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733734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21" imgW="530" imgH="528" progId="TCLayout.ActiveDocument.1">
                  <p:embed/>
                </p:oleObj>
              </mc:Choice>
              <mc:Fallback>
                <p:oleObj name="think-cell Slide" r:id="rId21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7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63" Type="http://schemas.openxmlformats.org/officeDocument/2006/relationships/tags" Target="../tags/tag64.xml"/><Relationship Id="rId68" Type="http://schemas.openxmlformats.org/officeDocument/2006/relationships/tags" Target="../tags/tag69.xml"/><Relationship Id="rId84" Type="http://schemas.openxmlformats.org/officeDocument/2006/relationships/tags" Target="../tags/tag85.xml"/><Relationship Id="rId89" Type="http://schemas.openxmlformats.org/officeDocument/2006/relationships/tags" Target="../tags/tag90.xml"/><Relationship Id="rId16" Type="http://schemas.openxmlformats.org/officeDocument/2006/relationships/tags" Target="../tags/tag17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74" Type="http://schemas.openxmlformats.org/officeDocument/2006/relationships/tags" Target="../tags/tag75.xml"/><Relationship Id="rId79" Type="http://schemas.openxmlformats.org/officeDocument/2006/relationships/tags" Target="../tags/tag80.xml"/><Relationship Id="rId5" Type="http://schemas.openxmlformats.org/officeDocument/2006/relationships/tags" Target="../tags/tag6.xml"/><Relationship Id="rId90" Type="http://schemas.openxmlformats.org/officeDocument/2006/relationships/slideLayout" Target="../slideLayouts/slideLayout2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93" Type="http://schemas.openxmlformats.org/officeDocument/2006/relationships/oleObject" Target="../embeddings/oleObject3.bin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Relationship Id="rId67" Type="http://schemas.openxmlformats.org/officeDocument/2006/relationships/tags" Target="../tags/tag68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tags" Target="../tags/tag63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91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94" Type="http://schemas.openxmlformats.org/officeDocument/2006/relationships/image" Target="../media/image4.emf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image" Target="../media/image2.emf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115.xml"/><Relationship Id="rId21" Type="http://schemas.openxmlformats.org/officeDocument/2006/relationships/tags" Target="../tags/tag110.xml"/><Relationship Id="rId42" Type="http://schemas.openxmlformats.org/officeDocument/2006/relationships/tags" Target="../tags/tag131.xml"/><Relationship Id="rId47" Type="http://schemas.openxmlformats.org/officeDocument/2006/relationships/tags" Target="../tags/tag136.xml"/><Relationship Id="rId63" Type="http://schemas.openxmlformats.org/officeDocument/2006/relationships/tags" Target="../tags/tag152.xml"/><Relationship Id="rId68" Type="http://schemas.openxmlformats.org/officeDocument/2006/relationships/image" Target="../media/image2.emf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29" Type="http://schemas.openxmlformats.org/officeDocument/2006/relationships/tags" Target="../tags/tag118.xml"/><Relationship Id="rId11" Type="http://schemas.openxmlformats.org/officeDocument/2006/relationships/tags" Target="../tags/tag100.xml"/><Relationship Id="rId24" Type="http://schemas.openxmlformats.org/officeDocument/2006/relationships/tags" Target="../tags/tag113.xml"/><Relationship Id="rId32" Type="http://schemas.openxmlformats.org/officeDocument/2006/relationships/tags" Target="../tags/tag121.xml"/><Relationship Id="rId37" Type="http://schemas.openxmlformats.org/officeDocument/2006/relationships/tags" Target="../tags/tag126.xml"/><Relationship Id="rId40" Type="http://schemas.openxmlformats.org/officeDocument/2006/relationships/tags" Target="../tags/tag129.xml"/><Relationship Id="rId45" Type="http://schemas.openxmlformats.org/officeDocument/2006/relationships/tags" Target="../tags/tag134.xml"/><Relationship Id="rId53" Type="http://schemas.openxmlformats.org/officeDocument/2006/relationships/tags" Target="../tags/tag142.xml"/><Relationship Id="rId58" Type="http://schemas.openxmlformats.org/officeDocument/2006/relationships/tags" Target="../tags/tag147.xml"/><Relationship Id="rId6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61" Type="http://schemas.openxmlformats.org/officeDocument/2006/relationships/tags" Target="../tags/tag150.xml"/><Relationship Id="rId19" Type="http://schemas.openxmlformats.org/officeDocument/2006/relationships/tags" Target="../tags/tag108.xml"/><Relationship Id="rId14" Type="http://schemas.openxmlformats.org/officeDocument/2006/relationships/tags" Target="../tags/tag103.xml"/><Relationship Id="rId22" Type="http://schemas.openxmlformats.org/officeDocument/2006/relationships/tags" Target="../tags/tag111.xml"/><Relationship Id="rId27" Type="http://schemas.openxmlformats.org/officeDocument/2006/relationships/tags" Target="../tags/tag116.xml"/><Relationship Id="rId30" Type="http://schemas.openxmlformats.org/officeDocument/2006/relationships/tags" Target="../tags/tag119.xml"/><Relationship Id="rId35" Type="http://schemas.openxmlformats.org/officeDocument/2006/relationships/tags" Target="../tags/tag124.xml"/><Relationship Id="rId43" Type="http://schemas.openxmlformats.org/officeDocument/2006/relationships/tags" Target="../tags/tag132.xml"/><Relationship Id="rId48" Type="http://schemas.openxmlformats.org/officeDocument/2006/relationships/tags" Target="../tags/tag137.xml"/><Relationship Id="rId56" Type="http://schemas.openxmlformats.org/officeDocument/2006/relationships/tags" Target="../tags/tag145.xml"/><Relationship Id="rId64" Type="http://schemas.openxmlformats.org/officeDocument/2006/relationships/tags" Target="../tags/tag153.xml"/><Relationship Id="rId69" Type="http://schemas.openxmlformats.org/officeDocument/2006/relationships/oleObject" Target="../embeddings/oleObject5.bin"/><Relationship Id="rId8" Type="http://schemas.openxmlformats.org/officeDocument/2006/relationships/tags" Target="../tags/tag97.xml"/><Relationship Id="rId51" Type="http://schemas.openxmlformats.org/officeDocument/2006/relationships/tags" Target="../tags/tag140.xml"/><Relationship Id="rId3" Type="http://schemas.openxmlformats.org/officeDocument/2006/relationships/tags" Target="../tags/tag92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5" Type="http://schemas.openxmlformats.org/officeDocument/2006/relationships/tags" Target="../tags/tag114.xml"/><Relationship Id="rId33" Type="http://schemas.openxmlformats.org/officeDocument/2006/relationships/tags" Target="../tags/tag122.xml"/><Relationship Id="rId38" Type="http://schemas.openxmlformats.org/officeDocument/2006/relationships/tags" Target="../tags/tag127.xml"/><Relationship Id="rId46" Type="http://schemas.openxmlformats.org/officeDocument/2006/relationships/tags" Target="../tags/tag135.xml"/><Relationship Id="rId59" Type="http://schemas.openxmlformats.org/officeDocument/2006/relationships/tags" Target="../tags/tag148.xml"/><Relationship Id="rId67" Type="http://schemas.openxmlformats.org/officeDocument/2006/relationships/oleObject" Target="../embeddings/oleObject4.bin"/><Relationship Id="rId20" Type="http://schemas.openxmlformats.org/officeDocument/2006/relationships/tags" Target="../tags/tag109.xml"/><Relationship Id="rId41" Type="http://schemas.openxmlformats.org/officeDocument/2006/relationships/tags" Target="../tags/tag130.xml"/><Relationship Id="rId54" Type="http://schemas.openxmlformats.org/officeDocument/2006/relationships/tags" Target="../tags/tag143.xml"/><Relationship Id="rId62" Type="http://schemas.openxmlformats.org/officeDocument/2006/relationships/tags" Target="../tags/tag151.xml"/><Relationship Id="rId70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6" Type="http://schemas.openxmlformats.org/officeDocument/2006/relationships/tags" Target="../tags/tag95.xml"/><Relationship Id="rId15" Type="http://schemas.openxmlformats.org/officeDocument/2006/relationships/tags" Target="../tags/tag104.xml"/><Relationship Id="rId23" Type="http://schemas.openxmlformats.org/officeDocument/2006/relationships/tags" Target="../tags/tag112.xml"/><Relationship Id="rId28" Type="http://schemas.openxmlformats.org/officeDocument/2006/relationships/tags" Target="../tags/tag117.xml"/><Relationship Id="rId36" Type="http://schemas.openxmlformats.org/officeDocument/2006/relationships/tags" Target="../tags/tag125.xml"/><Relationship Id="rId49" Type="http://schemas.openxmlformats.org/officeDocument/2006/relationships/tags" Target="../tags/tag138.xml"/><Relationship Id="rId57" Type="http://schemas.openxmlformats.org/officeDocument/2006/relationships/tags" Target="../tags/tag146.xml"/><Relationship Id="rId10" Type="http://schemas.openxmlformats.org/officeDocument/2006/relationships/tags" Target="../tags/tag99.xml"/><Relationship Id="rId31" Type="http://schemas.openxmlformats.org/officeDocument/2006/relationships/tags" Target="../tags/tag120.xml"/><Relationship Id="rId44" Type="http://schemas.openxmlformats.org/officeDocument/2006/relationships/tags" Target="../tags/tag133.xml"/><Relationship Id="rId52" Type="http://schemas.openxmlformats.org/officeDocument/2006/relationships/tags" Target="../tags/tag141.xml"/><Relationship Id="rId60" Type="http://schemas.openxmlformats.org/officeDocument/2006/relationships/tags" Target="../tags/tag149.xml"/><Relationship Id="rId65" Type="http://schemas.openxmlformats.org/officeDocument/2006/relationships/tags" Target="../tags/tag154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3" Type="http://schemas.openxmlformats.org/officeDocument/2006/relationships/tags" Target="../tags/tag102.xml"/><Relationship Id="rId18" Type="http://schemas.openxmlformats.org/officeDocument/2006/relationships/tags" Target="../tags/tag107.xml"/><Relationship Id="rId39" Type="http://schemas.openxmlformats.org/officeDocument/2006/relationships/tags" Target="../tags/tag128.xml"/><Relationship Id="rId34" Type="http://schemas.openxmlformats.org/officeDocument/2006/relationships/tags" Target="../tags/tag123.xml"/><Relationship Id="rId50" Type="http://schemas.openxmlformats.org/officeDocument/2006/relationships/tags" Target="../tags/tag139.xml"/><Relationship Id="rId55" Type="http://schemas.openxmlformats.org/officeDocument/2006/relationships/tags" Target="../tags/tag14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179.xml"/><Relationship Id="rId21" Type="http://schemas.openxmlformats.org/officeDocument/2006/relationships/tags" Target="../tags/tag174.xml"/><Relationship Id="rId42" Type="http://schemas.openxmlformats.org/officeDocument/2006/relationships/tags" Target="../tags/tag195.xml"/><Relationship Id="rId47" Type="http://schemas.openxmlformats.org/officeDocument/2006/relationships/tags" Target="../tags/tag200.xml"/><Relationship Id="rId63" Type="http://schemas.openxmlformats.org/officeDocument/2006/relationships/tags" Target="../tags/tag216.xml"/><Relationship Id="rId68" Type="http://schemas.openxmlformats.org/officeDocument/2006/relationships/image" Target="../media/image2.emf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29" Type="http://schemas.openxmlformats.org/officeDocument/2006/relationships/tags" Target="../tags/tag182.xml"/><Relationship Id="rId11" Type="http://schemas.openxmlformats.org/officeDocument/2006/relationships/tags" Target="../tags/tag164.xml"/><Relationship Id="rId24" Type="http://schemas.openxmlformats.org/officeDocument/2006/relationships/tags" Target="../tags/tag177.xml"/><Relationship Id="rId32" Type="http://schemas.openxmlformats.org/officeDocument/2006/relationships/tags" Target="../tags/tag185.xml"/><Relationship Id="rId37" Type="http://schemas.openxmlformats.org/officeDocument/2006/relationships/tags" Target="../tags/tag190.xml"/><Relationship Id="rId40" Type="http://schemas.openxmlformats.org/officeDocument/2006/relationships/tags" Target="../tags/tag193.xml"/><Relationship Id="rId45" Type="http://schemas.openxmlformats.org/officeDocument/2006/relationships/tags" Target="../tags/tag198.xml"/><Relationship Id="rId53" Type="http://schemas.openxmlformats.org/officeDocument/2006/relationships/tags" Target="../tags/tag206.xml"/><Relationship Id="rId58" Type="http://schemas.openxmlformats.org/officeDocument/2006/relationships/tags" Target="../tags/tag211.xml"/><Relationship Id="rId66" Type="http://schemas.openxmlformats.org/officeDocument/2006/relationships/slideLayout" Target="../slideLayouts/slideLayout2.xml"/><Relationship Id="rId5" Type="http://schemas.openxmlformats.org/officeDocument/2006/relationships/tags" Target="../tags/tag158.xml"/><Relationship Id="rId61" Type="http://schemas.openxmlformats.org/officeDocument/2006/relationships/tags" Target="../tags/tag214.xml"/><Relationship Id="rId19" Type="http://schemas.openxmlformats.org/officeDocument/2006/relationships/tags" Target="../tags/tag172.xml"/><Relationship Id="rId14" Type="http://schemas.openxmlformats.org/officeDocument/2006/relationships/tags" Target="../tags/tag167.xml"/><Relationship Id="rId22" Type="http://schemas.openxmlformats.org/officeDocument/2006/relationships/tags" Target="../tags/tag175.xml"/><Relationship Id="rId27" Type="http://schemas.openxmlformats.org/officeDocument/2006/relationships/tags" Target="../tags/tag180.xml"/><Relationship Id="rId30" Type="http://schemas.openxmlformats.org/officeDocument/2006/relationships/tags" Target="../tags/tag183.xml"/><Relationship Id="rId35" Type="http://schemas.openxmlformats.org/officeDocument/2006/relationships/tags" Target="../tags/tag188.xml"/><Relationship Id="rId43" Type="http://schemas.openxmlformats.org/officeDocument/2006/relationships/tags" Target="../tags/tag196.xml"/><Relationship Id="rId48" Type="http://schemas.openxmlformats.org/officeDocument/2006/relationships/tags" Target="../tags/tag201.xml"/><Relationship Id="rId56" Type="http://schemas.openxmlformats.org/officeDocument/2006/relationships/tags" Target="../tags/tag209.xml"/><Relationship Id="rId64" Type="http://schemas.openxmlformats.org/officeDocument/2006/relationships/tags" Target="../tags/tag217.xml"/><Relationship Id="rId69" Type="http://schemas.openxmlformats.org/officeDocument/2006/relationships/oleObject" Target="../embeddings/oleObject7.bin"/><Relationship Id="rId8" Type="http://schemas.openxmlformats.org/officeDocument/2006/relationships/tags" Target="../tags/tag161.xml"/><Relationship Id="rId51" Type="http://schemas.openxmlformats.org/officeDocument/2006/relationships/tags" Target="../tags/tag204.xml"/><Relationship Id="rId3" Type="http://schemas.openxmlformats.org/officeDocument/2006/relationships/tags" Target="../tags/tag156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5" Type="http://schemas.openxmlformats.org/officeDocument/2006/relationships/tags" Target="../tags/tag178.xml"/><Relationship Id="rId33" Type="http://schemas.openxmlformats.org/officeDocument/2006/relationships/tags" Target="../tags/tag186.xml"/><Relationship Id="rId38" Type="http://schemas.openxmlformats.org/officeDocument/2006/relationships/tags" Target="../tags/tag191.xml"/><Relationship Id="rId46" Type="http://schemas.openxmlformats.org/officeDocument/2006/relationships/tags" Target="../tags/tag199.xml"/><Relationship Id="rId59" Type="http://schemas.openxmlformats.org/officeDocument/2006/relationships/tags" Target="../tags/tag212.xml"/><Relationship Id="rId67" Type="http://schemas.openxmlformats.org/officeDocument/2006/relationships/oleObject" Target="../embeddings/oleObject6.bin"/><Relationship Id="rId20" Type="http://schemas.openxmlformats.org/officeDocument/2006/relationships/tags" Target="../tags/tag173.xml"/><Relationship Id="rId41" Type="http://schemas.openxmlformats.org/officeDocument/2006/relationships/tags" Target="../tags/tag194.xml"/><Relationship Id="rId54" Type="http://schemas.openxmlformats.org/officeDocument/2006/relationships/tags" Target="../tags/tag207.xml"/><Relationship Id="rId62" Type="http://schemas.openxmlformats.org/officeDocument/2006/relationships/tags" Target="../tags/tag215.xml"/><Relationship Id="rId70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6" Type="http://schemas.openxmlformats.org/officeDocument/2006/relationships/tags" Target="../tags/tag159.xml"/><Relationship Id="rId15" Type="http://schemas.openxmlformats.org/officeDocument/2006/relationships/tags" Target="../tags/tag168.xml"/><Relationship Id="rId23" Type="http://schemas.openxmlformats.org/officeDocument/2006/relationships/tags" Target="../tags/tag176.xml"/><Relationship Id="rId28" Type="http://schemas.openxmlformats.org/officeDocument/2006/relationships/tags" Target="../tags/tag181.xml"/><Relationship Id="rId36" Type="http://schemas.openxmlformats.org/officeDocument/2006/relationships/tags" Target="../tags/tag189.xml"/><Relationship Id="rId49" Type="http://schemas.openxmlformats.org/officeDocument/2006/relationships/tags" Target="../tags/tag202.xml"/><Relationship Id="rId57" Type="http://schemas.openxmlformats.org/officeDocument/2006/relationships/tags" Target="../tags/tag210.xml"/><Relationship Id="rId10" Type="http://schemas.openxmlformats.org/officeDocument/2006/relationships/tags" Target="../tags/tag163.xml"/><Relationship Id="rId31" Type="http://schemas.openxmlformats.org/officeDocument/2006/relationships/tags" Target="../tags/tag184.xml"/><Relationship Id="rId44" Type="http://schemas.openxmlformats.org/officeDocument/2006/relationships/tags" Target="../tags/tag197.xml"/><Relationship Id="rId52" Type="http://schemas.openxmlformats.org/officeDocument/2006/relationships/tags" Target="../tags/tag205.xml"/><Relationship Id="rId60" Type="http://schemas.openxmlformats.org/officeDocument/2006/relationships/tags" Target="../tags/tag213.xml"/><Relationship Id="rId65" Type="http://schemas.openxmlformats.org/officeDocument/2006/relationships/tags" Target="../tags/tag218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3" Type="http://schemas.openxmlformats.org/officeDocument/2006/relationships/tags" Target="../tags/tag166.xml"/><Relationship Id="rId18" Type="http://schemas.openxmlformats.org/officeDocument/2006/relationships/tags" Target="../tags/tag171.xml"/><Relationship Id="rId39" Type="http://schemas.openxmlformats.org/officeDocument/2006/relationships/tags" Target="../tags/tag192.xml"/><Relationship Id="rId34" Type="http://schemas.openxmlformats.org/officeDocument/2006/relationships/tags" Target="../tags/tag187.xml"/><Relationship Id="rId50" Type="http://schemas.openxmlformats.org/officeDocument/2006/relationships/tags" Target="../tags/tag203.xml"/><Relationship Id="rId55" Type="http://schemas.openxmlformats.org/officeDocument/2006/relationships/tags" Target="../tags/tag20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54677"/>
            <a:ext cx="8825658" cy="2677648"/>
          </a:xfrm>
        </p:spPr>
        <p:txBody>
          <a:bodyPr/>
          <a:lstStyle/>
          <a:p>
            <a:r>
              <a:rPr lang="en-US" dirty="0" smtClean="0"/>
              <a:t>New Office Location Assessment: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04581"/>
            <a:ext cx="8825658" cy="1334219"/>
          </a:xfrm>
        </p:spPr>
        <p:txBody>
          <a:bodyPr>
            <a:normAutofit/>
          </a:bodyPr>
          <a:lstStyle/>
          <a:p>
            <a:r>
              <a:rPr lang="en-US" dirty="0" smtClean="0"/>
              <a:t>A comparison of Boston, Philly, and NYC</a:t>
            </a:r>
          </a:p>
          <a:p>
            <a:endParaRPr lang="en-US" dirty="0"/>
          </a:p>
          <a:p>
            <a:r>
              <a:rPr lang="en-US" dirty="0" smtClean="0"/>
              <a:t>Anjali Kayal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0611"/>
            <a:ext cx="4351025" cy="3520858"/>
          </a:xfrm>
        </p:spPr>
        <p:txBody>
          <a:bodyPr/>
          <a:lstStyle/>
          <a:p>
            <a:r>
              <a:rPr lang="en-US" b="1" u="sng" dirty="0" smtClean="0"/>
              <a:t>Circumstance: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Expansion of operations to Northeast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87260"/>
            <a:ext cx="4439550" cy="44080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/>
              <a:t>Expansion to northeast requires convincing employees to move and start up the new office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cap="none" dirty="0" smtClean="0"/>
              <a:t>Compare Boston, Philadelphia, and NYC in order to determine best city to live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/>
              <a:t>Assess across the following topics: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Safety of the 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Educational quality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Access to healthcare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Other Economic indicators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3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for comparison were leveraged from Open Data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Boston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Historical crime data (2012 –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Location of health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Nationwide survey data on health centers by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Nationwide dataset on math and reading performance by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Government employee salaries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Restaurant inspection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Philadelphia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Historical crime data (2016 – 2015)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of health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Nationwide survey data on health centers by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Nationwide dataset on math and reading performance by </a:t>
            </a:r>
            <a:r>
              <a:rPr lang="en-US" dirty="0" smtClean="0"/>
              <a:t>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employee salaries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 pollution </a:t>
            </a:r>
            <a:r>
              <a:rPr lang="en-US" dirty="0"/>
              <a:t>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NYC 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326417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Historical crime data (2000 – 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of health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Nationwide survey data on health centers by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Nationwide dataset on math and reading performance by </a:t>
            </a:r>
            <a:r>
              <a:rPr lang="en-US" dirty="0" smtClean="0"/>
              <a:t>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employee salaries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Restaurant inspection </a:t>
            </a: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 pollution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3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383869" cy="3416300"/>
          </a:xfrm>
        </p:spPr>
        <p:txBody>
          <a:bodyPr/>
          <a:lstStyle/>
          <a:p>
            <a:r>
              <a:rPr lang="en-US" dirty="0" smtClean="0"/>
              <a:t>Large static datasets; only updated annually</a:t>
            </a:r>
          </a:p>
          <a:p>
            <a:r>
              <a:rPr lang="en-US" dirty="0" smtClean="0"/>
              <a:t>Load data into data lake and transform to                                                                             fit model</a:t>
            </a:r>
          </a:p>
          <a:p>
            <a:r>
              <a:rPr lang="en-US" dirty="0" smtClean="0"/>
              <a:t>Leverage Hadoop / hive / spark </a:t>
            </a:r>
            <a:r>
              <a:rPr lang="en-US" dirty="0" err="1" smtClean="0"/>
              <a:t>sql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64" y="2282493"/>
            <a:ext cx="4409369" cy="42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7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0611"/>
            <a:ext cx="4351025" cy="3520858"/>
          </a:xfrm>
        </p:spPr>
        <p:txBody>
          <a:bodyPr/>
          <a:lstStyle/>
          <a:p>
            <a:r>
              <a:rPr lang="en-US" b="1" u="sng" dirty="0" smtClean="0"/>
              <a:t>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87260"/>
            <a:ext cx="4439550" cy="44080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/>
              <a:t>Data sets available in multitude of formats (.</a:t>
            </a:r>
            <a:r>
              <a:rPr lang="en-US" cap="none" dirty="0" err="1" smtClean="0"/>
              <a:t>xls</a:t>
            </a:r>
            <a:r>
              <a:rPr lang="en-US" cap="none" dirty="0" smtClean="0"/>
              <a:t>, .</a:t>
            </a:r>
            <a:r>
              <a:rPr lang="en-US" cap="none" dirty="0" err="1" smtClean="0"/>
              <a:t>xslx</a:t>
            </a:r>
            <a:r>
              <a:rPr lang="en-US" cap="non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/>
              <a:t>Data tracked differently a cross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/>
              <a:t>Similar data not available across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/>
              <a:t>Variety of spellings / words used for same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0300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62135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91" imgW="530" imgH="528" progId="TCLayout.ActiveDocument.1">
                  <p:embed/>
                </p:oleObj>
              </mc:Choice>
              <mc:Fallback>
                <p:oleObj name="think-cell Slide" r:id="rId91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entury Gothic" panose="020B0502020202020204" pitchFamily="34" charset="0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 (1 of 3)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22722930"/>
              </p:ext>
            </p:extLst>
          </p:nvPr>
        </p:nvGraphicFramePr>
        <p:xfrm>
          <a:off x="533399" y="2095499"/>
          <a:ext cx="11193846" cy="3451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Chart" r:id="rId93" imgW="11193846" imgH="3451684" progId="MSGraph.Chart.8">
                  <p:embed followColorScheme="full"/>
                </p:oleObj>
              </mc:Choice>
              <mc:Fallback>
                <p:oleObj name="Chart" r:id="rId93" imgW="11193846" imgH="34516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533399" y="2095499"/>
                        <a:ext cx="11193846" cy="3451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392863" y="540385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56DB260-D74F-4F31-B7ED-98F72C7FB212}" type="datetime'''''''''0''''''''''''''5'''''''''''''''''''''''">
              <a:rPr lang="en-US" altLang="en-US" sz="1200"/>
              <a:pPr/>
              <a:t>05</a:t>
            </a:fld>
            <a:endParaRPr lang="en-US" sz="1200" dirty="0">
              <a:sym typeface="+mn-lt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9201150" y="540385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726621-2535-45AB-9713-0366F9AF093F}" type="datetime'''''''''''''''''''''''''''''''''0''''''''''8'''''''''''">
              <a:rPr lang="en-US" altLang="en-US" sz="1200"/>
              <a:pPr/>
              <a:t>08</a:t>
            </a:fld>
            <a:endParaRPr lang="en-US" sz="1200" dirty="0">
              <a:sym typeface="+mn-lt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134600" y="540385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2FF9D0D-07AF-4A7D-A51E-6F56A38710BC}" type="datetime'''''''''''''''''''''''''''''''''''''0''9'''''''''''''''''">
              <a:rPr lang="en-US" altLang="en-US" sz="1200"/>
              <a:pPr/>
              <a:t>09</a:t>
            </a:fld>
            <a:endParaRPr lang="en-US" sz="1200" dirty="0">
              <a:sym typeface="+mn-lt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7331075" y="540385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3178EED-8A4D-4BDA-ACA0-66905587FB50}" type="datetime'''''''''''''''''''''''''0''''''''''''''''''''6'''''''">
              <a:rPr lang="en-US" altLang="en-US" sz="1200"/>
              <a:pPr/>
              <a:t>06</a:t>
            </a:fld>
            <a:endParaRPr lang="en-US" sz="1200" dirty="0">
              <a:sym typeface="+mn-l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8267700" y="540385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5446A3F-FEC6-42E6-BFB3-79533CEB07B5}" type="datetime'''''''''''''''0''''''''7'''''''''''''''''''''''''''''''''">
              <a:rPr lang="en-US" altLang="en-US" sz="1200"/>
              <a:pPr/>
              <a:t>07</a:t>
            </a:fld>
            <a:endParaRPr lang="en-US" sz="1200" dirty="0">
              <a:sym typeface="+mn-lt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456238" y="540385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C879585-141B-45BB-8D9F-6F0BEE02ECB2}" type="datetime'''''0''''''''''''''''''''''''4'''''''''''''">
              <a:rPr lang="en-US" altLang="en-US" sz="1200"/>
              <a:pPr/>
              <a:t>04</a:t>
            </a:fld>
            <a:endParaRPr lang="en-US" sz="1200" dirty="0"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1071225" y="540385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345E94E-6EDF-4EA1-879D-4714BC964AB1}" type="datetime'''''''''''''1''''''''''''''''''''''''''0'''''''''''''''''">
              <a:rPr lang="en-US" altLang="en-US" sz="1200"/>
              <a:pPr/>
              <a:t>10</a:t>
            </a:fld>
            <a:endParaRPr lang="en-US" sz="1200" dirty="0">
              <a:sym typeface="+mn-lt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518025" y="540385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0127861-C216-4E2E-B80F-88713D24EFF7}" type="datetime'''0''''''''''3'''''''''''''''''''''''''">
              <a:rPr lang="en-US" altLang="en-US" sz="1200"/>
              <a:pPr/>
              <a:t>03</a:t>
            </a:fld>
            <a:endParaRPr lang="en-US" sz="1200" dirty="0"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630363" y="5403850"/>
            <a:ext cx="3492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05BBDEE-6A29-4F0F-A74E-77A42CCA4042}" type="datetime'''''''''''''''''2''''''''''''''00''0'''">
              <a:rPr lang="en-US" altLang="en-US" sz="1200"/>
              <a:pPr/>
              <a:t>2000</a:t>
            </a:fld>
            <a:endParaRPr lang="en-US" sz="1200" dirty="0">
              <a:sym typeface="+mn-lt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71513" y="2011363"/>
            <a:ext cx="15668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smtClean="0">
                <a:sym typeface="+mn-lt"/>
              </a:rPr>
              <a:t>New York City Crimes</a:t>
            </a:r>
            <a:endParaRPr lang="en-US" sz="1200" dirty="0"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651125" y="540385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5315295-2A49-4B74-A9D9-657AAA0EC122}" type="datetime'''''''''''''0''''''''''''''''''1'">
              <a:rPr lang="en-US" altLang="en-US" sz="1200"/>
              <a:pPr/>
              <a:t>01</a:t>
            </a:fld>
            <a:endParaRPr lang="en-US" sz="1200" dirty="0">
              <a:sym typeface="+mn-lt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3584575" y="540385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4706E5F-95BE-482B-9A62-F11970F5D018}" type="datetime'''''''''''''''''''''0''''''''''''''''''''''''2'''''''''">
              <a:rPr lang="en-US" altLang="en-US" sz="1200"/>
              <a:pPr/>
              <a:t>02</a:t>
            </a:fld>
            <a:endParaRPr lang="en-US" sz="1200" dirty="0">
              <a:sym typeface="+mn-lt"/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443163" y="2465388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11E3B73-411A-4D6A-BF4C-8F284A7164C8}" type="datetime'4''''''5''2'''''',''''''''''''''''''9''0''''''''''3'''''''''">
              <a:rPr lang="en-US" altLang="en-US" sz="1200"/>
              <a:pPr/>
              <a:t>452,903</a:t>
            </a:fld>
            <a:endParaRPr lang="en-US" sz="1200" dirty="0"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506538" y="2397125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F8DD46C-8C6F-4578-95CA-C138AD21D48E}" type="datetime'''''''4''''6''5'''''''',''''4''''''9''''''''''''''7'''''''''''">
              <a:rPr lang="en-US" altLang="en-US" sz="1200"/>
              <a:pPr/>
              <a:t>465,497</a:t>
            </a:fld>
            <a:endParaRPr lang="en-US" sz="1200" dirty="0">
              <a:sym typeface="+mn-lt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376613" y="2519363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1061222-0AC0-4083-BCDA-9DFF9A00B6BF}" type="datetime'''''''''''''''''44''''4'''''',''''2''3''''''3'''''''''''">
              <a:rPr lang="en-US" altLang="en-US" sz="1200"/>
              <a:pPr/>
              <a:t>444,233</a:t>
            </a:fld>
            <a:endParaRPr lang="en-US" sz="1200" dirty="0">
              <a:sym typeface="+mn-lt"/>
            </a:endParaRPr>
          </a:p>
        </p:txBody>
      </p:sp>
      <p:sp>
        <p:nvSpPr>
          <p:cNvPr id="58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310063" y="2527300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E1804D0-DBA8-403D-9638-62F659377B9E}" type="datetime'''''''''''''''''4''4''2'''''''''',''''''''''8''8''''''6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442,886</a:t>
            </a:fld>
            <a:endParaRPr lang="en-US" sz="1200" dirty="0">
              <a:sym typeface="+mn-lt"/>
            </a:endParaRPr>
          </a:p>
        </p:txBody>
      </p:sp>
      <p:sp>
        <p:nvSpPr>
          <p:cNvPr id="59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248275" y="2511425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CB4DBAF-ED5A-4B55-B7CA-0A4A9F6017BD}" type="datetime'''''''44''5'''''''''',''1''3''''''6''''''''''''''''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445,136</a:t>
            </a:fld>
            <a:endParaRPr lang="en-US" sz="1200" dirty="0">
              <a:sym typeface="+mn-lt"/>
            </a:endParaRPr>
          </a:p>
        </p:txBody>
      </p:sp>
      <p:sp>
        <p:nvSpPr>
          <p:cNvPr id="60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184900" y="2541588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3DF600F-8497-4800-9B3E-09EE4DFF27CC}" type="datetime'''''4''''''''''''4''''''''''''''''0'',''''08''''''''''''9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440,089</a:t>
            </a:fld>
            <a:endParaRPr lang="en-US" sz="1200" dirty="0">
              <a:sym typeface="+mn-lt"/>
            </a:endParaRPr>
          </a:p>
        </p:txBody>
      </p:sp>
      <p:sp>
        <p:nvSpPr>
          <p:cNvPr id="62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059738" y="2541588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82F2E61-3C77-45AC-984B-A79262CA7C3F}" type="datetime'''''''4''''''''''3''''''''''9'''''''',''6''''''3''8''''''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439,638</a:t>
            </a:fld>
            <a:endParaRPr lang="en-US" sz="1200" dirty="0">
              <a:sym typeface="+mn-lt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7123113" y="2541588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14D8D44-6993-4605-B12B-E37C32DE16C1}" type="datetime'''''''''''''''''4''4''''''''''''0,''''''''4''''''8''3''''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440,483</a:t>
            </a:fld>
            <a:endParaRPr lang="en-US" sz="1200" dirty="0">
              <a:sym typeface="+mn-lt"/>
            </a:endParaRPr>
          </a:p>
        </p:txBody>
      </p:sp>
      <p:sp>
        <p:nvSpPr>
          <p:cNvPr id="63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993188" y="2579688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85E5379-9FC3-4C4C-88FC-AC4AB9E9D8F5}" type="datetime'''43''2'',''''''''''''''''6''''''7''''''''''''''''''7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432,677</a:t>
            </a:fld>
            <a:endParaRPr lang="en-US" sz="1200" dirty="0">
              <a:sym typeface="+mn-lt"/>
            </a:endParaRPr>
          </a:p>
        </p:txBody>
      </p:sp>
      <p:sp>
        <p:nvSpPr>
          <p:cNvPr id="64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9926638" y="2633663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D6B575F-1D3F-4931-8764-770D9703DBB3}" type="datetime'''''42''3'''''''',''''3''''''''''''''''''''60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423,360</a:t>
            </a:fld>
            <a:endParaRPr lang="en-US" sz="1200" dirty="0">
              <a:sym typeface="+mn-lt"/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0863263" y="2649538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62A421B-B96D-4B80-80AA-D6633709B01F}" type="datetime'''''''''''''''''''''4''''''''21'''',''''''''''''''''212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421,212</a:t>
            </a:fld>
            <a:endParaRPr lang="en-US" sz="1200" dirty="0">
              <a:sym typeface="+mn-lt"/>
            </a:endParaRPr>
          </a:p>
        </p:txBody>
      </p:sp>
      <p:sp>
        <p:nvSpPr>
          <p:cNvPr id="115" name="Rectangle 114"/>
          <p:cNvSpPr/>
          <p:nvPr>
            <p:custDataLst>
              <p:tags r:id="rId28"/>
            </p:custDataLst>
          </p:nvPr>
        </p:nvSpPr>
        <p:spPr bwMode="auto">
          <a:xfrm>
            <a:off x="7437438" y="5565775"/>
            <a:ext cx="142875" cy="106363"/>
          </a:xfrm>
          <a:prstGeom prst="rect">
            <a:avLst/>
          </a:prstGeom>
          <a:solidFill>
            <a:srgbClr val="354E5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>
            <p:custDataLst>
              <p:tags r:id="rId29"/>
            </p:custDataLst>
          </p:nvPr>
        </p:nvSpPr>
        <p:spPr bwMode="auto">
          <a:xfrm>
            <a:off x="4995863" y="5738813"/>
            <a:ext cx="142875" cy="106363"/>
          </a:xfrm>
          <a:prstGeom prst="rect">
            <a:avLst/>
          </a:prstGeom>
          <a:solidFill>
            <a:srgbClr val="FFB15B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>
            <p:custDataLst>
              <p:tags r:id="rId30"/>
            </p:custDataLst>
          </p:nvPr>
        </p:nvSpPr>
        <p:spPr bwMode="auto">
          <a:xfrm>
            <a:off x="171450" y="5911850"/>
            <a:ext cx="142875" cy="106363"/>
          </a:xfrm>
          <a:prstGeom prst="rect">
            <a:avLst/>
          </a:prstGeom>
          <a:solidFill>
            <a:srgbClr val="608AA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>
            <p:custDataLst>
              <p:tags r:id="rId31"/>
            </p:custDataLst>
          </p:nvPr>
        </p:nvSpPr>
        <p:spPr bwMode="auto">
          <a:xfrm>
            <a:off x="2403475" y="6257925"/>
            <a:ext cx="142875" cy="106363"/>
          </a:xfrm>
          <a:prstGeom prst="rect">
            <a:avLst/>
          </a:prstGeom>
          <a:solidFill>
            <a:srgbClr val="608AA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>
            <p:custDataLst>
              <p:tags r:id="rId32"/>
            </p:custDataLst>
          </p:nvPr>
        </p:nvSpPr>
        <p:spPr bwMode="auto">
          <a:xfrm>
            <a:off x="9937750" y="5565775"/>
            <a:ext cx="142875" cy="106363"/>
          </a:xfrm>
          <a:prstGeom prst="rect">
            <a:avLst/>
          </a:prstGeom>
          <a:solidFill>
            <a:srgbClr val="96B2C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>
            <p:custDataLst>
              <p:tags r:id="rId33"/>
            </p:custDataLst>
          </p:nvPr>
        </p:nvSpPr>
        <p:spPr bwMode="auto">
          <a:xfrm>
            <a:off x="7437438" y="5911850"/>
            <a:ext cx="142875" cy="106363"/>
          </a:xfrm>
          <a:prstGeom prst="rect">
            <a:avLst/>
          </a:prstGeom>
          <a:solidFill>
            <a:srgbClr val="F8E69A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>
            <p:custDataLst>
              <p:tags r:id="rId34"/>
            </p:custDataLst>
          </p:nvPr>
        </p:nvSpPr>
        <p:spPr bwMode="auto">
          <a:xfrm>
            <a:off x="4995863" y="6257925"/>
            <a:ext cx="142875" cy="106363"/>
          </a:xfrm>
          <a:prstGeom prst="rect">
            <a:avLst/>
          </a:prstGeom>
          <a:solidFill>
            <a:srgbClr val="626262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>
            <p:custDataLst>
              <p:tags r:id="rId35"/>
            </p:custDataLst>
          </p:nvPr>
        </p:nvSpPr>
        <p:spPr bwMode="auto">
          <a:xfrm>
            <a:off x="2403475" y="5911850"/>
            <a:ext cx="142875" cy="106363"/>
          </a:xfrm>
          <a:prstGeom prst="rect">
            <a:avLst/>
          </a:prstGeom>
          <a:solidFill>
            <a:srgbClr val="626262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>
            <p:custDataLst>
              <p:tags r:id="rId36"/>
            </p:custDataLst>
          </p:nvPr>
        </p:nvSpPr>
        <p:spPr bwMode="auto">
          <a:xfrm>
            <a:off x="7437438" y="6084888"/>
            <a:ext cx="142875" cy="106363"/>
          </a:xfrm>
          <a:prstGeom prst="rect">
            <a:avLst/>
          </a:prstGeom>
          <a:solidFill>
            <a:srgbClr val="FFB15B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>
            <p:custDataLst>
              <p:tags r:id="rId37"/>
            </p:custDataLst>
          </p:nvPr>
        </p:nvSpPr>
        <p:spPr bwMode="auto">
          <a:xfrm>
            <a:off x="4995863" y="6430963"/>
            <a:ext cx="142875" cy="106363"/>
          </a:xfrm>
          <a:prstGeom prst="rect">
            <a:avLst/>
          </a:prstGeom>
          <a:solidFill>
            <a:srgbClr val="96B2C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>
            <p:custDataLst>
              <p:tags r:id="rId38"/>
            </p:custDataLst>
          </p:nvPr>
        </p:nvSpPr>
        <p:spPr bwMode="auto">
          <a:xfrm>
            <a:off x="7437438" y="6257925"/>
            <a:ext cx="142875" cy="106363"/>
          </a:xfrm>
          <a:prstGeom prst="rect">
            <a:avLst/>
          </a:prstGeom>
          <a:solidFill>
            <a:srgbClr val="DDDDD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>
            <p:custDataLst>
              <p:tags r:id="rId39"/>
            </p:custDataLst>
          </p:nvPr>
        </p:nvSpPr>
        <p:spPr bwMode="auto">
          <a:xfrm>
            <a:off x="4995863" y="6604000"/>
            <a:ext cx="142875" cy="106363"/>
          </a:xfrm>
          <a:prstGeom prst="rect">
            <a:avLst/>
          </a:prstGeom>
          <a:solidFill>
            <a:srgbClr val="608AA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>
            <p:custDataLst>
              <p:tags r:id="rId40"/>
            </p:custDataLst>
          </p:nvPr>
        </p:nvSpPr>
        <p:spPr bwMode="auto">
          <a:xfrm>
            <a:off x="7437438" y="6604000"/>
            <a:ext cx="142875" cy="106363"/>
          </a:xfrm>
          <a:prstGeom prst="rect">
            <a:avLst/>
          </a:prstGeom>
          <a:solidFill>
            <a:srgbClr val="626262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>
            <p:custDataLst>
              <p:tags r:id="rId41"/>
            </p:custDataLst>
          </p:nvPr>
        </p:nvSpPr>
        <p:spPr bwMode="auto">
          <a:xfrm>
            <a:off x="7437438" y="5738813"/>
            <a:ext cx="142875" cy="106363"/>
          </a:xfrm>
          <a:prstGeom prst="rect">
            <a:avLst/>
          </a:prstGeom>
          <a:solidFill>
            <a:srgbClr val="FDF3D9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>
            <p:custDataLst>
              <p:tags r:id="rId42"/>
            </p:custDataLst>
          </p:nvPr>
        </p:nvSpPr>
        <p:spPr bwMode="auto">
          <a:xfrm>
            <a:off x="2403475" y="6430963"/>
            <a:ext cx="142875" cy="106363"/>
          </a:xfrm>
          <a:prstGeom prst="rect">
            <a:avLst/>
          </a:prstGeom>
          <a:solidFill>
            <a:srgbClr val="354E5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auto">
          <a:xfrm>
            <a:off x="4995863" y="5911850"/>
            <a:ext cx="142875" cy="106363"/>
          </a:xfrm>
          <a:prstGeom prst="rect">
            <a:avLst/>
          </a:prstGeom>
          <a:solidFill>
            <a:srgbClr val="DDDDD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>
            <p:custDataLst>
              <p:tags r:id="rId44"/>
            </p:custDataLst>
          </p:nvPr>
        </p:nvSpPr>
        <p:spPr bwMode="auto">
          <a:xfrm>
            <a:off x="7437438" y="6430963"/>
            <a:ext cx="142875" cy="106363"/>
          </a:xfrm>
          <a:prstGeom prst="rect">
            <a:avLst/>
          </a:prstGeom>
          <a:solidFill>
            <a:srgbClr val="8E8E8E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>
            <p:custDataLst>
              <p:tags r:id="rId45"/>
            </p:custDataLst>
          </p:nvPr>
        </p:nvSpPr>
        <p:spPr bwMode="auto">
          <a:xfrm>
            <a:off x="9937750" y="5738813"/>
            <a:ext cx="142875" cy="106363"/>
          </a:xfrm>
          <a:prstGeom prst="rect">
            <a:avLst/>
          </a:prstGeom>
          <a:solidFill>
            <a:srgbClr val="608AA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>
            <p:custDataLst>
              <p:tags r:id="rId46"/>
            </p:custDataLst>
          </p:nvPr>
        </p:nvSpPr>
        <p:spPr bwMode="auto">
          <a:xfrm>
            <a:off x="9937750" y="5911850"/>
            <a:ext cx="142875" cy="106363"/>
          </a:xfrm>
          <a:prstGeom prst="rect">
            <a:avLst/>
          </a:prstGeom>
          <a:solidFill>
            <a:srgbClr val="354E5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>
            <p:custDataLst>
              <p:tags r:id="rId47"/>
            </p:custDataLst>
          </p:nvPr>
        </p:nvSpPr>
        <p:spPr bwMode="auto">
          <a:xfrm>
            <a:off x="171450" y="5565775"/>
            <a:ext cx="142875" cy="106363"/>
          </a:xfrm>
          <a:prstGeom prst="rect">
            <a:avLst/>
          </a:prstGeom>
          <a:solidFill>
            <a:srgbClr val="626262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48"/>
            </p:custDataLst>
          </p:nvPr>
        </p:nvSpPr>
        <p:spPr bwMode="auto">
          <a:xfrm>
            <a:off x="2403475" y="6084888"/>
            <a:ext cx="142875" cy="106363"/>
          </a:xfrm>
          <a:prstGeom prst="rect">
            <a:avLst/>
          </a:prstGeom>
          <a:solidFill>
            <a:srgbClr val="96B2C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>
            <p:custDataLst>
              <p:tags r:id="rId49"/>
            </p:custDataLst>
          </p:nvPr>
        </p:nvSpPr>
        <p:spPr bwMode="auto">
          <a:xfrm>
            <a:off x="2403475" y="5738813"/>
            <a:ext cx="142875" cy="106363"/>
          </a:xfrm>
          <a:prstGeom prst="rect">
            <a:avLst/>
          </a:prstGeom>
          <a:solidFill>
            <a:srgbClr val="8E8E8E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>
            <p:custDataLst>
              <p:tags r:id="rId50"/>
            </p:custDataLst>
          </p:nvPr>
        </p:nvSpPr>
        <p:spPr bwMode="auto">
          <a:xfrm>
            <a:off x="171450" y="6430963"/>
            <a:ext cx="142875" cy="106363"/>
          </a:xfrm>
          <a:prstGeom prst="rect">
            <a:avLst/>
          </a:prstGeom>
          <a:solidFill>
            <a:srgbClr val="F8E69A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>
            <p:custDataLst>
              <p:tags r:id="rId51"/>
            </p:custDataLst>
          </p:nvPr>
        </p:nvSpPr>
        <p:spPr bwMode="auto">
          <a:xfrm>
            <a:off x="171450" y="6604000"/>
            <a:ext cx="142875" cy="106363"/>
          </a:xfrm>
          <a:prstGeom prst="rect">
            <a:avLst/>
          </a:prstGeom>
          <a:solidFill>
            <a:srgbClr val="FFB15B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>
            <p:custDataLst>
              <p:tags r:id="rId52"/>
            </p:custDataLst>
          </p:nvPr>
        </p:nvSpPr>
        <p:spPr bwMode="auto">
          <a:xfrm>
            <a:off x="2403475" y="6604000"/>
            <a:ext cx="142875" cy="106363"/>
          </a:xfrm>
          <a:prstGeom prst="rect">
            <a:avLst/>
          </a:prstGeom>
          <a:solidFill>
            <a:srgbClr val="FDF3D9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>
            <p:custDataLst>
              <p:tags r:id="rId53"/>
            </p:custDataLst>
          </p:nvPr>
        </p:nvSpPr>
        <p:spPr bwMode="auto">
          <a:xfrm>
            <a:off x="2403475" y="5565775"/>
            <a:ext cx="142875" cy="106363"/>
          </a:xfrm>
          <a:prstGeom prst="rect">
            <a:avLst/>
          </a:prstGeom>
          <a:solidFill>
            <a:srgbClr val="DDDDD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>
            <p:custDataLst>
              <p:tags r:id="rId54"/>
            </p:custDataLst>
          </p:nvPr>
        </p:nvSpPr>
        <p:spPr bwMode="auto">
          <a:xfrm>
            <a:off x="4995863" y="5565775"/>
            <a:ext cx="142875" cy="106363"/>
          </a:xfrm>
          <a:prstGeom prst="rect">
            <a:avLst/>
          </a:prstGeom>
          <a:solidFill>
            <a:srgbClr val="F8E69A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55"/>
            </p:custDataLst>
          </p:nvPr>
        </p:nvSpPr>
        <p:spPr bwMode="auto">
          <a:xfrm>
            <a:off x="4995863" y="6084888"/>
            <a:ext cx="142875" cy="106363"/>
          </a:xfrm>
          <a:prstGeom prst="rect">
            <a:avLst/>
          </a:prstGeom>
          <a:solidFill>
            <a:srgbClr val="8E8E8E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>
            <p:custDataLst>
              <p:tags r:id="rId56"/>
            </p:custDataLst>
          </p:nvPr>
        </p:nvSpPr>
        <p:spPr bwMode="auto">
          <a:xfrm>
            <a:off x="171450" y="6084888"/>
            <a:ext cx="142875" cy="106363"/>
          </a:xfrm>
          <a:prstGeom prst="rect">
            <a:avLst/>
          </a:prstGeom>
          <a:solidFill>
            <a:srgbClr val="354E5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>
            <p:custDataLst>
              <p:tags r:id="rId57"/>
            </p:custDataLst>
          </p:nvPr>
        </p:nvSpPr>
        <p:spPr bwMode="auto">
          <a:xfrm>
            <a:off x="171450" y="6257925"/>
            <a:ext cx="142875" cy="106363"/>
          </a:xfrm>
          <a:prstGeom prst="rect">
            <a:avLst/>
          </a:prstGeom>
          <a:solidFill>
            <a:srgbClr val="FDF3D9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>
            <p:custDataLst>
              <p:tags r:id="rId58"/>
            </p:custDataLst>
          </p:nvPr>
        </p:nvSpPr>
        <p:spPr bwMode="auto">
          <a:xfrm>
            <a:off x="171450" y="5738813"/>
            <a:ext cx="142875" cy="106363"/>
          </a:xfrm>
          <a:prstGeom prst="rect">
            <a:avLst/>
          </a:prstGeom>
          <a:solidFill>
            <a:srgbClr val="96B2C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2597150" y="5735638"/>
            <a:ext cx="79216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8CA1A81-9A24-4AA5-9C5E-AA51811C0266}" type="datetime'PETI''''''T ''''''LA''RC''EN''''''Y ''''''''''''''''  '''">
              <a:rPr lang="en-US" altLang="en-US" sz="800">
                <a:sym typeface="+mn-lt"/>
              </a:rPr>
              <a:pPr/>
              <a:t>PETIT LARCENY   </a:t>
            </a:fld>
            <a:endParaRPr lang="en-US" sz="800" dirty="0"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365125" y="6081713"/>
            <a:ext cx="8604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2CA644F-75D7-41A9-B63A-CE362DBA70DF}" type="datetime'''G''RA''''N''''''''D'''''' L''''''A''R''C''''E''N''''''Y'">
              <a:rPr lang="en-US" altLang="en-US" sz="800">
                <a:sym typeface="+mn-lt"/>
              </a:rPr>
              <a:pPr/>
              <a:t>GRAND LARCENY</a:t>
            </a:fld>
            <a:endParaRPr lang="en-US" sz="800" dirty="0"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365125" y="6427788"/>
            <a:ext cx="193675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9F3ED80-11D8-480C-B6EE-0B1BD9B8D0ED}" type="datetime'''M''UR''''DE''R &amp; N''''O''''N NE''''G''L. MAN''S''L''AUGHTER'">
              <a:rPr lang="en-US" altLang="en-US" sz="800">
                <a:sym typeface="+mn-lt"/>
              </a:rPr>
              <a:pPr/>
              <a:t>MURDER &amp; NON NEGL. MANSLAUGHTER</a:t>
            </a:fld>
            <a:endParaRPr lang="en-US" sz="800" dirty="0"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2597150" y="5908675"/>
            <a:ext cx="153828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61769A7-7CFE-4B78-81E7-F962099F5AFC}" type="datetime'A''''''SSAULT &amp; ''R''ELAT''ED OF''''FENSES'''' '' '''''' '''">
              <a:rPr lang="en-US" altLang="en-US" sz="800">
                <a:sym typeface="+mn-lt"/>
              </a:rPr>
              <a:pPr/>
              <a:t>ASSAULT &amp; RELATED OFFENSES   </a:t>
            </a:fld>
            <a:endParaRPr lang="en-US" sz="800" dirty="0"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365125" y="6254750"/>
            <a:ext cx="19304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ABC3C00-5196-4DA7-8F84-6B8E743BCA62}" type="datetime'''TO''TAL'' SEVE''N'' ''MAJ''OR FELONY OFFE''''N''''SES'''''''">
              <a:rPr lang="en-US" altLang="en-US" sz="800">
                <a:sym typeface="+mn-lt"/>
              </a:rPr>
              <a:pPr/>
              <a:t>TOTAL SEVEN MAJOR FELONY OFFENSES</a:t>
            </a:fld>
            <a:endParaRPr lang="en-US" sz="800" dirty="0"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365125" y="6600825"/>
            <a:ext cx="136207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C38AC61-A5ED-4A01-93A2-8051ABA56141}" type="datetime'''''M''ISD''E''''M''E''''''''AN''OR SE''X'''' CRI''MES '''">
              <a:rPr lang="en-US" altLang="en-US" sz="800">
                <a:sym typeface="+mn-lt"/>
              </a:rPr>
              <a:pPr/>
              <a:t>MISDEMEANOR SEX CRIMES </a:t>
            </a:fld>
            <a:endParaRPr lang="en-US" sz="800" dirty="0"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2597150" y="5562600"/>
            <a:ext cx="199548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8E1FB38-BD4D-4344-9448-1F3B2BE37A5D}" type="datetime'MIS''DE''MEANOR DA''NG''ERO''''U''''S WEAP''O''''NS '' '''">
              <a:rPr lang="en-US" altLang="en-US" sz="800">
                <a:sym typeface="+mn-lt"/>
              </a:rPr>
              <a:pPr/>
              <a:t>MISDEMEANOR DANGEROUS WEAPONS  </a:t>
            </a:fld>
            <a:endParaRPr lang="en-US" sz="800" dirty="0"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365125" y="5735638"/>
            <a:ext cx="81121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56FFE73-7FD9-4E74-BC59-A0D0B2836DD4}" type="datetime'F''E''L''O''NY ''''''A''''''''S''''SAU''''''''L''''''''''T'">
              <a:rPr lang="en-US" altLang="en-US" sz="800">
                <a:sym typeface="+mn-lt"/>
              </a:rPr>
              <a:pPr/>
              <a:t>FELONY ASSAULT</a:t>
            </a:fld>
            <a:endParaRPr lang="en-US" sz="800" dirty="0">
              <a:sym typeface="+mn-lt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365125" y="5908675"/>
            <a:ext cx="5207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1AD48FD-9215-4F4B-B41F-D76F597BCBFA}" type="datetime'''''B''''''''''''''UR''''''''''''''''''GL''ARY'">
              <a:rPr lang="en-US" altLang="en-US" sz="800">
                <a:sym typeface="+mn-lt"/>
              </a:rPr>
              <a:pPr/>
              <a:t>BURGLARY</a:t>
            </a:fld>
            <a:endParaRPr lang="en-US" sz="8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365125" y="5562600"/>
            <a:ext cx="4445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CE4227A-B7A7-456B-8124-824341E5BE73}" type="datetime'''''''''''''''''''''''''R''''O''B''''''''''B''''''''E''''RY'">
              <a:rPr lang="en-US" altLang="en-US" sz="800">
                <a:sym typeface="+mn-lt"/>
              </a:rPr>
              <a:pPr/>
              <a:t>ROBBERY</a:t>
            </a:fld>
            <a:endParaRPr lang="en-US" sz="800" dirty="0">
              <a:sym typeface="+mn-lt"/>
            </a:endParaRPr>
          </a:p>
        </p:txBody>
      </p:sp>
      <p:sp>
        <p:nvSpPr>
          <p:cNvPr id="45" name="Text Placeholder 2"/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5189538" y="6254750"/>
            <a:ext cx="43656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ACABCC9-2511-4752-B84E-BF537CE75C2B}" type="datetime'''''''''F''''''''''''RA''''''''''''UDS '''''''''''' '">
              <a:rPr lang="en-US" altLang="en-US" sz="800">
                <a:sym typeface="+mn-lt"/>
              </a:rPr>
              <a:pPr/>
              <a:t>FRAUDS  </a:t>
            </a:fld>
            <a:endParaRPr lang="en-US" sz="800" dirty="0">
              <a:sym typeface="+mn-lt"/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7631113" y="6081713"/>
            <a:ext cx="110648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538DAE8-8E9A-4634-B2F6-A55A4AE30C3B}" type="datetime'''F''E''L''O''NY'' ''S''E''X C''''''RI''''M''''ES   '' '' '">
              <a:rPr lang="en-US" altLang="en-US" sz="800">
                <a:sym typeface="+mn-lt"/>
              </a:rPr>
              <a:pPr/>
              <a:t>FELONY SEX CRIMES     </a:t>
            </a:fld>
            <a:endParaRPr lang="en-US" sz="800" dirty="0">
              <a:sym typeface="+mn-lt"/>
            </a:endParaRPr>
          </a:p>
        </p:txBody>
      </p:sp>
      <p:sp>
        <p:nvSpPr>
          <p:cNvPr id="46" name="Text Placeholder 2"/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5189538" y="6427788"/>
            <a:ext cx="14700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865C27A-24F8-4C3F-B399-B4BF420BD961}" type="datetime'AGGR''AVA''TED'' ''HARAS''''''''''''S''M''E''N''''T  '' '''''">
              <a:rPr lang="en-US" altLang="en-US" sz="800">
                <a:sym typeface="+mn-lt"/>
              </a:rPr>
              <a:pPr/>
              <a:t>AGGRAVATED HARASSMENT   </a:t>
            </a:fld>
            <a:endParaRPr lang="en-US" sz="800" dirty="0">
              <a:sym typeface="+mn-lt"/>
            </a:endParaRPr>
          </a:p>
        </p:txBody>
      </p:sp>
      <p:sp>
        <p:nvSpPr>
          <p:cNvPr id="53" name="Text Placeholder 2"/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7631113" y="6427788"/>
            <a:ext cx="17399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DF87470-FB3A-43AD-9D41-717DAAB146BB}" type="datetime'FELONY'' ''''DAN''GER''''OU''''S ''WEAPO''N''S''''     '' '''">
              <a:rPr lang="en-US" altLang="en-US" sz="800">
                <a:sym typeface="+mn-lt"/>
              </a:rPr>
              <a:pPr/>
              <a:t>FELONY DANGEROUS WEAPONS      </a:t>
            </a:fld>
            <a:endParaRPr lang="en-US" sz="800" dirty="0">
              <a:sym typeface="+mn-lt"/>
            </a:endParaRPr>
          </a:p>
        </p:txBody>
      </p:sp>
      <p:sp>
        <p:nvSpPr>
          <p:cNvPr id="54" name="Text Placeholder 2"/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7631113" y="6600825"/>
            <a:ext cx="220503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A9922D2-414B-45E4-9D1C-D379A40F73AF}" type="datetime'FEL. CRIM''''INAL MISCHIEF'' &amp; REL''''ATED'' ''OFFENSE''S'''">
              <a:rPr lang="en-US" altLang="en-US" sz="800">
                <a:sym typeface="+mn-lt"/>
              </a:rPr>
              <a:pPr/>
              <a:t>FEL. CRIMINAL MISCHIEF &amp; RELATED OFFENSES</a:t>
            </a:fld>
            <a:endParaRPr lang="en-US" sz="800" dirty="0">
              <a:sym typeface="+mn-lt"/>
            </a:endParaRPr>
          </a:p>
        </p:txBody>
      </p:sp>
      <p:sp>
        <p:nvSpPr>
          <p:cNvPr id="56" name="Text Placeholder 2"/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10131425" y="5735638"/>
            <a:ext cx="7620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0478632-DD23-40B3-ADB2-D3626D6BD869}" type="datetime'''H''A''R''A''S''S''''M''E''''''N''T'''' ''''  '''' '''''''''">
              <a:rPr lang="en-US" altLang="en-US" sz="800">
                <a:sym typeface="+mn-lt"/>
              </a:rPr>
              <a:pPr/>
              <a:t>HARASSMENT    </a:t>
            </a:fld>
            <a:endParaRPr lang="en-US" sz="800" dirty="0"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2597150" y="6081713"/>
            <a:ext cx="171608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ACF9EEB-2F3B-435E-9F1E-D8835B83EF60}" type="datetime'INT''OXICATE''D &amp; ''I''MP''''''A''I''''''''''RED'' DR''IVING '">
              <a:rPr lang="en-US" altLang="en-US" sz="800">
                <a:sym typeface="+mn-lt"/>
              </a:rPr>
              <a:pPr/>
              <a:t>INTOXICATED &amp; IMPAIRED DRIVING </a:t>
            </a:fld>
            <a:endParaRPr lang="en-US" sz="800" dirty="0">
              <a:sym typeface="+mn-lt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7631113" y="5562600"/>
            <a:ext cx="212566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92F42D9-2675-4D61-A3F6-673C652574B8}" type="datetime'FELONY ''P''O''S''SESSI''''ON OF ''STOLEN ''P''''ROPERTY '' '">
              <a:rPr lang="en-US" altLang="en-US" sz="800">
                <a:sym typeface="+mn-lt"/>
              </a:rPr>
              <a:pPr/>
              <a:t>FELONY POSSESSION OF STOLEN PROPERTY  </a:t>
            </a:fld>
            <a:endParaRPr lang="en-US" sz="800" dirty="0">
              <a:sym typeface="+mn-lt"/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7631113" y="5735638"/>
            <a:ext cx="187483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1C0478C-D8B0-4F53-96CD-F75BE182FCF0}" type="datetime'''F''''''OR''''GERY/THEFT_FR''AUD/ID''''E''N''TITY T''HEF''T'">
              <a:rPr lang="en-US" altLang="en-US" sz="800">
                <a:sym typeface="+mn-lt"/>
              </a:rPr>
              <a:pPr/>
              <a:t>FORGERY/THEFT_FRAUD/IDENTITY THEFT</a:t>
            </a:fld>
            <a:endParaRPr lang="en-US" sz="800" dirty="0">
              <a:sym typeface="+mn-lt"/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custDataLst>
              <p:tags r:id="rId78"/>
            </p:custDataLst>
          </p:nvPr>
        </p:nvSpPr>
        <p:spPr bwMode="auto">
          <a:xfrm>
            <a:off x="7631113" y="5908675"/>
            <a:ext cx="43656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479D4D9-2042-4AA6-9186-AE6B2A402041}" type="datetime'A''''''''R''''''SO''''''N'''' '''''''''' '' '">
              <a:rPr lang="en-US" altLang="en-US" sz="800">
                <a:sym typeface="+mn-lt"/>
              </a:rPr>
              <a:pPr/>
              <a:t>ARSON   </a:t>
            </a:fld>
            <a:endParaRPr lang="en-US" sz="800" dirty="0">
              <a:sym typeface="+mn-lt"/>
            </a:endParaRPr>
          </a:p>
        </p:txBody>
      </p:sp>
      <p:sp>
        <p:nvSpPr>
          <p:cNvPr id="52" name="Text Placeholder 2"/>
          <p:cNvSpPr>
            <a:spLocks noGrp="1"/>
          </p:cNvSpPr>
          <p:nvPr>
            <p:custDataLst>
              <p:tags r:id="rId79"/>
            </p:custDataLst>
          </p:nvPr>
        </p:nvSpPr>
        <p:spPr bwMode="auto">
          <a:xfrm>
            <a:off x="7631113" y="6254750"/>
            <a:ext cx="14700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F56A912-02E9-44D2-8C64-8DE2F79055E8}" type="datetime'''''''FEL''O''N''Y DANGER''OU''''''''''S ''DR''UGS  '">
              <a:rPr lang="en-US" altLang="en-US" sz="800">
                <a:sym typeface="+mn-lt"/>
              </a:rPr>
              <a:pPr/>
              <a:t>FELONY DANGEROUS DRUGS  </a:t>
            </a:fld>
            <a:endParaRPr lang="en-US" sz="800" dirty="0">
              <a:sym typeface="+mn-lt"/>
            </a:endParaRPr>
          </a:p>
        </p:txBody>
      </p:sp>
      <p:sp>
        <p:nvSpPr>
          <p:cNvPr id="55" name="Text Placeholder 2"/>
          <p:cNvSpPr>
            <a:spLocks noGrp="1"/>
          </p:cNvSpPr>
          <p:nvPr>
            <p:custDataLst>
              <p:tags r:id="rId80"/>
            </p:custDataLst>
          </p:nvPr>
        </p:nvSpPr>
        <p:spPr bwMode="auto">
          <a:xfrm>
            <a:off x="10131425" y="5562600"/>
            <a:ext cx="7874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9B0551A-D797-42F3-8B19-9FF369A762FC}" type="datetime'''''OT''HE''''''R'' ''''''''''''FELO''''''N''I''ES'''''''''">
              <a:rPr lang="en-US" altLang="en-US" sz="800">
                <a:sym typeface="+mn-lt"/>
              </a:rPr>
              <a:pPr/>
              <a:t>OTHER FELONIES</a:t>
            </a:fld>
            <a:endParaRPr lang="en-US" sz="800" dirty="0">
              <a:sym typeface="+mn-lt"/>
            </a:endParaRPr>
          </a:p>
        </p:txBody>
      </p:sp>
      <p:sp>
        <p:nvSpPr>
          <p:cNvPr id="57" name="Text Placeholder 2"/>
          <p:cNvSpPr>
            <a:spLocks noGrp="1"/>
          </p:cNvSpPr>
          <p:nvPr>
            <p:custDataLst>
              <p:tags r:id="rId81"/>
            </p:custDataLst>
          </p:nvPr>
        </p:nvSpPr>
        <p:spPr bwMode="auto">
          <a:xfrm>
            <a:off x="10131425" y="5908675"/>
            <a:ext cx="93027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E0A3C93-E5AA-4641-B6B1-B933416E8B81}" type="datetime'''''''O''T''''H''''E''''''R ''V''I''''''OL''AT''IONS'''''">
              <a:rPr lang="en-US" altLang="en-US" sz="800">
                <a:sym typeface="+mn-lt"/>
              </a:rPr>
              <a:pPr/>
              <a:t>OTHER VIOLATIONS</a:t>
            </a:fld>
            <a:endParaRPr lang="en-US" sz="800" dirty="0">
              <a:sym typeface="+mn-lt"/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custDataLst>
              <p:tags r:id="rId82"/>
            </p:custDataLst>
          </p:nvPr>
        </p:nvSpPr>
        <p:spPr bwMode="auto">
          <a:xfrm>
            <a:off x="5189538" y="6081713"/>
            <a:ext cx="11430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1FFDE90-AC05-4EEA-A413-636F1CB66E0E}" type="datetime'''''A''''''DMIN''''''I''S''''T''''RA''TIVE'' C''''''ODE'''' '">
              <a:rPr lang="en-US" altLang="en-US" sz="800">
                <a:sym typeface="+mn-lt"/>
              </a:rPr>
              <a:pPr/>
              <a:t>ADMINISTRATIVE CODE </a:t>
            </a:fld>
            <a:endParaRPr lang="en-US" sz="800" dirty="0">
              <a:sym typeface="+mn-lt"/>
            </a:endParaRPr>
          </a:p>
        </p:txBody>
      </p:sp>
      <p:sp>
        <p:nvSpPr>
          <p:cNvPr id="47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auto">
          <a:xfrm>
            <a:off x="5189538" y="6600825"/>
            <a:ext cx="128428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B780144-1B47-4CF6-8D3B-A19DA7B3EDD8}" type="datetime'''''OT''H''''ER M''''I''SD''E''ME''''A''N''ORS'' '' ''  '''' '">
              <a:rPr lang="en-US" altLang="en-US" sz="800">
                <a:sym typeface="+mn-lt"/>
              </a:rPr>
              <a:pPr/>
              <a:t>OTHER MISDEMEANORS     </a:t>
            </a:fld>
            <a:endParaRPr lang="en-US" sz="800" dirty="0"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auto">
          <a:xfrm>
            <a:off x="2597150" y="6600825"/>
            <a:ext cx="115411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BA947FB-6054-4D1A-9E30-1EB1F92F54CA}" type="datetime'C''RIMINA''''''L'' ''''''TRE''SPAS''''S'' ''  '''''' ''''   '">
              <a:rPr lang="en-US" altLang="en-US" sz="800">
                <a:sym typeface="+mn-lt"/>
              </a:rPr>
              <a:pPr/>
              <a:t>CRIMINAL TRESPASS       </a:t>
            </a:fld>
            <a:endParaRPr lang="en-US" sz="800" dirty="0">
              <a:sym typeface="+mn-lt"/>
            </a:endParaRPr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auto">
          <a:xfrm>
            <a:off x="2597150" y="6254750"/>
            <a:ext cx="15367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68AB036-554E-4ABA-9BF7-109E0B6E3F59}" type="datetime'V''E''HICLE ''''A''ND'' ''TRAF''''F''I''''C LAWS  ''    '''">
              <a:rPr lang="en-US" altLang="en-US" sz="800">
                <a:sym typeface="+mn-lt"/>
              </a:rPr>
              <a:pPr/>
              <a:t>VEHICLE AND TRAFFIC LAWS      </a:t>
            </a:fld>
            <a:endParaRPr lang="en-US" sz="800" dirty="0"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auto">
          <a:xfrm>
            <a:off x="2597150" y="6427788"/>
            <a:ext cx="229711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088F528-3927-45B7-A78F-645EC1BA6995}" type="datetime'MISD. CRIMINAL ''MISCHIEF &amp; ''RE''LATE''D O''F''''FE''NSE''S'">
              <a:rPr lang="en-US" altLang="en-US" sz="800">
                <a:sym typeface="+mn-lt"/>
              </a:rPr>
              <a:pPr/>
              <a:t>MISD. CRIMINAL MISCHIEF &amp; RELATED OFFENSES</a:t>
            </a:fld>
            <a:endParaRPr lang="en-US" sz="800" dirty="0">
              <a:sym typeface="+mn-lt"/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auto">
          <a:xfrm>
            <a:off x="5189538" y="5735638"/>
            <a:ext cx="165735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05D3011-7E5F-4783-A051-1D1F18AB6B5E}" type="datetime'OF''FE''NSES ''AG''AI''N''''ST ''T''HE'' PER''''SON'' ''   '">
              <a:rPr lang="en-US" altLang="en-US" sz="800">
                <a:sym typeface="+mn-lt"/>
              </a:rPr>
              <a:pPr/>
              <a:t>OFFENSES AGAINST THE PERSON    </a:t>
            </a:fld>
            <a:endParaRPr lang="en-US" sz="800" dirty="0">
              <a:sym typeface="+mn-lt"/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auto">
          <a:xfrm>
            <a:off x="5189538" y="5562600"/>
            <a:ext cx="173355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ACB8536-1784-4A05-B40C-EAA12FA49F16}" type="datetime'UNAUTHORI''''''Z''ED'''''' USE OF ''A V''E''H''I''CL''E''   '">
              <a:rPr lang="en-US" altLang="en-US" sz="800">
                <a:sym typeface="+mn-lt"/>
              </a:rPr>
              <a:pPr/>
              <a:t>UNAUTHORIZED USE OF A VEHICLE   </a:t>
            </a:fld>
            <a:endParaRPr lang="en-US" sz="800" dirty="0">
              <a:sym typeface="+mn-lt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auto">
          <a:xfrm>
            <a:off x="5189538" y="5908675"/>
            <a:ext cx="21463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97E900B-EAC5-4F43-BF47-E1EA4B1A84E1}" type="datetime'OF''FEN''S''''ES AGAINST PUBLIC'' ADM''I''NIST''R''ATI''ON'">
              <a:rPr lang="en-US" altLang="en-US" sz="800">
                <a:sym typeface="+mn-lt"/>
              </a:rPr>
              <a:pPr/>
              <a:t>OFFENSES AGAINST PUBLIC ADMINISTRATION</a:t>
            </a:fld>
            <a:endParaRPr lang="en-US" sz="8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02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64170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67" imgW="530" imgH="528" progId="TCLayout.ActiveDocument.1">
                  <p:embed/>
                </p:oleObj>
              </mc:Choice>
              <mc:Fallback>
                <p:oleObj name="think-cell Slide" r:id="rId67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entury Gothic" panose="020B0502020202020204" pitchFamily="34" charset="0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 (2 of 3)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91529082"/>
              </p:ext>
            </p:extLst>
          </p:nvPr>
        </p:nvGraphicFramePr>
        <p:xfrm>
          <a:off x="609599" y="2095500"/>
          <a:ext cx="11117514" cy="301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hart" r:id="rId69" imgW="11117514" imgH="3017520" progId="MSGraph.Chart.8">
                  <p:embed followColorScheme="full"/>
                </p:oleObj>
              </mc:Choice>
              <mc:Fallback>
                <p:oleObj name="Chart" r:id="rId69" imgW="11117514" imgH="301752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609599" y="2095500"/>
                        <a:ext cx="11117514" cy="301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441575" y="4954588"/>
            <a:ext cx="3492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CD62F7-5A8A-42B5-8232-D1A45934C7B4}" type="datetime'''''20''''''''''''''''''''''''12''''''''''''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2012</a:t>
            </a:fld>
            <a:endParaRPr lang="en-US" sz="1200" dirty="0">
              <a:sym typeface="+mn-lt"/>
            </a:endParaRPr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5102225" y="4954588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9BC6151-BFF1-4A51-AB69-3901F3C651B7}" type="datetime'''''''''1''''''''''''''''''''''''''''''''''''''''3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en-US" sz="1200" dirty="0">
              <a:sym typeface="+mn-lt"/>
            </a:endParaRPr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677150" y="4954588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F9DA9BD-42D9-4522-BBDB-B2334452CBFC}" type="datetime'''1''''''''''''''''''''''''''4''''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en-US" sz="1200" dirty="0">
              <a:sym typeface="+mn-lt"/>
            </a:endParaRPr>
          </a:p>
        </p:txBody>
      </p:sp>
      <p:sp>
        <p:nvSpPr>
          <p:cNvPr id="155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0253663" y="4954588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771F7CA-CA36-442F-B95F-C17F2D03A13C}" type="datetime'''''''''''''''''''15''''''''''''''''''''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sz="1200" dirty="0">
              <a:sym typeface="+mn-lt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749300" y="2011363"/>
            <a:ext cx="13652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smtClean="0">
                <a:sym typeface="+mn-lt"/>
              </a:rPr>
              <a:t>Boston City Crimes</a:t>
            </a:r>
            <a:endParaRPr lang="en-US" sz="1200" dirty="0">
              <a:sym typeface="+mn-lt"/>
            </a:endParaRPr>
          </a:p>
        </p:txBody>
      </p:sp>
      <p:sp>
        <p:nvSpPr>
          <p:cNvPr id="149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35538" y="2451100"/>
            <a:ext cx="514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3DBD392-099C-456C-A062-51572D42ABB1}" type="datetime'''''''''''6''''2'',7''''''3''''''''''1'''''''''''''''">
              <a:rPr lang="en-US" altLang="en-US" sz="1200"/>
              <a:pPr/>
              <a:t>62,731</a:t>
            </a:fld>
            <a:endParaRPr lang="en-US" sz="1200" dirty="0">
              <a:sym typeface="+mn-lt"/>
            </a:endParaRPr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7510463" y="2405063"/>
            <a:ext cx="514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E25CB47-39AE-4F29-BC37-6597D04F8D12}" type="datetime'''''6''''''''''4'''''''',''''''''''0''0''''''''8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64,008</a:t>
            </a:fld>
            <a:endParaRPr lang="en-US" sz="1200" dirty="0">
              <a:sym typeface="+mn-lt"/>
            </a:endParaRPr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0086975" y="3502025"/>
            <a:ext cx="514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845938B-8A73-4CC9-879D-1F8D454B9E1A}" type="datetime'''''''''3''''''''''2,0''''''''''''''''''''''''5''3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32,053</a:t>
            </a:fld>
            <a:endParaRPr lang="en-US" sz="1200" dirty="0">
              <a:sym typeface="+mn-lt"/>
            </a:endParaRPr>
          </a:p>
        </p:txBody>
      </p:sp>
      <p:sp>
        <p:nvSpPr>
          <p:cNvPr id="148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359025" y="3525838"/>
            <a:ext cx="514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F5795D5-3164-476F-9EA7-4A4FE2A9F1EB}" type="datetime'''''''''''3''1'''',''''4''''''''''''''9''''''8''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31,498</a:t>
            </a:fld>
            <a:endParaRPr lang="en-US" sz="1200" dirty="0">
              <a:sym typeface="+mn-lt"/>
            </a:endParaRPr>
          </a:p>
        </p:txBody>
      </p:sp>
      <p:sp>
        <p:nvSpPr>
          <p:cNvPr id="88" name="Rectangle 87"/>
          <p:cNvSpPr/>
          <p:nvPr>
            <p:custDataLst>
              <p:tags r:id="rId14"/>
            </p:custDataLst>
          </p:nvPr>
        </p:nvSpPr>
        <p:spPr bwMode="auto">
          <a:xfrm>
            <a:off x="742950" y="5735638"/>
            <a:ext cx="214312" cy="160337"/>
          </a:xfrm>
          <a:prstGeom prst="rect">
            <a:avLst/>
          </a:prstGeom>
          <a:solidFill>
            <a:srgbClr val="DDDDD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>
            <p:custDataLst>
              <p:tags r:id="rId15"/>
            </p:custDataLst>
          </p:nvPr>
        </p:nvSpPr>
        <p:spPr bwMode="auto">
          <a:xfrm>
            <a:off x="2822575" y="5969000"/>
            <a:ext cx="214312" cy="160337"/>
          </a:xfrm>
          <a:prstGeom prst="rect">
            <a:avLst/>
          </a:prstGeom>
          <a:solidFill>
            <a:srgbClr val="FFB15B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>
            <p:custDataLst>
              <p:tags r:id="rId16"/>
            </p:custDataLst>
          </p:nvPr>
        </p:nvSpPr>
        <p:spPr bwMode="auto">
          <a:xfrm>
            <a:off x="9107488" y="5268913"/>
            <a:ext cx="214312" cy="160338"/>
          </a:xfrm>
          <a:prstGeom prst="rect">
            <a:avLst/>
          </a:prstGeom>
          <a:solidFill>
            <a:srgbClr val="8E8E8E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>
            <p:custDataLst>
              <p:tags r:id="rId17"/>
            </p:custDataLst>
          </p:nvPr>
        </p:nvSpPr>
        <p:spPr bwMode="auto">
          <a:xfrm>
            <a:off x="6353175" y="5969000"/>
            <a:ext cx="214312" cy="160338"/>
          </a:xfrm>
          <a:prstGeom prst="rect">
            <a:avLst/>
          </a:prstGeom>
          <a:solidFill>
            <a:srgbClr val="FDF3D9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>
            <p:custDataLst>
              <p:tags r:id="rId18"/>
            </p:custDataLst>
          </p:nvPr>
        </p:nvSpPr>
        <p:spPr bwMode="auto">
          <a:xfrm>
            <a:off x="2822575" y="6202363"/>
            <a:ext cx="214312" cy="160338"/>
          </a:xfrm>
          <a:prstGeom prst="rect">
            <a:avLst/>
          </a:prstGeom>
          <a:solidFill>
            <a:srgbClr val="DDDDD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>
            <p:custDataLst>
              <p:tags r:id="rId19"/>
            </p:custDataLst>
          </p:nvPr>
        </p:nvSpPr>
        <p:spPr bwMode="auto">
          <a:xfrm>
            <a:off x="6353175" y="6435725"/>
            <a:ext cx="214312" cy="160338"/>
          </a:xfrm>
          <a:prstGeom prst="rect">
            <a:avLst/>
          </a:prstGeom>
          <a:solidFill>
            <a:srgbClr val="FFB15B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>
            <p:custDataLst>
              <p:tags r:id="rId20"/>
            </p:custDataLst>
          </p:nvPr>
        </p:nvSpPr>
        <p:spPr bwMode="auto">
          <a:xfrm>
            <a:off x="6353175" y="5735638"/>
            <a:ext cx="214312" cy="160337"/>
          </a:xfrm>
          <a:prstGeom prst="rect">
            <a:avLst/>
          </a:prstGeom>
          <a:solidFill>
            <a:srgbClr val="354E5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>
            <p:custDataLst>
              <p:tags r:id="rId21"/>
            </p:custDataLst>
          </p:nvPr>
        </p:nvSpPr>
        <p:spPr bwMode="auto">
          <a:xfrm>
            <a:off x="6353175" y="5502275"/>
            <a:ext cx="214312" cy="160338"/>
          </a:xfrm>
          <a:prstGeom prst="rect">
            <a:avLst/>
          </a:prstGeom>
          <a:solidFill>
            <a:srgbClr val="608AA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>
            <p:custDataLst>
              <p:tags r:id="rId22"/>
            </p:custDataLst>
          </p:nvPr>
        </p:nvSpPr>
        <p:spPr bwMode="auto">
          <a:xfrm>
            <a:off x="2822575" y="6435725"/>
            <a:ext cx="214312" cy="160337"/>
          </a:xfrm>
          <a:prstGeom prst="rect">
            <a:avLst/>
          </a:prstGeom>
          <a:solidFill>
            <a:srgbClr val="8E8E8E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>
            <p:custDataLst>
              <p:tags r:id="rId23"/>
            </p:custDataLst>
          </p:nvPr>
        </p:nvSpPr>
        <p:spPr bwMode="auto">
          <a:xfrm>
            <a:off x="9107488" y="5969000"/>
            <a:ext cx="214312" cy="160337"/>
          </a:xfrm>
          <a:prstGeom prst="rect">
            <a:avLst/>
          </a:prstGeom>
          <a:solidFill>
            <a:srgbClr val="608AA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>
            <p:custDataLst>
              <p:tags r:id="rId24"/>
            </p:custDataLst>
          </p:nvPr>
        </p:nvSpPr>
        <p:spPr bwMode="auto">
          <a:xfrm>
            <a:off x="2822575" y="6669088"/>
            <a:ext cx="214312" cy="160338"/>
          </a:xfrm>
          <a:prstGeom prst="rect">
            <a:avLst/>
          </a:prstGeom>
          <a:solidFill>
            <a:srgbClr val="626262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>
            <p:custDataLst>
              <p:tags r:id="rId25"/>
            </p:custDataLst>
          </p:nvPr>
        </p:nvSpPr>
        <p:spPr bwMode="auto">
          <a:xfrm>
            <a:off x="6353175" y="5268913"/>
            <a:ext cx="214312" cy="160337"/>
          </a:xfrm>
          <a:prstGeom prst="rect">
            <a:avLst/>
          </a:prstGeom>
          <a:solidFill>
            <a:srgbClr val="96B2C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>
            <p:custDataLst>
              <p:tags r:id="rId26"/>
            </p:custDataLst>
          </p:nvPr>
        </p:nvSpPr>
        <p:spPr bwMode="auto">
          <a:xfrm>
            <a:off x="9107488" y="6202363"/>
            <a:ext cx="214312" cy="160338"/>
          </a:xfrm>
          <a:prstGeom prst="rect">
            <a:avLst/>
          </a:prstGeom>
          <a:solidFill>
            <a:srgbClr val="354E5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27"/>
            </p:custDataLst>
          </p:nvPr>
        </p:nvSpPr>
        <p:spPr bwMode="auto">
          <a:xfrm>
            <a:off x="742950" y="5969000"/>
            <a:ext cx="214312" cy="160338"/>
          </a:xfrm>
          <a:prstGeom prst="rect">
            <a:avLst/>
          </a:prstGeom>
          <a:solidFill>
            <a:srgbClr val="8E8E8E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>
            <p:custDataLst>
              <p:tags r:id="rId28"/>
            </p:custDataLst>
          </p:nvPr>
        </p:nvSpPr>
        <p:spPr bwMode="auto">
          <a:xfrm>
            <a:off x="6353175" y="6669088"/>
            <a:ext cx="214312" cy="160337"/>
          </a:xfrm>
          <a:prstGeom prst="rect">
            <a:avLst/>
          </a:prstGeom>
          <a:solidFill>
            <a:srgbClr val="DDDDD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>
            <p:custDataLst>
              <p:tags r:id="rId29"/>
            </p:custDataLst>
          </p:nvPr>
        </p:nvSpPr>
        <p:spPr bwMode="auto">
          <a:xfrm>
            <a:off x="9107488" y="5502275"/>
            <a:ext cx="214312" cy="160337"/>
          </a:xfrm>
          <a:prstGeom prst="rect">
            <a:avLst/>
          </a:prstGeom>
          <a:solidFill>
            <a:srgbClr val="626262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>
            <p:custDataLst>
              <p:tags r:id="rId30"/>
            </p:custDataLst>
          </p:nvPr>
        </p:nvSpPr>
        <p:spPr bwMode="auto">
          <a:xfrm>
            <a:off x="2822575" y="5735638"/>
            <a:ext cx="214312" cy="160338"/>
          </a:xfrm>
          <a:prstGeom prst="rect">
            <a:avLst/>
          </a:prstGeom>
          <a:solidFill>
            <a:srgbClr val="F8E69A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>
            <p:custDataLst>
              <p:tags r:id="rId31"/>
            </p:custDataLst>
          </p:nvPr>
        </p:nvSpPr>
        <p:spPr bwMode="auto">
          <a:xfrm>
            <a:off x="742950" y="6669088"/>
            <a:ext cx="214312" cy="160337"/>
          </a:xfrm>
          <a:prstGeom prst="rect">
            <a:avLst/>
          </a:prstGeom>
          <a:solidFill>
            <a:srgbClr val="608AA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>
            <p:custDataLst>
              <p:tags r:id="rId32"/>
            </p:custDataLst>
          </p:nvPr>
        </p:nvSpPr>
        <p:spPr bwMode="auto">
          <a:xfrm>
            <a:off x="2822575" y="5268913"/>
            <a:ext cx="214312" cy="160338"/>
          </a:xfrm>
          <a:prstGeom prst="rect">
            <a:avLst/>
          </a:prstGeom>
          <a:solidFill>
            <a:srgbClr val="354E5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33"/>
            </p:custDataLst>
          </p:nvPr>
        </p:nvSpPr>
        <p:spPr bwMode="auto">
          <a:xfrm>
            <a:off x="742950" y="5268913"/>
            <a:ext cx="214312" cy="160337"/>
          </a:xfrm>
          <a:prstGeom prst="rect">
            <a:avLst/>
          </a:prstGeom>
          <a:solidFill>
            <a:srgbClr val="F8E69A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>
            <p:custDataLst>
              <p:tags r:id="rId34"/>
            </p:custDataLst>
          </p:nvPr>
        </p:nvSpPr>
        <p:spPr bwMode="auto">
          <a:xfrm>
            <a:off x="742950" y="6435725"/>
            <a:ext cx="214312" cy="160338"/>
          </a:xfrm>
          <a:prstGeom prst="rect">
            <a:avLst/>
          </a:prstGeom>
          <a:solidFill>
            <a:srgbClr val="96B2C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>
            <p:custDataLst>
              <p:tags r:id="rId35"/>
            </p:custDataLst>
          </p:nvPr>
        </p:nvSpPr>
        <p:spPr bwMode="auto">
          <a:xfrm>
            <a:off x="6353175" y="6202363"/>
            <a:ext cx="214312" cy="160337"/>
          </a:xfrm>
          <a:prstGeom prst="rect">
            <a:avLst/>
          </a:prstGeom>
          <a:solidFill>
            <a:srgbClr val="F8E69A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>
            <p:custDataLst>
              <p:tags r:id="rId36"/>
            </p:custDataLst>
          </p:nvPr>
        </p:nvSpPr>
        <p:spPr bwMode="auto">
          <a:xfrm>
            <a:off x="9107488" y="5735638"/>
            <a:ext cx="214312" cy="160338"/>
          </a:xfrm>
          <a:prstGeom prst="rect">
            <a:avLst/>
          </a:prstGeom>
          <a:solidFill>
            <a:srgbClr val="96B2C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>
            <p:custDataLst>
              <p:tags r:id="rId37"/>
            </p:custDataLst>
          </p:nvPr>
        </p:nvSpPr>
        <p:spPr bwMode="auto">
          <a:xfrm>
            <a:off x="2822575" y="5502275"/>
            <a:ext cx="214312" cy="160337"/>
          </a:xfrm>
          <a:prstGeom prst="rect">
            <a:avLst/>
          </a:prstGeom>
          <a:solidFill>
            <a:srgbClr val="FDF3D9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38"/>
            </p:custDataLst>
          </p:nvPr>
        </p:nvSpPr>
        <p:spPr bwMode="auto">
          <a:xfrm>
            <a:off x="742950" y="5502275"/>
            <a:ext cx="214312" cy="160338"/>
          </a:xfrm>
          <a:prstGeom prst="rect">
            <a:avLst/>
          </a:prstGeom>
          <a:solidFill>
            <a:srgbClr val="FFB15B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>
            <p:custDataLst>
              <p:tags r:id="rId39"/>
            </p:custDataLst>
          </p:nvPr>
        </p:nvSpPr>
        <p:spPr bwMode="auto">
          <a:xfrm>
            <a:off x="742950" y="6202363"/>
            <a:ext cx="214312" cy="160337"/>
          </a:xfrm>
          <a:prstGeom prst="rect">
            <a:avLst/>
          </a:prstGeom>
          <a:solidFill>
            <a:srgbClr val="626262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6618288" y="5964238"/>
            <a:ext cx="5095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5A006D8-5D3F-4F82-98A9-5020CE4C9136}" type="datetime'As''''''''''''sa''''u''''''''''l''''''t''''''''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Assault</a:t>
            </a:fld>
            <a:endParaRPr lang="en-US" sz="1200" dirty="0">
              <a:sym typeface="+mn-lt"/>
            </a:endParaRPr>
          </a:p>
        </p:txBody>
      </p:sp>
      <p:sp>
        <p:nvSpPr>
          <p:cNvPr id="134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3087688" y="6430963"/>
            <a:ext cx="17954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FE6F593-9EF2-4378-BB2E-DD52560FD7BD}" type="datetime'i''nto''xic''ated w''hi''le'''''''''' dr''i''vi''''''''ng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intoxicated while driving</a:t>
            </a:fld>
            <a:endParaRPr lang="en-US" sz="1200" dirty="0">
              <a:sym typeface="+mn-lt"/>
            </a:endParaRPr>
          </a:p>
        </p:txBody>
      </p:sp>
      <p:sp>
        <p:nvSpPr>
          <p:cNvPr id="133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3087688" y="6197600"/>
            <a:ext cx="31638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9157675-C6D7-4C2A-864A-C9FD99D174AC}" type="datetime'misd''em''ean''or poss''essio''''n'' of stolen pr''oper''t''y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misdemeanor possession of stolen property</a:t>
            </a:fld>
            <a:endParaRPr lang="en-US" sz="1200" dirty="0">
              <a:sym typeface="+mn-lt"/>
            </a:endParaRPr>
          </a:p>
        </p:txBody>
      </p:sp>
      <p:sp>
        <p:nvSpPr>
          <p:cNvPr id="135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3087688" y="6664325"/>
            <a:ext cx="8651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330A43B-900A-42B3-A3C0-A52395BDA45B}" type="datetime'''''''''''''H''''ar''''a''''s''smen''''''t''''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Harassment</a:t>
            </a:fld>
            <a:endParaRPr lang="en-US" sz="1200" dirty="0">
              <a:sym typeface="+mn-lt"/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6618288" y="5730875"/>
            <a:ext cx="23876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5E07915-CDA8-455B-A130-2D3E84A6BF8D}" type="datetime'''Gra''''''n''''d'' l''ar''''ceny of mo''tor'' ve''h''icl''es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Grand larceny of motor vehicles</a:t>
            </a:fld>
            <a:endParaRPr lang="en-US" sz="1200" dirty="0">
              <a:sym typeface="+mn-lt"/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6618288" y="6197600"/>
            <a:ext cx="5905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6E7CDE2-6ED4-462E-8343-EE84CA573B86}" type="datetime'''''''''B''''''''u''r''''gla''''r''''''''y''''''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Burglary</a:t>
            </a:fld>
            <a:endParaRPr lang="en-US" sz="1200" dirty="0">
              <a:sym typeface="+mn-lt"/>
            </a:endParaRPr>
          </a:p>
        </p:txBody>
      </p:sp>
      <p:sp>
        <p:nvSpPr>
          <p:cNvPr id="143" name="Text Placeholder 2"/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9372600" y="5264150"/>
            <a:ext cx="14652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EFA78D1-A2C4-4AC1-96BB-55B04C3975E6}" type="datetime'''Fe''''''l'''''' ''''c''''''r''mini''a''l ''m''i''schi''''ef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Fel crminial mischief</a:t>
            </a:fld>
            <a:endParaRPr lang="en-US" sz="1200" dirty="0">
              <a:sym typeface="+mn-lt"/>
            </a:endParaRPr>
          </a:p>
        </p:txBody>
      </p:sp>
      <p:sp>
        <p:nvSpPr>
          <p:cNvPr id="144" name="Text Placeholder 2"/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9372600" y="5497513"/>
            <a:ext cx="7477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B0F93C6-80A8-46C9-88FD-7F8A0C6EEDFB}" type="datetime'''''''F''''''''''e''l ''a''''''''ss''''''''''''''''aul''t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Fel assault</a:t>
            </a:fld>
            <a:endParaRPr lang="en-US" sz="1200" dirty="0">
              <a:sym typeface="+mn-lt"/>
            </a:endParaRPr>
          </a:p>
        </p:txBody>
      </p:sp>
      <p:sp>
        <p:nvSpPr>
          <p:cNvPr id="146" name="Text Placeholder 2"/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9372600" y="5964238"/>
            <a:ext cx="12414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327D659-4371-4A49-AA1B-E2D2273ED3F8}" type="datetime'f''elony s''''''''''''''''''e''''''''''x ''c''r''''ime''''s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felony sex crimes</a:t>
            </a:fld>
            <a:endParaRPr lang="en-US" sz="1200" dirty="0">
              <a:sym typeface="+mn-lt"/>
            </a:endParaRPr>
          </a:p>
        </p:txBody>
      </p:sp>
      <p:sp>
        <p:nvSpPr>
          <p:cNvPr id="137" name="Text Placeholder 2"/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6618288" y="5497513"/>
            <a:ext cx="4111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961471C-C48D-4848-AC2F-A0E4F8FF47B5}" type="datetime'''''A''''''r''''''s''''''''''''''o''n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Arson</a:t>
            </a:fld>
            <a:endParaRPr lang="en-US" sz="1200" dirty="0">
              <a:sym typeface="+mn-lt"/>
            </a:endParaRPr>
          </a:p>
        </p:txBody>
      </p:sp>
      <p:sp>
        <p:nvSpPr>
          <p:cNvPr id="141" name="Text Placeholder 2"/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6618288" y="6430963"/>
            <a:ext cx="12446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86BC07F-50AA-4CCB-AC0C-9FE2F05F31CD}" type="datetime'''C''''''''''''ri''''m''i''n''al'' ''''''m''i''''s''chi''ef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Criminal mischief</a:t>
            </a:fld>
            <a:endParaRPr lang="en-US" sz="1200" dirty="0">
              <a:sym typeface="+mn-lt"/>
            </a:endParaRPr>
          </a:p>
        </p:txBody>
      </p:sp>
      <p:sp>
        <p:nvSpPr>
          <p:cNvPr id="145" name="Text Placeholder 2"/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9372600" y="5730875"/>
            <a:ext cx="19923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A3C3E3F-41FE-459E-9F9F-F6DBC81B3B83}" type="datetime'''''F''''elon''''y'' d''a''''''nge''''rous we''''''''''a''pon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Felony dangerous weapon</a:t>
            </a:fld>
            <a:endParaRPr lang="en-US" sz="1200" dirty="0">
              <a:sym typeface="+mn-lt"/>
            </a:endParaRPr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9372600" y="6197600"/>
            <a:ext cx="5492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E791BE0-4268-480B-BF52-3FFE35B27354}" type="datetime'''''''''''''F''''''o''''''''rge''''''''''''r''''''''''''''''y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Forgery</a:t>
            </a:fld>
            <a:endParaRPr lang="en-US" sz="1200" dirty="0">
              <a:sym typeface="+mn-lt"/>
            </a:endParaRPr>
          </a:p>
        </p:txBody>
      </p:sp>
      <p:sp>
        <p:nvSpPr>
          <p:cNvPr id="136" name="Text Placeholder 2"/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6618288" y="5264150"/>
            <a:ext cx="10477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7B2ACD3-62A6-4FA7-AF3B-74DA781850EF}" type="datetime'''''gr''a''''''n''d'''''''''''' ''l''a''r''c''''''''e''n''y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grand larceny</a:t>
            </a:fld>
            <a:endParaRPr lang="en-US" sz="1200" dirty="0">
              <a:sym typeface="+mn-lt"/>
            </a:endParaRPr>
          </a:p>
        </p:txBody>
      </p:sp>
      <p:sp>
        <p:nvSpPr>
          <p:cNvPr id="92" name="Text Placeholder 2"/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1008063" y="5497513"/>
            <a:ext cx="17129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8F68F4F-9DB3-44FC-9660-BEAC33A910ED}" type="datetime'''''vehic''l''''e and ''''t''ra''''f''''f''i''''c l''a''''ws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vehicle and traffic laws</a:t>
            </a:fld>
            <a:endParaRPr lang="en-US" sz="1200" dirty="0">
              <a:sym typeface="+mn-lt"/>
            </a:endParaRPr>
          </a:p>
        </p:txBody>
      </p:sp>
      <p:sp>
        <p:nvSpPr>
          <p:cNvPr id="126" name="Text Placeholder 2"/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1008063" y="6197600"/>
            <a:ext cx="11176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CE0BB0F-78E6-4B81-A34B-F69136F24315}" type="datetime'''o''''t''''h''''''''''''''er ''''''''''''vi''o''l''a''tions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other violations</a:t>
            </a:fld>
            <a:endParaRPr lang="en-US" sz="1200" dirty="0">
              <a:sym typeface="+mn-lt"/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1008063" y="6664325"/>
            <a:ext cx="8842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B33A471-65E5-486F-9A9C-C8A2116D4C95}" type="datetime'''''o''t''he''''r'''''' ''''fel''''''o''n''''y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other felony</a:t>
            </a:fld>
            <a:endParaRPr lang="en-US" sz="1200" dirty="0">
              <a:sym typeface="+mn-lt"/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1008063" y="5730875"/>
            <a:ext cx="5778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C40D040-27FA-4F1D-9365-D76952DDC66B}" type="datetime'''''''''r''''''o''''''''''b''''b''''''''''er''''''y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robbery</a:t>
            </a:fld>
            <a:endParaRPr lang="en-US" sz="1200" dirty="0">
              <a:sym typeface="+mn-lt"/>
            </a:endParaRPr>
          </a:p>
        </p:txBody>
      </p:sp>
      <p:sp>
        <p:nvSpPr>
          <p:cNvPr id="129" name="Text Placeholder 2"/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3087688" y="5264150"/>
            <a:ext cx="3905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F30CF84-2EBB-4183-A2F6-B7D9045DF654}" type="datetime'''''''''''''''o''t''''''h''''''''''''''''''''''''''e''r''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other</a:t>
            </a:fld>
            <a:endParaRPr lang="en-US" sz="1200" dirty="0">
              <a:sym typeface="+mn-lt"/>
            </a:endParaRPr>
          </a:p>
        </p:txBody>
      </p:sp>
      <p:sp>
        <p:nvSpPr>
          <p:cNvPr id="130" name="Text Placeholder 2"/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3087688" y="5497513"/>
            <a:ext cx="5302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BF2FE3B-6242-4CF0-B289-CEBCA3DEE795}" type="datetime'''''''''''''''''''''''m''''''u''''''''r''''''''''''d''''er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murder</a:t>
            </a:fld>
            <a:endParaRPr lang="en-US" sz="1200" dirty="0">
              <a:sym typeface="+mn-lt"/>
            </a:endParaRPr>
          </a:p>
        </p:txBody>
      </p:sp>
      <p:sp>
        <p:nvSpPr>
          <p:cNvPr id="125" name="Text Placeholder 2"/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1008063" y="5964238"/>
            <a:ext cx="9318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B907F23-E2DF-4D17-B031-73E3B3F5BB4E}" type="datetime'p''''''''''''''''''''etit'' l''''''a''''''rce''''''ny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petit larceny</a:t>
            </a:fld>
            <a:endParaRPr lang="en-US" sz="1200" dirty="0">
              <a:sym typeface="+mn-lt"/>
            </a:endParaRPr>
          </a:p>
        </p:txBody>
      </p:sp>
      <p:sp>
        <p:nvSpPr>
          <p:cNvPr id="91" name="Text Placeholder 2"/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1008063" y="5264150"/>
            <a:ext cx="11112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4046E12-10F7-42A3-B370-C2735D0014A4}" type="datetime've''''''''''h''''''''i''''c''l''''e ''''''''''rel''''ate''d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vehicle related</a:t>
            </a:fld>
            <a:endParaRPr lang="en-US" sz="1200" dirty="0">
              <a:sym typeface="+mn-lt"/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1008063" y="6430963"/>
            <a:ext cx="13557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AFE5DFE-804B-4036-9655-934ADC11E4FD}" type="datetime'''''''''other ''mi''s''''d''''e''ma''''''n''o''''''''''r''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other misdemanor</a:t>
            </a:fld>
            <a:endParaRPr lang="en-US" sz="1200" dirty="0">
              <a:sym typeface="+mn-lt"/>
            </a:endParaRPr>
          </a:p>
        </p:txBody>
      </p:sp>
      <p:sp>
        <p:nvSpPr>
          <p:cNvPr id="132" name="Text Placeholder 2"/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3087688" y="5964238"/>
            <a:ext cx="23129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6C44B5A-684B-472F-A9F7-64A133D0171C}" type="datetime'''''mi''sde''''''mea''n''or ''d''an''g''erous'' ''dru''gs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misdemeanor dangerous drugs</a:t>
            </a:fld>
            <a:endParaRPr lang="en-US" sz="1200" dirty="0">
              <a:sym typeface="+mn-lt"/>
            </a:endParaRPr>
          </a:p>
        </p:txBody>
      </p:sp>
      <p:sp>
        <p:nvSpPr>
          <p:cNvPr id="131" name="Text Placeholder 2"/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3087688" y="5730875"/>
            <a:ext cx="17526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894C241-C638-461B-8365-D761B7D78AD4}" type="datetime'''m''''isd''emean''o''r'''' ''s''''e''''x'''' cri''''''m''e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misdemeanor sex crime</a:t>
            </a:fld>
            <a:endParaRPr lang="en-US" sz="1200" dirty="0">
              <a:sym typeface="+mn-lt"/>
            </a:endParaRPr>
          </a:p>
        </p:txBody>
      </p:sp>
      <p:sp>
        <p:nvSpPr>
          <p:cNvPr id="142" name="Text Placeholder 2"/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6618288" y="6664325"/>
            <a:ext cx="12255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C808428-B063-4E39-9AED-DEEAA9F3DE30}" type="datetime'''C''r''''''''im''''in''''''''''al t''''''r''''''e''sp''''ass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Criminal trespass</a:t>
            </a:fld>
            <a:endParaRPr lang="en-US" sz="12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836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6850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67" imgW="530" imgH="528" progId="TCLayout.ActiveDocument.1">
                  <p:embed/>
                </p:oleObj>
              </mc:Choice>
              <mc:Fallback>
                <p:oleObj name="think-cell Slide" r:id="rId67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entury Gothic" panose="020B0502020202020204" pitchFamily="34" charset="0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 (3 of 3)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22152383"/>
              </p:ext>
            </p:extLst>
          </p:nvPr>
        </p:nvGraphicFramePr>
        <p:xfrm>
          <a:off x="533399" y="2324100"/>
          <a:ext cx="11193846" cy="301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Chart" r:id="rId69" imgW="11193846" imgH="3010134" progId="MSGraph.Chart.8">
                  <p:embed followColorScheme="full"/>
                </p:oleObj>
              </mc:Choice>
              <mc:Fallback>
                <p:oleObj name="Chart" r:id="rId69" imgW="11193846" imgH="301013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533399" y="2324100"/>
                        <a:ext cx="11193846" cy="3010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506538" y="2900363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6E0744-3878-4E61-9881-B6D10FA32169}" type="datetime'''2''''''''''''''''''''''''''''''0''''0'',6''''''''''7''''''5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200,675</a:t>
            </a:fld>
            <a:endParaRPr lang="en-US" sz="1200" dirty="0">
              <a:sym typeface="+mn-lt"/>
            </a:endParaRPr>
          </a:p>
        </p:txBody>
      </p:sp>
      <p:sp>
        <p:nvSpPr>
          <p:cNvPr id="109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443163" y="3014663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50EA007-6786-451C-9946-F0C8F772728F}" type="datetime'''''''''''''''1''''''8''''9'''''''''',''''3''''''4''7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189,347</a:t>
            </a:fld>
            <a:endParaRPr lang="en-US" sz="1200" dirty="0">
              <a:sym typeface="+mn-lt"/>
            </a:endParaRPr>
          </a:p>
        </p:txBody>
      </p:sp>
      <p:sp>
        <p:nvSpPr>
          <p:cNvPr id="110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376613" y="3036888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364E94-0751-46B7-91B5-DD1BCABFEA5E}" type="datetime'''''''''''1''''''8''''''6'''''''''',7''''''''''''5''3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186,753</a:t>
            </a:fld>
            <a:endParaRPr lang="en-US" sz="1200" dirty="0">
              <a:sym typeface="+mn-lt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310063" y="3197225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AE153A0-6D8F-4E3A-9F53-0BE323BE0501}" type="datetime'''1''70'',''''''''''''''55''''''''''''''6''''''''''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170,556</a:t>
            </a:fld>
            <a:endParaRPr lang="en-US" sz="1200" dirty="0">
              <a:sym typeface="+mn-lt"/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456238" y="520700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6EDD1B1-42BC-4961-8DD5-55FCEEF3461F}" type="datetime'''''''''''''''''''''''''''1''0'''''''''">
              <a:rPr lang="en-US" altLang="en-US" sz="1200"/>
              <a:pPr/>
              <a:t>10</a:t>
            </a:fld>
            <a:endParaRPr lang="en-US" sz="1200" dirty="0">
              <a:sym typeface="+mn-lt"/>
            </a:endParaRPr>
          </a:p>
        </p:txBody>
      </p:sp>
      <p:sp>
        <p:nvSpPr>
          <p:cNvPr id="112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5248275" y="3251200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0548304-41FB-4D72-A6D2-08F9C2638C43}" type="datetime'''''1''''6''''''''''''''''5'''''''''',''''''''''''0''''91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165,091</a:t>
            </a:fld>
            <a:endParaRPr lang="en-US" sz="1200" dirty="0">
              <a:sym typeface="+mn-lt"/>
            </a:endParaRPr>
          </a:p>
        </p:txBody>
      </p:sp>
      <p:sp>
        <p:nvSpPr>
          <p:cNvPr id="113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6184900" y="3297238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88AFD0-CDE8-4A37-9D2E-4B2A352E4B82}" type="datetime'''1''''''59,''''''''''''''''''9''''8''''''''''4''''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159,984</a:t>
            </a:fld>
            <a:endParaRPr lang="en-US" sz="1200" dirty="0">
              <a:sym typeface="+mn-lt"/>
            </a:endParaRPr>
          </a:p>
        </p:txBody>
      </p:sp>
      <p:sp>
        <p:nvSpPr>
          <p:cNvPr id="114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7123113" y="3297238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7AE767A-4644-4D6A-94A2-1F004220DA7B}" type="datetime'''1''5''''''''''''''''''''9'''''''''''',''''''97''6''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159,976</a:t>
            </a:fld>
            <a:endParaRPr lang="en-US" sz="1200" dirty="0">
              <a:sym typeface="+mn-lt"/>
            </a:endParaRPr>
          </a:p>
        </p:txBody>
      </p:sp>
      <p:sp>
        <p:nvSpPr>
          <p:cNvPr id="68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392863" y="520700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98C1FDC-F294-4ACD-96C3-7EF3AAC12C9F}" type="datetime'''''''''1''''''''1'''''''''''''''''''''''''''''">
              <a:rPr lang="en-US" altLang="en-US" sz="1200"/>
              <a:pPr/>
              <a:t>11</a:t>
            </a:fld>
            <a:endParaRPr lang="en-US" sz="1200" dirty="0"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1071225" y="520700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9EBD15F-A56D-47C9-B127-B9042F3E0667}" type="datetime'''''''''1''6'''">
              <a:rPr lang="en-US" altLang="en-US" sz="1200"/>
              <a:pPr/>
              <a:t>16</a:t>
            </a:fld>
            <a:endParaRPr lang="en-US" sz="1200" dirty="0">
              <a:sym typeface="+mn-lt"/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0134600" y="520700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6FBB25-22F0-4644-9239-6222B261FF22}" type="datetime'''''''''''''''''1''''''''''''''''''''5'''''''''''''''''''">
              <a:rPr lang="en-US" altLang="en-US" sz="1200"/>
              <a:pPr/>
              <a:t>15</a:t>
            </a:fld>
            <a:endParaRPr lang="en-US" sz="1200" dirty="0">
              <a:sym typeface="+mn-lt"/>
            </a:endParaRPr>
          </a:p>
        </p:txBody>
      </p:sp>
      <p:sp>
        <p:nvSpPr>
          <p:cNvPr id="70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8267700" y="520700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F39D2E4-7515-4237-9A5B-05E2F830B357}" type="datetime'''''''''''''''''''''''''''''''''''''''''''''1''''''''''''3'''">
              <a:rPr lang="en-US" altLang="en-US" sz="1200"/>
              <a:pPr/>
              <a:t>13</a:t>
            </a:fld>
            <a:endParaRPr lang="en-US" sz="1200" dirty="0">
              <a:sym typeface="+mn-lt"/>
            </a:endParaRPr>
          </a:p>
        </p:txBody>
      </p:sp>
      <p:sp>
        <p:nvSpPr>
          <p:cNvPr id="71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9201150" y="520700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E9A2532-2C91-4B10-8F8F-FF61585840A9}" type="datetime'''''''''''''''''''''''''''''''''''''''''''1''''''''''''''''4'">
              <a:rPr lang="en-US" altLang="en-US" sz="1200"/>
              <a:pPr/>
              <a:t>14</a:t>
            </a:fld>
            <a:endParaRPr lang="en-US" sz="1200" dirty="0">
              <a:sym typeface="+mn-lt"/>
            </a:endParaRPr>
          </a:p>
        </p:txBody>
      </p:sp>
      <p:sp>
        <p:nvSpPr>
          <p:cNvPr id="6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331075" y="520700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EBC17B7-8987-4A2B-8390-6A33396D4519}" type="datetime'''''''''''''''''''''''''''''''''1''''''''''''2'''''''''">
              <a:rPr lang="en-US" altLang="en-US" sz="1200"/>
              <a:pPr/>
              <a:t>12</a:t>
            </a:fld>
            <a:endParaRPr lang="en-US" sz="1200" dirty="0">
              <a:sym typeface="+mn-lt"/>
            </a:endParaRPr>
          </a:p>
        </p:txBody>
      </p:sp>
      <p:sp>
        <p:nvSpPr>
          <p:cNvPr id="118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10904538" y="4097338"/>
            <a:ext cx="514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F94C310-4311-4C92-BAD6-81E0FD6C2E91}" type="datetime'''''''7''''''7,''''''''94''''''7''''''''''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77,947</a:t>
            </a:fld>
            <a:endParaRPr lang="en-US" sz="1200" dirty="0">
              <a:sym typeface="+mn-lt"/>
            </a:endParaRPr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584575" y="520700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1BA6749-CD4A-4819-9837-3CA1E6989120}" type="datetime'''''''''''''''''''''''''''0''8'''''''''''''''''''">
              <a:rPr lang="en-US" altLang="en-US" sz="1200"/>
              <a:pPr/>
              <a:t>08</a:t>
            </a:fld>
            <a:endParaRPr lang="en-US" sz="1200" dirty="0">
              <a:sym typeface="+mn-lt"/>
            </a:endParaRPr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651125" y="520700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ABC76C8-6FE3-45F6-A73D-AE4A6D2D0704}" type="datetime'''''''''''''''''''''0''''''''''''''''''''''''''''''''7'''''''">
              <a:rPr lang="en-US" altLang="en-US" sz="1200"/>
              <a:pPr/>
              <a:t>07</a:t>
            </a:fld>
            <a:endParaRPr lang="en-US" sz="1200" dirty="0">
              <a:sym typeface="+mn-lt"/>
            </a:endParaRPr>
          </a:p>
        </p:txBody>
      </p:sp>
      <p:sp>
        <p:nvSpPr>
          <p:cNvPr id="116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8993188" y="3417888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BCC23B6-6D52-4777-890D-0AF13DF8FF8B}" type="datetime'''''1''''4''7'''',''''''7''''''''''''''''''3''''''''5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147,735</a:t>
            </a:fld>
            <a:endParaRPr lang="en-US" sz="1200" dirty="0">
              <a:sym typeface="+mn-lt"/>
            </a:endParaRPr>
          </a:p>
        </p:txBody>
      </p:sp>
      <p:sp>
        <p:nvSpPr>
          <p:cNvPr id="11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059738" y="3387725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A472CAE-CA68-4479-9E6F-924553EB2000}" type="datetime'''15''''''''''''''''0,''''''60''''''''''''2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150,602</a:t>
            </a:fld>
            <a:endParaRPr lang="en-US" sz="1200" dirty="0">
              <a:sym typeface="+mn-lt"/>
            </a:endParaRPr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1630363" y="5207000"/>
            <a:ext cx="3492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0B4E541-35A8-4F84-89C3-CC2F22C4D411}" type="datetime'''''''''''''''''2''''''0''''''''''''0''''''6'''''''''''">
              <a:rPr lang="en-US" altLang="en-US" sz="1200"/>
              <a:pPr/>
              <a:t>2006</a:t>
            </a:fld>
            <a:endParaRPr lang="en-US" sz="1200" dirty="0">
              <a:sym typeface="+mn-lt"/>
            </a:endParaRPr>
          </a:p>
        </p:txBody>
      </p:sp>
      <p:sp>
        <p:nvSpPr>
          <p:cNvPr id="155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4518025" y="5207000"/>
            <a:ext cx="180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C4298E4-A45D-407C-A42E-21340D0BF7CF}" type="datetime'''''''''''0''''''9'''''''''''''''''''''''''''''">
              <a:rPr lang="en-US" altLang="en-US" sz="1200"/>
              <a:pPr/>
              <a:t>09</a:t>
            </a:fld>
            <a:endParaRPr lang="en-US" sz="1200" dirty="0">
              <a:sym typeface="+mn-lt"/>
            </a:endParaRPr>
          </a:p>
        </p:txBody>
      </p:sp>
      <p:sp>
        <p:nvSpPr>
          <p:cNvPr id="117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9926638" y="3449638"/>
            <a:ext cx="5984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6B0381D-8EE7-42A4-A92B-C2072FDB4C1C}" type="datetime'''''''''''1''4''''''''''''''''''''''''4'''',57''''''''''3'''''">
              <a:rPr lang="en-US" altLang="en-US" sz="120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144,573</a:t>
            </a:fld>
            <a:endParaRPr lang="en-US" sz="1200" dirty="0">
              <a:sym typeface="+mn-lt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671514" y="2233613"/>
            <a:ext cx="17875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smtClean="0">
                <a:sym typeface="+mn-lt"/>
              </a:rPr>
              <a:t>Philadelphia City Crimes</a:t>
            </a:r>
            <a:endParaRPr lang="en-US" sz="1200" dirty="0">
              <a:sym typeface="+mn-lt"/>
            </a:endParaRPr>
          </a:p>
        </p:txBody>
      </p:sp>
      <p:sp>
        <p:nvSpPr>
          <p:cNvPr id="36" name="Rectangle 35"/>
          <p:cNvSpPr/>
          <p:nvPr>
            <p:custDataLst>
              <p:tags r:id="rId28"/>
            </p:custDataLst>
          </p:nvPr>
        </p:nvSpPr>
        <p:spPr bwMode="auto">
          <a:xfrm>
            <a:off x="5443538" y="6072188"/>
            <a:ext cx="214312" cy="160337"/>
          </a:xfrm>
          <a:prstGeom prst="rect">
            <a:avLst/>
          </a:prstGeom>
          <a:solidFill>
            <a:srgbClr val="FDF3D9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>
            <p:custDataLst>
              <p:tags r:id="rId29"/>
            </p:custDataLst>
          </p:nvPr>
        </p:nvSpPr>
        <p:spPr bwMode="auto">
          <a:xfrm>
            <a:off x="998538" y="5838825"/>
            <a:ext cx="214312" cy="160338"/>
          </a:xfrm>
          <a:prstGeom prst="rect">
            <a:avLst/>
          </a:prstGeom>
          <a:solidFill>
            <a:srgbClr val="FDF3D9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>
            <p:custDataLst>
              <p:tags r:id="rId30"/>
            </p:custDataLst>
          </p:nvPr>
        </p:nvSpPr>
        <p:spPr bwMode="auto">
          <a:xfrm>
            <a:off x="3927475" y="5605463"/>
            <a:ext cx="214312" cy="160337"/>
          </a:xfrm>
          <a:prstGeom prst="rect">
            <a:avLst/>
          </a:prstGeom>
          <a:solidFill>
            <a:srgbClr val="DDDDD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>
            <p:custDataLst>
              <p:tags r:id="rId31"/>
            </p:custDataLst>
          </p:nvPr>
        </p:nvSpPr>
        <p:spPr bwMode="auto">
          <a:xfrm>
            <a:off x="998538" y="6072188"/>
            <a:ext cx="214312" cy="160337"/>
          </a:xfrm>
          <a:prstGeom prst="rect">
            <a:avLst/>
          </a:prstGeom>
          <a:solidFill>
            <a:srgbClr val="F8E69A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>
            <p:custDataLst>
              <p:tags r:id="rId32"/>
            </p:custDataLst>
          </p:nvPr>
        </p:nvSpPr>
        <p:spPr bwMode="auto">
          <a:xfrm>
            <a:off x="3927475" y="6305550"/>
            <a:ext cx="214312" cy="160338"/>
          </a:xfrm>
          <a:prstGeom prst="rect">
            <a:avLst/>
          </a:prstGeom>
          <a:solidFill>
            <a:srgbClr val="96B2C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33"/>
            </p:custDataLst>
          </p:nvPr>
        </p:nvSpPr>
        <p:spPr bwMode="auto">
          <a:xfrm>
            <a:off x="7580313" y="6305550"/>
            <a:ext cx="214312" cy="160338"/>
          </a:xfrm>
          <a:prstGeom prst="rect">
            <a:avLst/>
          </a:prstGeom>
          <a:solidFill>
            <a:srgbClr val="626262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34"/>
            </p:custDataLst>
          </p:nvPr>
        </p:nvSpPr>
        <p:spPr bwMode="auto">
          <a:xfrm>
            <a:off x="10304463" y="5838825"/>
            <a:ext cx="214312" cy="160338"/>
          </a:xfrm>
          <a:prstGeom prst="rect">
            <a:avLst/>
          </a:prstGeom>
          <a:solidFill>
            <a:srgbClr val="608AA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35"/>
            </p:custDataLst>
          </p:nvPr>
        </p:nvSpPr>
        <p:spPr bwMode="auto">
          <a:xfrm>
            <a:off x="10304463" y="5605463"/>
            <a:ext cx="214312" cy="160337"/>
          </a:xfrm>
          <a:prstGeom prst="rect">
            <a:avLst/>
          </a:prstGeom>
          <a:solidFill>
            <a:srgbClr val="96B2C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>
            <p:custDataLst>
              <p:tags r:id="rId36"/>
            </p:custDataLst>
          </p:nvPr>
        </p:nvSpPr>
        <p:spPr bwMode="auto">
          <a:xfrm>
            <a:off x="7580313" y="6072188"/>
            <a:ext cx="214312" cy="160337"/>
          </a:xfrm>
          <a:prstGeom prst="rect">
            <a:avLst/>
          </a:prstGeom>
          <a:solidFill>
            <a:srgbClr val="8E8E8E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37"/>
            </p:custDataLst>
          </p:nvPr>
        </p:nvSpPr>
        <p:spPr bwMode="auto">
          <a:xfrm>
            <a:off x="10304463" y="6072188"/>
            <a:ext cx="214312" cy="160337"/>
          </a:xfrm>
          <a:prstGeom prst="rect">
            <a:avLst/>
          </a:prstGeom>
          <a:solidFill>
            <a:srgbClr val="354E5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>
            <p:custDataLst>
              <p:tags r:id="rId38"/>
            </p:custDataLst>
          </p:nvPr>
        </p:nvSpPr>
        <p:spPr bwMode="auto">
          <a:xfrm>
            <a:off x="998538" y="6305550"/>
            <a:ext cx="214312" cy="160338"/>
          </a:xfrm>
          <a:prstGeom prst="rect">
            <a:avLst/>
          </a:prstGeom>
          <a:solidFill>
            <a:srgbClr val="FFB15B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>
            <p:custDataLst>
              <p:tags r:id="rId39"/>
            </p:custDataLst>
          </p:nvPr>
        </p:nvSpPr>
        <p:spPr bwMode="auto">
          <a:xfrm>
            <a:off x="3927475" y="6072188"/>
            <a:ext cx="214312" cy="160337"/>
          </a:xfrm>
          <a:prstGeom prst="rect">
            <a:avLst/>
          </a:prstGeom>
          <a:solidFill>
            <a:srgbClr val="626262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>
            <p:custDataLst>
              <p:tags r:id="rId40"/>
            </p:custDataLst>
          </p:nvPr>
        </p:nvSpPr>
        <p:spPr bwMode="auto">
          <a:xfrm>
            <a:off x="5443538" y="5838825"/>
            <a:ext cx="214312" cy="160338"/>
          </a:xfrm>
          <a:prstGeom prst="rect">
            <a:avLst/>
          </a:prstGeom>
          <a:solidFill>
            <a:srgbClr val="354E5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>
            <p:custDataLst>
              <p:tags r:id="rId41"/>
            </p:custDataLst>
          </p:nvPr>
        </p:nvSpPr>
        <p:spPr bwMode="auto">
          <a:xfrm>
            <a:off x="998538" y="5605463"/>
            <a:ext cx="214312" cy="160337"/>
          </a:xfrm>
          <a:prstGeom prst="rect">
            <a:avLst/>
          </a:prstGeom>
          <a:solidFill>
            <a:srgbClr val="354E5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>
            <p:custDataLst>
              <p:tags r:id="rId42"/>
            </p:custDataLst>
          </p:nvPr>
        </p:nvSpPr>
        <p:spPr bwMode="auto">
          <a:xfrm>
            <a:off x="5443538" y="5605463"/>
            <a:ext cx="214312" cy="160337"/>
          </a:xfrm>
          <a:prstGeom prst="rect">
            <a:avLst/>
          </a:prstGeom>
          <a:solidFill>
            <a:srgbClr val="608AA4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>
            <p:custDataLst>
              <p:tags r:id="rId43"/>
            </p:custDataLst>
          </p:nvPr>
        </p:nvSpPr>
        <p:spPr bwMode="auto">
          <a:xfrm>
            <a:off x="7580313" y="5838825"/>
            <a:ext cx="214312" cy="160338"/>
          </a:xfrm>
          <a:prstGeom prst="rect">
            <a:avLst/>
          </a:prstGeom>
          <a:solidFill>
            <a:srgbClr val="DDDDDD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>
            <p:custDataLst>
              <p:tags r:id="rId44"/>
            </p:custDataLst>
          </p:nvPr>
        </p:nvSpPr>
        <p:spPr bwMode="auto">
          <a:xfrm>
            <a:off x="7580313" y="5605463"/>
            <a:ext cx="214312" cy="160337"/>
          </a:xfrm>
          <a:prstGeom prst="rect">
            <a:avLst/>
          </a:prstGeom>
          <a:solidFill>
            <a:srgbClr val="FFB15B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>
            <p:custDataLst>
              <p:tags r:id="rId45"/>
            </p:custDataLst>
          </p:nvPr>
        </p:nvSpPr>
        <p:spPr bwMode="auto">
          <a:xfrm>
            <a:off x="3927475" y="5838825"/>
            <a:ext cx="214312" cy="160338"/>
          </a:xfrm>
          <a:prstGeom prst="rect">
            <a:avLst/>
          </a:prstGeom>
          <a:solidFill>
            <a:srgbClr val="8E8E8E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>
            <p:custDataLst>
              <p:tags r:id="rId46"/>
            </p:custDataLst>
          </p:nvPr>
        </p:nvSpPr>
        <p:spPr bwMode="auto">
          <a:xfrm>
            <a:off x="5443538" y="6305550"/>
            <a:ext cx="214312" cy="160338"/>
          </a:xfrm>
          <a:prstGeom prst="rect">
            <a:avLst/>
          </a:prstGeom>
          <a:solidFill>
            <a:srgbClr val="F8E69A"/>
          </a:solidFill>
          <a:ln w="9525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Placeholder 2"/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1263650" y="6300788"/>
            <a:ext cx="25622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DA404F2-E377-4AFD-80EC-7045C880D35D}" type="datetime'Fe''''lony'' ''pos''''''''sesion o''f stol''en prop''e''r''ty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Felony possesion of stolen property</a:t>
            </a:fld>
            <a:endParaRPr lang="en-US" sz="1200" dirty="0">
              <a:sym typeface="+mn-lt"/>
            </a:endParaRPr>
          </a:p>
        </p:txBody>
      </p:sp>
      <p:sp>
        <p:nvSpPr>
          <p:cNvPr id="85" name="Text Placeholder 2"/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4192588" y="5600700"/>
            <a:ext cx="1149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EE5E85B-55A1-4018-B10F-B80F624EAF07}" type="datetime'O''''t''''''''her'' ''''v''''io''la''t''''''''ion''''''s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Other violations</a:t>
            </a:fld>
            <a:endParaRPr lang="en-US" sz="1200" dirty="0">
              <a:sym typeface="+mn-lt"/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4192588" y="5834063"/>
            <a:ext cx="1149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B8AA3C2-53FF-4AEC-9A40-6EEECCCB3DC5}" type="datetime'''''''''''O''''t''''''''her ''vi''olat''''i''on''s''''''''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Other violations</a:t>
            </a:fld>
            <a:endParaRPr lang="en-US" sz="1200" dirty="0">
              <a:sym typeface="+mn-lt"/>
            </a:endParaRPr>
          </a:p>
        </p:txBody>
      </p:sp>
      <p:sp>
        <p:nvSpPr>
          <p:cNvPr id="82" name="Text Placeholder 2"/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1263650" y="5834063"/>
            <a:ext cx="5905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97C95CD-CA3E-406F-A7A6-8788BA0D7CF7}" type="datetime'''B''urg''''''''''''''''''''''''''''l''''''''''ar''''''y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Burglary</a:t>
            </a:fld>
            <a:endParaRPr lang="en-US" sz="1200" dirty="0">
              <a:sym typeface="+mn-lt"/>
            </a:endParaRPr>
          </a:p>
        </p:txBody>
      </p:sp>
      <p:sp>
        <p:nvSpPr>
          <p:cNvPr id="107" name="Text Placeholder 2"/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10569575" y="6067425"/>
            <a:ext cx="11176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A7FC617-F842-4E52-B4B0-6708AA803064}" type="datetime'''o''t''''h''er'' ''v''''io''l''a''''t''''i''on''''s''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other violations</a:t>
            </a:fld>
            <a:endParaRPr lang="en-US" sz="1200" dirty="0">
              <a:sym typeface="+mn-lt"/>
            </a:endParaRPr>
          </a:p>
        </p:txBody>
      </p:sp>
      <p:sp>
        <p:nvSpPr>
          <p:cNvPr id="105" name="Text Placeholder 2"/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10569575" y="5600700"/>
            <a:ext cx="5302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8D59B3D-6486-44C7-B026-02BB9D1CA796}" type="datetime'''''''''''m''''''''u''rd''''''''''''e''''''''''''''''''''r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murder</a:t>
            </a:fld>
            <a:endParaRPr lang="en-US" sz="1200" dirty="0">
              <a:sym typeface="+mn-lt"/>
            </a:endParaRPr>
          </a:p>
        </p:txBody>
      </p:sp>
      <p:sp>
        <p:nvSpPr>
          <p:cNvPr id="106" name="Text Placeholder 2"/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10569575" y="5834063"/>
            <a:ext cx="8842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30902C2-8E04-43E9-B6B1-A8D9F95ADCE7}" type="datetime'''''''ot''her ''f''''''''''''e''l''''o''''''''''''n''y''''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other felony</a:t>
            </a:fld>
            <a:endParaRPr lang="en-US" sz="1200" dirty="0">
              <a:sym typeface="+mn-lt"/>
            </a:endParaRPr>
          </a:p>
        </p:txBody>
      </p:sp>
      <p:sp>
        <p:nvSpPr>
          <p:cNvPr id="81" name="Text Placeholder 2"/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1263650" y="5600700"/>
            <a:ext cx="14589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9D0F3D5-6969-4779-BAB8-1AF092E601D8}" type="datetime'A''g''''g''''r''a''vat''e''d ''''as''''''''''''s''''''ault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Aggravated assault</a:t>
            </a:fld>
            <a:endParaRPr lang="en-US" sz="1200" dirty="0">
              <a:sym typeface="+mn-lt"/>
            </a:endParaRPr>
          </a:p>
        </p:txBody>
      </p:sp>
      <p:sp>
        <p:nvSpPr>
          <p:cNvPr id="83" name="Text Placeholder 2"/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1263650" y="6067425"/>
            <a:ext cx="1022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099E7CD-B332-48CF-907C-223DD9300493}" type="datetime'''''F''''''''''elon''y'''' ''''a''''''ssa''''u''''l''''''''t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Felony assault</a:t>
            </a:fld>
            <a:endParaRPr lang="en-US" sz="1200" dirty="0">
              <a:sym typeface="+mn-lt"/>
            </a:endParaRPr>
          </a:p>
        </p:txBody>
      </p:sp>
      <p:sp>
        <p:nvSpPr>
          <p:cNvPr id="97" name="Text Placeholder 2"/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5708650" y="5600700"/>
            <a:ext cx="12446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0844CC8-C216-4880-AF39-6842CAC4FC9D}" type="datetime'''''''''''''''Cr''''im''i''n''''''al ''misc''''h''''i''e''f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Criminal mischief</a:t>
            </a:fld>
            <a:endParaRPr lang="en-US" sz="1200" dirty="0">
              <a:sym typeface="+mn-lt"/>
            </a:endParaRPr>
          </a:p>
        </p:txBody>
      </p:sp>
      <p:sp>
        <p:nvSpPr>
          <p:cNvPr id="99" name="Text Placeholder 2"/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5708650" y="6067425"/>
            <a:ext cx="17700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4A5DCA8-C12D-42E1-AC96-8E661048B982}" type="datetime'F''elo''ny ''''da''ng''e''''r''o''us'''''''''''' dru''''gs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Felony dangerous drugs</a:t>
            </a:fld>
            <a:endParaRPr lang="en-US" sz="1200" dirty="0">
              <a:sym typeface="+mn-lt"/>
            </a:endParaRPr>
          </a:p>
        </p:txBody>
      </p:sp>
      <p:sp>
        <p:nvSpPr>
          <p:cNvPr id="102" name="Text Placeholder 2"/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7845425" y="5834063"/>
            <a:ext cx="21193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75E963E-1748-4202-A8B4-45F77CDE8182}" type="datetime'i''ntoxic''a''''ted, ''i''''''m''''pa''ire''''d'' drivi''''ng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intoxicated, impaired driving</a:t>
            </a:fld>
            <a:endParaRPr lang="en-US" sz="1200" dirty="0">
              <a:sym typeface="+mn-lt"/>
            </a:endParaRPr>
          </a:p>
        </p:txBody>
      </p:sp>
      <p:sp>
        <p:nvSpPr>
          <p:cNvPr id="95" name="Text Placeholder 2"/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4192588" y="6067425"/>
            <a:ext cx="6238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0A08EF8-6068-4603-A26B-40B312AE616F}" type="datetime'''''''''''''R''''''obb''''e''''''''''r''''''''y''''''''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Robbery</a:t>
            </a:fld>
            <a:endParaRPr lang="en-US" sz="1200" dirty="0"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7845425" y="6067425"/>
            <a:ext cx="17668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2E1B8A8-CB33-4E96-A860-0CF8F2FF1286}" type="datetime'''''''''m''isde''m''''anor d''a''''n''g''''''er''''o''u''s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misdemanor dangerous</a:t>
            </a:fld>
            <a:endParaRPr lang="en-US" sz="1200" dirty="0">
              <a:sym typeface="+mn-lt"/>
            </a:endParaRPr>
          </a:p>
        </p:txBody>
      </p:sp>
      <p:sp>
        <p:nvSpPr>
          <p:cNvPr id="104" name="Text Placeholder 2"/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7845425" y="6300788"/>
            <a:ext cx="18113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ABECB55-C81A-448B-B948-3B4955E1EFED}" type="datetime'mi''sd''em''''''''ean''o''r ''''''''s''ex cr''im''e''''s''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misdemeanor sex crimes</a:t>
            </a:fld>
            <a:endParaRPr lang="en-US" sz="1200" dirty="0">
              <a:sym typeface="+mn-lt"/>
            </a:endParaRPr>
          </a:p>
        </p:txBody>
      </p:sp>
      <p:sp>
        <p:nvSpPr>
          <p:cNvPr id="101" name="Text Placeholder 2"/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7845425" y="5600700"/>
            <a:ext cx="23574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40804B5-6DEE-4E2A-B8DF-C9DB4B6AC6B6}" type="datetime'gr''''and la''rce''n''y'''' of'''' ''''''''moto''r ve''hicles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grand larceny of motor vehicles</a:t>
            </a:fld>
            <a:endParaRPr lang="en-US" sz="1200" dirty="0">
              <a:sym typeface="+mn-lt"/>
            </a:endParaRPr>
          </a:p>
        </p:txBody>
      </p:sp>
      <p:sp>
        <p:nvSpPr>
          <p:cNvPr id="96" name="Text Placeholder 2"/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4192588" y="6300788"/>
            <a:ext cx="5095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A23275D-22A4-4374-AB0E-82AC930C4B68}" type="datetime'As''s''''a''''''''''''''u''''''''''''''''''''''''l''''''''t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Assault</a:t>
            </a:fld>
            <a:endParaRPr lang="en-US" sz="1200" dirty="0">
              <a:sym typeface="+mn-lt"/>
            </a:endParaRPr>
          </a:p>
        </p:txBody>
      </p:sp>
      <p:sp>
        <p:nvSpPr>
          <p:cNvPr id="98" name="Text Placeholder 2"/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5708650" y="5834063"/>
            <a:ext cx="12255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EE9EBED-FCF2-415A-9344-DF3C90C37E4E}" type="datetime'''C''ri''min''''al ''''t''''r''''es''''p''''ass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Criminal trespass</a:t>
            </a:fld>
            <a:endParaRPr lang="en-US" sz="1200" dirty="0">
              <a:sym typeface="+mn-lt"/>
            </a:endParaRPr>
          </a:p>
        </p:txBody>
      </p:sp>
      <p:sp>
        <p:nvSpPr>
          <p:cNvPr id="100" name="Text Placeholder 2"/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5708650" y="6300788"/>
            <a:ext cx="5492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884E541-67AC-49F0-8F39-16244CE7B012}" type="datetime'''''''''F''''''o''rg''''''''''e''''''''''''''''''r''''y'''''">
              <a:rPr lang="en-US" altLang="en-US" sz="120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Forgery</a:t>
            </a:fld>
            <a:endParaRPr lang="en-US" sz="12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908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depends on static dataset</a:t>
            </a:r>
          </a:p>
          <a:p>
            <a:pPr lvl="1"/>
            <a:r>
              <a:rPr lang="en-US" dirty="0" smtClean="0"/>
              <a:t>Significant portions are manually mapped</a:t>
            </a:r>
          </a:p>
          <a:p>
            <a:r>
              <a:rPr lang="en-US" dirty="0" smtClean="0"/>
              <a:t>Automate process of aligning data sets</a:t>
            </a:r>
          </a:p>
          <a:p>
            <a:r>
              <a:rPr lang="en-US" dirty="0" smtClean="0"/>
              <a:t>Collect data in standardized way across different all metrics</a:t>
            </a:r>
          </a:p>
          <a:p>
            <a:r>
              <a:rPr lang="en-US" dirty="0" smtClean="0"/>
              <a:t>Leverage corporate retention data by current state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339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7n8N._S9KzDJGiyER0g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9o.B2YSpmY5JJgrFt6U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AKvqDRTIy5YJEDynMvR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M5uZgJQwKnZHr1ZIcX_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2gnwfkQmawA8VOPxSnL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sPCan1THSpxOASlMTR4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4KbfpomR0OJ_YKh7oWrz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KVaIAjRLOOROvraaGzD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4a.6peShytxnCQqVCqM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WNmqpjTI.9xMRsIBQSz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tESZBVQjmBzhaJ_RDcD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ZvQ6wNRcOoEORBOyDxW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DMj68KQWOQncbxkz2sd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hgzYj6QTMm3uVEiOwlUX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tgV7JLRSuwvc1cU57IC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MmKKEyTmO8XYV1W.wna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QrNulCtRoGyz4JNeD073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Oowfs.TDqEPNYNdxL6b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x0jDtFTLmbIT9Bnj0Wh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l3FOVrSKaH6eWeWMnpE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x.lX9vSF.MEY.adHcF_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_sUJUc6RY60o7Px16AGK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eDmiXkQoKeBqF9LYgcA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A5rVTmSK6DlbJZAR0nY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2vx9CUR52uk8G5_axQ4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gb7ZNSTXSN97KVRDm8S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_vgLNv_RJmpvTlTPQ6Ge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wLSnVvS3GYOW97KbJ3b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IOScxEQECyL3RFCOGqH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zY_7n9TkupzqukFmdH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bzo35PTaCGkfb9xn6D4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19tgusBSZqkejyz3jHi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1fMXa6Sqa6fgOmuxiA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47D0qzQkmrDJSvq5eVO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SWcNEgTn6rRcaF19PwZ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18fOPtIQGS7JgKgS9mCE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I2gysOSDu3RZ_mIwXzd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Ea_omxR0S9lK2maC43i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32db7rSv69yMBbu1jhu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GIAZSfQdKv7cQcCdqfJ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bLfdfZRluvy4vk1pWDO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UlRbFFT6aTMwwI5lId0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ZituylS2afT9mda5Xpx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XJ54JfQiyzgJ05C1OY3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2hb99iSmODqcoS1Hr8y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jBPKxFSQCi1y9RB6r8L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bftd0FQsa7TBvnBA4WW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AZ0NNETwyDF0bVp4K4b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FmwloHRm.Ady9KYA7sh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bH3bdhTt2CpB5ZAHAco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Tf0SayR3WzkLcHzRRr8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0Flsh_Q7GVmOjE1ePMI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.AQukiRp6_m_gS_Su7i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DjaxLKTl2iAfOHDuxEw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jU5UrtRBW6BbIVtSqGQ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fNwrGbTY6rY5l5mP5dq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C9Qq5CQ3OuRk43O.l9S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8q9PhvzSki4hzIOHdkMz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BOCAVCSiyUC0WLyie3Y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gkgCwWQtOaC560YhLQI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UN3D1CRN2iNnV.HB0B0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msQRc4Qruw7ZfmJXWWe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smNi2STQiuzx00V8lh9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yqbZJdQVWZyTDsoQnDI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PBnsAqTgeljYvso3TmT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H6TMsnR_ORjDcOKs1Mm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lOxqi8QNiLDY3j2E6TS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oR4U_dSe2ystVLu2hUY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DeueJRQsm0AKw74.F3J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28jWwt0SmWE.9yU1_Dep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0RZ7dfTxi0B10OqC1JZ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d.Si_.TkG.En4HlHUT2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hVuOF6QPOXbbY..i1uo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25GrXGTWyEUZ0EeQBMz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BpTBg3RO.2fY2M3c63t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b9F.guQBGGlHsogR0X_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I08gFYTR2sFhhnxPNhc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kqm0wcSAmdu9mNgf_S.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TUcCbZQLaZEy4y4zZY.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f30NZDSZ.8XE2.IqvfL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CNRXZBQS5WNxSfsOCK3S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2KH64aQ82McCPbDZMcf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8A8.SQJRpW6JVOB7A3Lx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O8OY6aRV.pDh6ALwVLe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O10yDjTEajyU3uh6AkZ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yDnAeySCOQ_YIhpknZ5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MTHP.NhRteajlrw7K7J0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vRk3grS.6VMn.kkUfSOw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fNwrGbTY6rY5l5mP5dq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6oAZg8ReeLi05LwKJS6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O8EjXKTp6Jnc1fcm5RJ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vsbgq8S1u9TVjJsa8Pp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sa3ReAS2SD_DSTo6WlT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v2L8WQwaXSaRedWkJp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YgVwaiSnG5xd9PF797O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h1ptOuRciON3wamxufQ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dlmuZaSnCamMvM56uKr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0_rV2p4QI6fQiXtrzczw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GhNhDpSZCEcDhOHkwB5A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fnBx2ySS.yUW0VKy4iwQ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1jx3l.QvORB5DZY0YPL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1iuGYPrTnCAQJ0SLEihu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plV9XwSFujdkL_NcQVf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Yo070QRx2__TsjE7d0X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mZNJutQTWM7wD6dlA5Z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Y64Y03TliRQda9.ZXAi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FzjO0nQyuO5GOb8nNMpQ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TEAcp0R4OJDBstrQ6L9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vLvryyRX6cp8DWUZeRD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LcfgzmRlmZYwqYwIJP5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G5PEYiQGKi8MiFKN0DCQ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4dcjAB5R2m6eAR9IaS.s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vGCtqgROuY6wUOUsUlCw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L7DkUlRUisOy.8NSO1aw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7mVoORQgaHVek2pzQVQQ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DhpZr1RX6u0aw3DctIu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ZiHSJhkRti_t.7eyTohF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sBmeQzS6CeiNpX_q_v0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0JZmzpSPOQyK_rC14wP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X6ZBVuQSyP8HgBkD_7c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plktEPS1CbKcLRbH8wkQ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MpK6aOTEyOpzWa5ZlZd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v.m5dxQxeeTL428AIIJg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F3ZjCwTO2TYtKSAp5.2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0g22eGHT0OeGpoFKuPvf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4O0N2vTNKnw7Ot7mAaF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tuNnP2QXGBGJix9YoVsQ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v7N4KrTFCEtrmhKh7lr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RuSc_gTcCY2AxqU7tdk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FIki_ERTe1UsGWy9Wgc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oPp1A5Shauc80RnaIE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7JaFNtTxi8YW.Dq9WGt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5vWTPCRrCFr2sczOqov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.KqJbyQ0K0UEr6XYWNh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wtAZtkR2mqLypBZMLKA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YyjOZfSZmgsNDVRDpGo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zy8CPGQQyMnun4F1IT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YKcFaJQDGlPGYttC6oD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_8.IHOSYK.LTTDnScbd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5cMRCsQbmG1PBpuh4W_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_KYdsVT6aGEaDMrCr1W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qnneA44QzCFR9En2iLFZ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PZgHCBTLqR3Duk_3Vh.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eid4GAScy8vWH92IoT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yAuG36SyyxHi3nxsdoV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2jbe4URbmhMe8biibk0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sdTcSySsuYQ1VE9UTK_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xHZB2JESISDvLv2tgJjC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msQRc4Qruw7ZfmJXWWe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5a7FoMcSfWRne_6kG0Hn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M2VOk_S4CqdtNVUMQbi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nbGVBAReWvcMri09tWl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SN8kOdQ7KPlumlk_2Of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Saw9eFSLuT2NpQ9AiwQ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qni_j5RCOo1Rd0qsrZI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MBX8DCRumfoxN8IPf30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2Plcks5QEWxkGZYStkJv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dbJiyGQHSXwLe4IThL1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4Zy2aNARMqKVuPYEWNDR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smNi2STQiuzx00V8lh9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iEiT9DTN6be3ecxbNA.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aFCyLGRzO9oENjvQUq.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_90TQURKuF2ZTWjqnd5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Es33ptSkeefvL0ck2Gf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MjyD8hQruBrABiBim5O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_3yDHt0Rp.O__wqATggj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e0NjfCTDao8U7jIVwj.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T0RJv3R9qspWuQQgURA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kAva32QV2dBhezEAu0q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llvzksQeSVIjzzmFar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NG.HUnQtu7EVh3tUabU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on0YLaSUWmEPVu5.JJP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WfXK2aSYGO2T_pQjhhh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OaRZykSU6BYWc_duL7z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rdT9qwQ.SjngyRH0H7Z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4n.46iTFKOiOG1gh.D.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97bH9KQq.341mQ09w3K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TF4TjhRwq0pLGzZPzmJ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sJSRCoStiFTUlxvwhfa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4j91vFRqaUTFiMJUff5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44BNAtQl6u519hH5gI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.16b11bRiOj0fatqFRXD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DP46hpSZS16ss7WJPle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yPlG_UR9O3cbHxF5bHX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ABZ3LMRrOGLjJRAIRTI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EnIp0jS2izgd6BvqbIX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UuCpykTFiyYZmwftcqk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1QkO.uQgG_UnAOwWZRK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m6CKa2pRJeC9pN8kKs3C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K376vR8R8OdCjceZHwjl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dxoHdYTluL3qEOIbX1Q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OR66gTTlioBfUX.22u8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Le3IJidRxWa7l6p6XOL4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lwPzRaRrilrRjJ_zxHo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mao4VUSieD8FNymJHoz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tN4.E.RV2QpUg2sE3si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u36UHJRRCrEmCaKD4TH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swRIuASey2fWNOG0MA5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DBkmAxQWGFl0GhyXLMs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r626fQSn.Wq1yTewpWb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gxWiJRsCaSnPVKUtOR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ajP7M4RaqLKN4tMsTI7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FgJJBmT_.xnG.k3lVeH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giE7EDTaS68pTaLSZkF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Kqj9MES02OpqNaGQskt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msQRc4Qruw7ZfmJXWWe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smNi2STQiuzx00V8lh9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O10yDjTEajyU3uh6AkZ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2KH64aQ82McCPbDZMcf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CNRXZBQS5WNxSfsOCK3S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yDnAeySCOQ_YIhpknZ5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fNwrGbTY6rY5l5mP5dq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GnOZNNQqiEMCC3DhMOe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442</Words>
  <Application>Microsoft Office PowerPoint</Application>
  <PresentationFormat>Widescreen</PresentationFormat>
  <Paragraphs>184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Microsoft Graph Chart</vt:lpstr>
      <vt:lpstr>think-cell Slide</vt:lpstr>
      <vt:lpstr>New Office Location Assessment: </vt:lpstr>
      <vt:lpstr>Circumstance:   Expansion of operations to Northeast</vt:lpstr>
      <vt:lpstr>Datasets for comparison were leveraged from Open Data program</vt:lpstr>
      <vt:lpstr>Architecture</vt:lpstr>
      <vt:lpstr>Problems</vt:lpstr>
      <vt:lpstr>Preliminary results (1 of 3)</vt:lpstr>
      <vt:lpstr>Preliminary results (2 of 3)</vt:lpstr>
      <vt:lpstr>Preliminary results (3 of 3)</vt:lpstr>
      <vt:lpstr>Future considerations</vt:lpstr>
    </vt:vector>
  </TitlesOfParts>
  <Company>L.E.K.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Office Location Assessment:</dc:title>
  <dc:creator>Anjali Kayal</dc:creator>
  <cp:lastModifiedBy>Anjali Kayal</cp:lastModifiedBy>
  <cp:revision>8</cp:revision>
  <dcterms:created xsi:type="dcterms:W3CDTF">2016-08-09T02:19:05Z</dcterms:created>
  <dcterms:modified xsi:type="dcterms:W3CDTF">2016-08-09T03:51:22Z</dcterms:modified>
</cp:coreProperties>
</file>