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87" r:id="rId2"/>
    <p:sldMasterId id="2147483708" r:id="rId3"/>
    <p:sldMasterId id="214748379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70" r:id="rId14"/>
    <p:sldId id="272" r:id="rId15"/>
    <p:sldId id="278" r:id="rId16"/>
    <p:sldId id="279" r:id="rId17"/>
    <p:sldId id="280" r:id="rId18"/>
  </p:sldIdLst>
  <p:sldSz cx="18288000" cy="10287000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Century Schoolbook" panose="02040604050505020304" pitchFamily="18" charset="0"/>
      <p:regular r:id="rId20"/>
      <p:bold r:id="rId21"/>
      <p:italic r:id="rId22"/>
      <p:boldItalic r:id="rId23"/>
    </p:embeddedFon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DM Sans Bold" charset="0"/>
      <p:regular r:id="rId28"/>
    </p:embeddedFont>
    <p:embeddedFont>
      <p:font typeface="Fira Code" panose="020B0809050000020004" pitchFamily="49" charset="0"/>
      <p:regular r:id="rId29"/>
      <p:bold r:id="rId30"/>
    </p:embeddedFont>
    <p:embeddedFont>
      <p:font typeface="Nunito Light" pitchFamily="2" charset="0"/>
      <p:regular r:id="rId31"/>
      <p:italic r:id="rId32"/>
    </p:embeddedFont>
    <p:embeddedFont>
      <p:font typeface="Oswald" panose="00000500000000000000" pitchFamily="2" charset="0"/>
      <p:regular r:id="rId33"/>
      <p:bold r:id="rId34"/>
    </p:embeddedFont>
    <p:embeddedFont>
      <p:font typeface="Oswald Bold" panose="00000800000000000000" charset="0"/>
      <p:regular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PT Sans" panose="020B0503020203020204" pitchFamily="34" charset="0"/>
      <p:regular r:id="rId40"/>
      <p:bold r:id="rId41"/>
      <p:italic r:id="rId42"/>
      <p:boldItalic r:id="rId43"/>
    </p:embeddedFont>
    <p:embeddedFont>
      <p:font typeface="Source Code Pro" panose="020B0509030403020204" pitchFamily="49" charset="0"/>
      <p:regular r:id="rId44"/>
      <p:bold r:id="rId45"/>
      <p:italic r:id="rId46"/>
      <p:boldItalic r:id="rId47"/>
    </p:embeddedFont>
    <p:embeddedFont>
      <p:font typeface="Source Code Pro Medium" panose="020B0509030403020204" pitchFamily="49" charset="0"/>
      <p:regular r:id="rId48"/>
      <p:italic r:id="rId49"/>
    </p:embeddedFont>
    <p:embeddedFont>
      <p:font typeface="Wingdings 2" panose="05020102010507070707" pitchFamily="18" charset="2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2" autoAdjust="0"/>
  </p:normalViewPr>
  <p:slideViewPr>
    <p:cSldViewPr>
      <p:cViewPr>
        <p:scale>
          <a:sx n="44" d="100"/>
          <a:sy n="44" d="100"/>
        </p:scale>
        <p:origin x="68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font" Target="fonts/font11.fntdata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471000" y="2517700"/>
            <a:ext cx="11595000" cy="4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1000" y="6595300"/>
            <a:ext cx="11595000" cy="881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00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2041226" y="2670200"/>
            <a:ext cx="14205600" cy="31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4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2041176" y="6188950"/>
            <a:ext cx="14205600" cy="930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16119800" y="892500"/>
            <a:ext cx="946200" cy="3730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121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6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83" name="Google Shape;83;p13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426450" y="890050"/>
            <a:ext cx="1542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944000" y="3665900"/>
            <a:ext cx="8419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6351002" y="5666854"/>
            <a:ext cx="8419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7008054" y="7668496"/>
            <a:ext cx="8419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3739800" y="2941050"/>
            <a:ext cx="1204200" cy="78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5146800" y="4964850"/>
            <a:ext cx="1204200" cy="78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5782550" y="6988650"/>
            <a:ext cx="1204200" cy="65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4944000" y="2941050"/>
            <a:ext cx="84192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6351000" y="4964850"/>
            <a:ext cx="84192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7008050" y="6988650"/>
            <a:ext cx="84192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552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5375050" y="6928500"/>
            <a:ext cx="11487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5374828" y="3201900"/>
            <a:ext cx="11487000" cy="37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6119800" y="892500"/>
            <a:ext cx="946200" cy="3730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40685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8486000" y="-3600"/>
            <a:ext cx="98022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16119800" y="892500"/>
            <a:ext cx="946200" cy="3730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426450" y="1071300"/>
            <a:ext cx="6331800" cy="47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1426450" y="5828100"/>
            <a:ext cx="6331800" cy="3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9566500" y="1064126"/>
            <a:ext cx="5820000" cy="81516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29128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8486000" y="-3600"/>
            <a:ext cx="98022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1426450" y="2805700"/>
            <a:ext cx="6498000" cy="21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1426450" y="4932100"/>
            <a:ext cx="64980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85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98022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9674400" y="3002400"/>
            <a:ext cx="7186800" cy="21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9674742" y="5124000"/>
            <a:ext cx="71868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6437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10477702" y="4492102"/>
            <a:ext cx="5578800" cy="29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3415350" y="4492102"/>
            <a:ext cx="5578800" cy="29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2823402" y="3374300"/>
            <a:ext cx="5578800" cy="11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9885764" y="3374300"/>
            <a:ext cx="5578800" cy="11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6209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9643796" y="2886250"/>
            <a:ext cx="7204200" cy="48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1288000" y="2886250"/>
            <a:ext cx="7204200" cy="48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3533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995400" y="4192750"/>
            <a:ext cx="4746000" cy="27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7045974" y="5512750"/>
            <a:ext cx="4746000" cy="27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12102466" y="6485200"/>
            <a:ext cx="4746000" cy="27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1440000" y="2872750"/>
            <a:ext cx="4833600" cy="13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6584094" y="4192750"/>
            <a:ext cx="4833600" cy="13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11734088" y="5165200"/>
            <a:ext cx="4833600" cy="13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262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71476" y="4532900"/>
            <a:ext cx="13271400" cy="24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976226" y="2701100"/>
            <a:ext cx="3304200" cy="183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60300" y="6937700"/>
            <a:ext cx="12087600" cy="56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16" name="Google Shape;16;p3"/>
          <p:cNvGrpSpPr/>
          <p:nvPr/>
        </p:nvGrpSpPr>
        <p:grpSpPr>
          <a:xfrm>
            <a:off x="16627650" y="706000"/>
            <a:ext cx="946200" cy="3730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50727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7001200" y="3847550"/>
            <a:ext cx="3956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12891582" y="3847550"/>
            <a:ext cx="3956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7001200" y="7133500"/>
            <a:ext cx="3956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12891582" y="7133500"/>
            <a:ext cx="3956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6388872" y="2836550"/>
            <a:ext cx="3956400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6388872" y="6122500"/>
            <a:ext cx="3956400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12279222" y="2836550"/>
            <a:ext cx="3956400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12279222" y="6122500"/>
            <a:ext cx="3956400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2611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2789800" y="3707000"/>
            <a:ext cx="39720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7729500" y="3707000"/>
            <a:ext cx="39720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2789800" y="6567400"/>
            <a:ext cx="39720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7729500" y="6567400"/>
            <a:ext cx="39720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12669198" y="3707000"/>
            <a:ext cx="39720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12669198" y="6567400"/>
            <a:ext cx="39720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2226104" y="2721798"/>
            <a:ext cx="39564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7165800" y="2721798"/>
            <a:ext cx="39564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12105496" y="2721798"/>
            <a:ext cx="39564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2226104" y="5582200"/>
            <a:ext cx="39564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7165800" y="5582200"/>
            <a:ext cx="39564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12105496" y="5582200"/>
            <a:ext cx="39564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531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7527000" y="-3600"/>
            <a:ext cx="107610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16119800" y="892500"/>
            <a:ext cx="946200" cy="3730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8103950" y="1261150"/>
            <a:ext cx="8044200" cy="15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8817110" y="2601340"/>
            <a:ext cx="80442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8103950" y="3965680"/>
            <a:ext cx="8044200" cy="15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8817110" y="5305870"/>
            <a:ext cx="80442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8103950" y="6670210"/>
            <a:ext cx="8044200" cy="15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8817110" y="8010400"/>
            <a:ext cx="80442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5070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1769700" y="3781400"/>
            <a:ext cx="2111400" cy="81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960750" y="6878500"/>
            <a:ext cx="44520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1440000" y="5813450"/>
            <a:ext cx="4608000" cy="11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7181976" y="3781900"/>
            <a:ext cx="2111400" cy="81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7178386" y="6878500"/>
            <a:ext cx="44520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6840002" y="5813450"/>
            <a:ext cx="4608000" cy="11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12593550" y="3782150"/>
            <a:ext cx="2111400" cy="81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12396022" y="6878500"/>
            <a:ext cx="44520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12240004" y="5813450"/>
            <a:ext cx="4608000" cy="11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5849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378026" y="1392900"/>
            <a:ext cx="8896200" cy="21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6970750" y="3720750"/>
            <a:ext cx="9891000" cy="21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6970850" y="7145300"/>
            <a:ext cx="98916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4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72703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2471594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8849500" y="-3600"/>
            <a:ext cx="94386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6386232" y="892500"/>
            <a:ext cx="829912" cy="3730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04917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467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1433400" y="1022050"/>
            <a:ext cx="154212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92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471000" y="2517700"/>
            <a:ext cx="11595000" cy="4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1000" y="6595300"/>
            <a:ext cx="11595000" cy="881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6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22" name="Google Shape;22;p4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440000" y="2431500"/>
            <a:ext cx="15408000" cy="56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2400"/>
            </a:lvl1pPr>
            <a:lvl2pPr marL="1828800" lvl="1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2743200" lvl="2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3657600" lvl="3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4572000" lvl="4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5486400" lvl="5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6400800" lvl="6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7315200" lvl="7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8229600" lvl="8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41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71476" y="4532900"/>
            <a:ext cx="13271400" cy="24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976226" y="2701100"/>
            <a:ext cx="3304200" cy="183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60300" y="6937700"/>
            <a:ext cx="12087600" cy="56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6" name="Google Shape;16;p3"/>
          <p:cNvGrpSpPr/>
          <p:nvPr/>
        </p:nvGrpSpPr>
        <p:grpSpPr>
          <a:xfrm>
            <a:off x="16627650" y="706000"/>
            <a:ext cx="946200" cy="3730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751085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22" name="Google Shape;22;p4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440000" y="2431500"/>
            <a:ext cx="15408000" cy="56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2400"/>
            </a:lvl1pPr>
            <a:lvl2pPr marL="1828800" lvl="1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2743200" lvl="2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3657600" lvl="3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4572000" lvl="4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5486400" lvl="5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6400800" lvl="6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7315200" lvl="7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8229600" lvl="8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25141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30" name="Google Shape;30;p5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585094" y="7265198"/>
            <a:ext cx="5350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3171404" y="7265198"/>
            <a:ext cx="5350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9976874" y="6401400"/>
            <a:ext cx="5350200" cy="11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2562724" y="6401400"/>
            <a:ext cx="5350200" cy="11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43695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41" name="Google Shape;41;p6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07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218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6930450" y="3058000"/>
            <a:ext cx="9931200" cy="61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4623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527000" y="-3600"/>
            <a:ext cx="107610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56" name="Google Shape;56;p8"/>
          <p:cNvGrpSpPr/>
          <p:nvPr/>
        </p:nvGrpSpPr>
        <p:grpSpPr>
          <a:xfrm>
            <a:off x="16119800" y="892500"/>
            <a:ext cx="946200" cy="3730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8710500" y="2614200"/>
            <a:ext cx="8151000" cy="50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4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4105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7527000" y="-3600"/>
            <a:ext cx="107610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6119800" y="892500"/>
            <a:ext cx="946200" cy="3730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8446200" y="2396900"/>
            <a:ext cx="8412000" cy="3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8446200" y="6325700"/>
            <a:ext cx="8412000" cy="2132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4087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50" y="-27450"/>
            <a:ext cx="18288000" cy="103146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440000" y="8028900"/>
            <a:ext cx="15408000" cy="1145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80316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2041226" y="2670200"/>
            <a:ext cx="14205600" cy="31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4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2041176" y="6188950"/>
            <a:ext cx="14205600" cy="930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16119800" y="892500"/>
            <a:ext cx="946200" cy="3730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664680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3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30" name="Google Shape;30;p5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585094" y="7265198"/>
            <a:ext cx="5350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3171404" y="7265198"/>
            <a:ext cx="5350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9976874" y="6401400"/>
            <a:ext cx="5350200" cy="11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2562724" y="6401400"/>
            <a:ext cx="5350200" cy="11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5336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83" name="Google Shape;83;p13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426450" y="890050"/>
            <a:ext cx="1542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944000" y="3665900"/>
            <a:ext cx="8419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6351002" y="5666854"/>
            <a:ext cx="8419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7008054" y="7668496"/>
            <a:ext cx="8419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3739800" y="2941050"/>
            <a:ext cx="1204200" cy="78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5146800" y="4964850"/>
            <a:ext cx="1204200" cy="78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5782550" y="6988650"/>
            <a:ext cx="1204200" cy="65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4944000" y="2941050"/>
            <a:ext cx="84192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6351000" y="4964850"/>
            <a:ext cx="84192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7008050" y="6988650"/>
            <a:ext cx="84192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9501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5375050" y="6928500"/>
            <a:ext cx="11487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5374828" y="3201900"/>
            <a:ext cx="11487000" cy="37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6119800" y="892500"/>
            <a:ext cx="946200" cy="3730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56466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8486000" y="-3600"/>
            <a:ext cx="98022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16119800" y="892500"/>
            <a:ext cx="946200" cy="3730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426450" y="1071300"/>
            <a:ext cx="6331800" cy="47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1426450" y="5828100"/>
            <a:ext cx="6331800" cy="3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9566500" y="1064126"/>
            <a:ext cx="5820000" cy="81516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907852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8486000" y="-3600"/>
            <a:ext cx="98022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1426450" y="2805700"/>
            <a:ext cx="6498000" cy="21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1426450" y="4932100"/>
            <a:ext cx="64980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93347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98022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9674400" y="3002400"/>
            <a:ext cx="7186800" cy="21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9674742" y="5124000"/>
            <a:ext cx="71868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24222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10477702" y="4492102"/>
            <a:ext cx="5578800" cy="29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3415350" y="4492102"/>
            <a:ext cx="5578800" cy="29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2823402" y="3374300"/>
            <a:ext cx="5578800" cy="11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9885764" y="3374300"/>
            <a:ext cx="5578800" cy="11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16589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9643796" y="2886250"/>
            <a:ext cx="7204200" cy="48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1288000" y="2886250"/>
            <a:ext cx="7204200" cy="48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0050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995400" y="4192750"/>
            <a:ext cx="4746000" cy="27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7045974" y="5512750"/>
            <a:ext cx="4746000" cy="27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12102466" y="6485200"/>
            <a:ext cx="4746000" cy="27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1440000" y="2872750"/>
            <a:ext cx="4833600" cy="13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6584094" y="4192750"/>
            <a:ext cx="4833600" cy="13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11734088" y="5165200"/>
            <a:ext cx="4833600" cy="13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68513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7001200" y="3847550"/>
            <a:ext cx="3956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12891582" y="3847550"/>
            <a:ext cx="3956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7001200" y="7133500"/>
            <a:ext cx="3956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12891582" y="7133500"/>
            <a:ext cx="3956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6388872" y="2836550"/>
            <a:ext cx="3956400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6388872" y="6122500"/>
            <a:ext cx="3956400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12279222" y="2836550"/>
            <a:ext cx="3956400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12279222" y="6122500"/>
            <a:ext cx="3956400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14023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2789800" y="3707000"/>
            <a:ext cx="39720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7729500" y="3707000"/>
            <a:ext cx="39720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2789800" y="6567400"/>
            <a:ext cx="39720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7729500" y="6567400"/>
            <a:ext cx="39720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12669198" y="3707000"/>
            <a:ext cx="39720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12669198" y="6567400"/>
            <a:ext cx="39720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2226104" y="2721798"/>
            <a:ext cx="39564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7165800" y="2721798"/>
            <a:ext cx="39564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12105496" y="2721798"/>
            <a:ext cx="39564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2226104" y="5582200"/>
            <a:ext cx="39564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7165800" y="5582200"/>
            <a:ext cx="39564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12105496" y="5582200"/>
            <a:ext cx="39564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939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41" name="Google Shape;41;p6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51755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7527000" y="-3600"/>
            <a:ext cx="107610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16119800" y="892500"/>
            <a:ext cx="946200" cy="3730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8103950" y="1261150"/>
            <a:ext cx="8044200" cy="15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8817110" y="2601340"/>
            <a:ext cx="80442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8103950" y="3965680"/>
            <a:ext cx="8044200" cy="15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8817110" y="5305870"/>
            <a:ext cx="80442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8103950" y="6670210"/>
            <a:ext cx="8044200" cy="15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8817110" y="8010400"/>
            <a:ext cx="80442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4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24194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1769700" y="3781400"/>
            <a:ext cx="2111400" cy="81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960750" y="6878500"/>
            <a:ext cx="44520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1440000" y="5813450"/>
            <a:ext cx="4608000" cy="11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7181976" y="3781900"/>
            <a:ext cx="2111400" cy="81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7178386" y="6878500"/>
            <a:ext cx="44520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6840002" y="5813450"/>
            <a:ext cx="4608000" cy="11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12593550" y="3782150"/>
            <a:ext cx="2111400" cy="81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12396022" y="6878500"/>
            <a:ext cx="44520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42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12240004" y="5813450"/>
            <a:ext cx="4608000" cy="11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81356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378026" y="1392900"/>
            <a:ext cx="8896200" cy="21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6970750" y="3720750"/>
            <a:ext cx="9891000" cy="21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6970850" y="7145300"/>
            <a:ext cx="98916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4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2914504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39582846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8849500" y="-3600"/>
            <a:ext cx="94386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6386232" y="892500"/>
            <a:ext cx="829912" cy="3730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252231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08" y="1138428"/>
            <a:ext cx="14127480" cy="60624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0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808" y="7200900"/>
            <a:ext cx="14127480" cy="2537460"/>
          </a:xfrm>
        </p:spPr>
        <p:txBody>
          <a:bodyPr>
            <a:normAutofit/>
          </a:bodyPr>
          <a:lstStyle>
            <a:lvl1pPr marL="0" indent="0" algn="l">
              <a:buNone/>
              <a:defRPr sz="3300" baseline="0">
                <a:solidFill>
                  <a:schemeClr val="tx1">
                    <a:lumMod val="75000"/>
                  </a:schemeClr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8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985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986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1138428"/>
            <a:ext cx="14127480" cy="606247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10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808" y="7200900"/>
            <a:ext cx="14127480" cy="2537460"/>
          </a:xfrm>
        </p:spPr>
        <p:txBody>
          <a:bodyPr anchor="t">
            <a:normAutofit/>
          </a:bodyPr>
          <a:lstStyle>
            <a:lvl1pPr marL="0" indent="0">
              <a:buNone/>
              <a:defRPr sz="3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8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57775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2808" y="2743201"/>
            <a:ext cx="6720840" cy="6527006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89720" y="2743201"/>
            <a:ext cx="6720840" cy="6527006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909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808" y="2570483"/>
            <a:ext cx="6720840" cy="10972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808" y="3761325"/>
            <a:ext cx="6720840" cy="549697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89720" y="2570483"/>
            <a:ext cx="6720840" cy="109728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3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marL="0" lvl="0" indent="0" algn="l" defTabSz="1371600" rtl="0" eaLnBrk="1" latinLnBrk="0" hangingPunct="1">
              <a:lnSpc>
                <a:spcPct val="90000"/>
              </a:lnSpc>
              <a:spcBef>
                <a:spcPts val="3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89720" y="3761325"/>
            <a:ext cx="6720840" cy="549697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5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5550" y="-3600"/>
            <a:ext cx="18288000" cy="2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16779575" y="359862"/>
            <a:ext cx="972786" cy="25138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218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6930450" y="3058000"/>
            <a:ext cx="9931200" cy="61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10744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094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812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685801"/>
            <a:ext cx="4800600" cy="2400296"/>
          </a:xfrm>
        </p:spPr>
        <p:txBody>
          <a:bodyPr anchor="b">
            <a:normAutofit/>
          </a:bodyPr>
          <a:lstStyle>
            <a:lvl1pPr>
              <a:defRPr sz="4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401" y="1028700"/>
            <a:ext cx="9118599" cy="822960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872" y="3149602"/>
            <a:ext cx="4800600" cy="571500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1200"/>
              </a:spcBef>
              <a:buNone/>
              <a:defRPr sz="19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090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658100"/>
            <a:ext cx="16939260" cy="262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886700"/>
            <a:ext cx="14973300" cy="1371600"/>
          </a:xfrm>
        </p:spPr>
        <p:txBody>
          <a:bodyPr anchor="b">
            <a:normAutofit/>
          </a:bodyPr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6939260" cy="7693385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9162884"/>
            <a:ext cx="14973300" cy="8955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950">
                <a:solidFill>
                  <a:schemeClr val="bg1">
                    <a:lumMod val="85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11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06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3050" y="571500"/>
            <a:ext cx="3714750" cy="8846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571500"/>
            <a:ext cx="11601450" cy="8846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0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527000" y="-3600"/>
            <a:ext cx="107610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56" name="Google Shape;56;p8"/>
          <p:cNvGrpSpPr/>
          <p:nvPr/>
        </p:nvGrpSpPr>
        <p:grpSpPr>
          <a:xfrm>
            <a:off x="16119800" y="892500"/>
            <a:ext cx="946200" cy="3730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8710500" y="2614200"/>
            <a:ext cx="8151000" cy="50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4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209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7527000" y="-3600"/>
            <a:ext cx="107610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6119800" y="892500"/>
            <a:ext cx="946200" cy="3730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8446200" y="2396900"/>
            <a:ext cx="8412000" cy="3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8446200" y="6325700"/>
            <a:ext cx="8412000" cy="2132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89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50" y="-27450"/>
            <a:ext cx="18288000" cy="103146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440000" y="8028900"/>
            <a:ext cx="15408000" cy="1145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514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6450" y="890050"/>
            <a:ext cx="15435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6450" y="2304950"/>
            <a:ext cx="154350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64209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2136200" y="1866900"/>
            <a:ext cx="140946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2136200" y="3390900"/>
            <a:ext cx="14094600" cy="5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025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6450" y="890050"/>
            <a:ext cx="15435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6450" y="2304950"/>
            <a:ext cx="154350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20249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39260" y="0"/>
            <a:ext cx="1371600" cy="10287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2808" y="548640"/>
            <a:ext cx="14538960" cy="1988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808" y="2743201"/>
            <a:ext cx="12893040" cy="652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6196314" y="1497806"/>
            <a:ext cx="28574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4939012" y="6069806"/>
            <a:ext cx="5372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39260" y="9258301"/>
            <a:ext cx="1371600" cy="890588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5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 spc="-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371600" rtl="0" eaLnBrk="1" latinLnBrk="0" hangingPunct="1">
        <a:lnSpc>
          <a:spcPct val="95000"/>
        </a:lnSpc>
        <a:spcBef>
          <a:spcPts val="2100"/>
        </a:spcBef>
        <a:spcAft>
          <a:spcPts val="300"/>
        </a:spcAft>
        <a:buClr>
          <a:schemeClr val="accent1"/>
        </a:buClr>
        <a:buSzPct val="80000"/>
        <a:buFont typeface="Arial" pitchFamily="34" charset="0"/>
        <a:buChar char="•"/>
        <a:defRPr sz="2700" kern="1200" spc="15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-1"/>
            <a:ext cx="16916400" cy="1028699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3962400" y="3086100"/>
            <a:ext cx="10144441" cy="4572000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14600" y="4145662"/>
            <a:ext cx="13563600" cy="5202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8000" b="1" spc="161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JDBC</a:t>
            </a:r>
          </a:p>
          <a:p>
            <a:pPr algn="r">
              <a:lnSpc>
                <a:spcPts val="22684"/>
              </a:lnSpc>
            </a:pPr>
            <a:r>
              <a:rPr lang="en-US" sz="3600" b="1" spc="161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Anjali Mahajan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68407" y="3831796"/>
            <a:ext cx="11308453" cy="1144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6600" spc="692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604759" y="1143539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Method CHAINING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AEF0-4B83-62E4-9DE5-38F6785FAB17}"/>
              </a:ext>
            </a:extLst>
          </p:cNvPr>
          <p:cNvSpPr txBox="1"/>
          <p:nvPr/>
        </p:nvSpPr>
        <p:spPr>
          <a:xfrm>
            <a:off x="2604759" y="3901515"/>
            <a:ext cx="915851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method provided by PreparedStatement Interface is a method chaining used to set parameters.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chaining in this context is possible because each method that sets a parameter (setInt, setString, setDouble, etc.)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improves code readability.</a:t>
            </a:r>
            <a:endParaRPr lang="en-IN" sz="2800" dirty="0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59179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ID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CATEGORY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TYPE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HIERARCHY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R001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STATED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80104"/>
              </p:ext>
            </p:extLst>
          </p:nvPr>
        </p:nvGraphicFramePr>
        <p:xfrm>
          <a:off x="1028700" y="2721324"/>
          <a:ext cx="16013159" cy="8352156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03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01010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DESCRIPTION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ESTABLISHING DATABASE CONNECTION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30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the Database driver </a:t>
                      </a:r>
                    </a:p>
                    <a:p>
                      <a:pPr marL="342900" indent="-3429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Establish the connection</a:t>
                      </a:r>
                    </a:p>
                    <a:p>
                      <a:pPr marL="342900" indent="-3429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Statement</a:t>
                      </a:r>
                    </a:p>
                    <a:p>
                      <a:pPr marL="342900" indent="-3429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the Statement</a:t>
                      </a:r>
                    </a:p>
                    <a:p>
                      <a:pPr marL="342900" indent="-3429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Retrieving data</a:t>
                      </a:r>
                    </a:p>
                    <a:p>
                      <a:pPr marL="342900" indent="-3429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 connection</a:t>
                      </a:r>
                      <a:endParaRPr lang="en-US" sz="28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1501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METHODOLOGICAL DETAILS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getConnection() method of Driver Manager Class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Wingdings" panose="05000000000000000000" pitchFamily="2" charset="2"/>
                        <a:buChar char="à"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 : DriverManager.getConnection(ConnectionURL, Username, Password);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ConnectionURL = jdbc:oracle:thin:@localhost:1521:XE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Wingdings" panose="05000000000000000000" pitchFamily="2" charset="2"/>
                        <a:buChar char="à"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jdbc is the API, oracle is database, thin is database driver type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Wingdings" panose="05000000000000000000" pitchFamily="2" charset="2"/>
                        <a:buChar char="à"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@loacalhost is address of machine on which database server is running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Wingdings" panose="05000000000000000000" pitchFamily="2" charset="2"/>
                        <a:buChar char="à"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1521 is the port num on which oracle is listening as an application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Wingdings" panose="05000000000000000000" pitchFamily="2" charset="2"/>
                        <a:buChar char="à"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 is service name with which oracle is registered with OS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2779206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7473053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79206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Freeform 11"/>
          <p:cNvSpPr/>
          <p:nvPr/>
        </p:nvSpPr>
        <p:spPr>
          <a:xfrm>
            <a:off x="7749082" y="3989121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3543555" y="7279885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756339" y="4499837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12467478" y="3993353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3236339" y="7274012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474735" y="4612230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952918" y="1701347"/>
            <a:ext cx="14723660" cy="138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8182" spc="801">
                <a:solidFill>
                  <a:srgbClr val="231F20"/>
                </a:solidFill>
                <a:latin typeface="Oswald Bold"/>
              </a:rPr>
              <a:t>OPERATING ENVIRONMENT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73253912-96B6-5B04-5578-6894A5457F02}"/>
              </a:ext>
            </a:extLst>
          </p:cNvPr>
          <p:cNvGrpSpPr/>
          <p:nvPr/>
        </p:nvGrpSpPr>
        <p:grpSpPr>
          <a:xfrm>
            <a:off x="8512315" y="7252909"/>
            <a:ext cx="501082" cy="501082"/>
            <a:chOff x="0" y="0"/>
            <a:chExt cx="812800" cy="812800"/>
          </a:xfrm>
        </p:grpSpPr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171396F-76AA-7AA1-8A2B-AE660C2EE8AE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7" name="TextBox 14">
              <a:extLst>
                <a:ext uri="{FF2B5EF4-FFF2-40B4-BE49-F238E27FC236}">
                  <a16:creationId xmlns:a16="http://schemas.microsoft.com/office/drawing/2014/main" id="{FD7B7A6B-A279-6E77-CE79-0BE15F871D21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DF35D12-F5F6-6027-1043-A994CD965432}"/>
              </a:ext>
            </a:extLst>
          </p:cNvPr>
          <p:cNvSpPr/>
          <p:nvPr/>
        </p:nvSpPr>
        <p:spPr>
          <a:xfrm>
            <a:off x="2590800" y="8269593"/>
            <a:ext cx="2215951" cy="760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16057F-A19E-143D-FEA0-DA01781B43B1}"/>
              </a:ext>
            </a:extLst>
          </p:cNvPr>
          <p:cNvSpPr/>
          <p:nvPr/>
        </p:nvSpPr>
        <p:spPr>
          <a:xfrm>
            <a:off x="7654881" y="8269592"/>
            <a:ext cx="2215951" cy="760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ECFAB9-ECCC-D6E2-8A98-21BE52E0F636}"/>
              </a:ext>
            </a:extLst>
          </p:cNvPr>
          <p:cNvSpPr/>
          <p:nvPr/>
        </p:nvSpPr>
        <p:spPr>
          <a:xfrm>
            <a:off x="12411687" y="8114862"/>
            <a:ext cx="2215951" cy="760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JDBC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678407" y="388159"/>
            <a:ext cx="12866393" cy="11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Oswald Bold"/>
              </a:rPr>
              <a:t>Hierarchy of Project Artifacts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D17D8-4FC1-576D-E9BB-F149C338C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36" r="74497" b="38824"/>
          <a:stretch/>
        </p:blipFill>
        <p:spPr>
          <a:xfrm>
            <a:off x="3810000" y="2781300"/>
            <a:ext cx="9753600" cy="56388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69164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46661" y="2860211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2775" y="4761476"/>
            <a:ext cx="6065708" cy="69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38EF1-E6F1-1C51-2FD4-4190E61565A2}"/>
              </a:ext>
            </a:extLst>
          </p:cNvPr>
          <p:cNvSpPr txBox="1"/>
          <p:nvPr/>
        </p:nvSpPr>
        <p:spPr>
          <a:xfrm>
            <a:off x="1752600" y="4786514"/>
            <a:ext cx="9303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161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Anjali Mahajan</a:t>
            </a:r>
            <a:endParaRPr lang="en-IN" sz="3600" dirty="0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019320" y="2823398"/>
            <a:ext cx="1400485" cy="6858583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CONNECTIONS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CONFIGURATIONS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ENVIRONMENT USED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50954" y="889635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07430" y="9029976"/>
            <a:ext cx="6650728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PROJECT ARTIFACTS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69164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2570647"/>
            <a:chOff x="0" y="0"/>
            <a:chExt cx="3682024" cy="984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984926"/>
            </a:xfrm>
            <a:custGeom>
              <a:avLst/>
              <a:gdLst/>
              <a:ahLst/>
              <a:cxnLst/>
              <a:rect l="l" t="t" r="r" b="b"/>
              <a:pathLst>
                <a:path w="3682024" h="984926">
                  <a:moveTo>
                    <a:pt x="0" y="0"/>
                  </a:moveTo>
                  <a:lnTo>
                    <a:pt x="3682024" y="0"/>
                  </a:lnTo>
                  <a:lnTo>
                    <a:pt x="3682024" y="984926"/>
                  </a:lnTo>
                  <a:lnTo>
                    <a:pt x="0" y="98492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Java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26951" y="4420879"/>
            <a:ext cx="9030579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86001" y="3602428"/>
            <a:ext cx="9171530" cy="5177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is a general-purpose, high-level programming language and computing platform.</a:t>
            </a:r>
            <a:endParaRPr lang="en-US" sz="2000" spc="216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is designed to be platform-independent, meaning that Java programs can run on any device or platform that has a Java Virtual Machine (JVM) installed.</a:t>
            </a:r>
          </a:p>
          <a:p>
            <a:pPr lvl="0" algn="l">
              <a:lnSpc>
                <a:spcPts val="3050"/>
              </a:lnSpc>
              <a:spcBef>
                <a:spcPct val="0"/>
              </a:spcBef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ts val="305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key characteristics and features of Java:</a:t>
            </a:r>
          </a:p>
          <a:p>
            <a:pPr lvl="0" algn="l">
              <a:lnSpc>
                <a:spcPts val="3050"/>
              </a:lnSpc>
              <a:spcBef>
                <a:spcPct val="0"/>
              </a:spcBef>
            </a:pPr>
            <a:endParaRPr lang="en-US" sz="2000" spc="216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Independence 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executed on any device with a compatible Java Virtual Machine (JVM).</a:t>
            </a:r>
          </a:p>
          <a:p>
            <a:pPr marL="457200" lvl="0" indent="-4572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 is an object-oriented programming (OOP) language, promoting the use of classes and objects for code organization and design.</a:t>
            </a: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 and readability: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 syntax is designed to be easy to understand and read.</a:t>
            </a:r>
            <a:endParaRPr lang="en-US" sz="2000" b="1" i="0" spc="216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spc="216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2050" name="Picture 2" descr="Java Logo PNG vector in SVG, PDF, AI, CDR format">
            <a:extLst>
              <a:ext uri="{FF2B5EF4-FFF2-40B4-BE49-F238E27FC236}">
                <a16:creationId xmlns:a16="http://schemas.microsoft.com/office/drawing/2014/main" id="{A53F887A-230A-41B4-BCD6-5862CD5C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99" y="3396305"/>
            <a:ext cx="4677869" cy="29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69164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511565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2879882"/>
            <a:ext cx="9610044" cy="2263618"/>
            <a:chOff x="0" y="0"/>
            <a:chExt cx="3682024" cy="8672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867290"/>
            </a:xfrm>
            <a:custGeom>
              <a:avLst/>
              <a:gdLst/>
              <a:ahLst/>
              <a:cxnLst/>
              <a:rect l="l" t="t" r="r" b="b"/>
              <a:pathLst>
                <a:path w="3682024" h="867290">
                  <a:moveTo>
                    <a:pt x="0" y="0"/>
                  </a:moveTo>
                  <a:lnTo>
                    <a:pt x="3682024" y="0"/>
                  </a:lnTo>
                  <a:lnTo>
                    <a:pt x="3682024" y="867290"/>
                  </a:lnTo>
                  <a:lnTo>
                    <a:pt x="0" y="8672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2570647"/>
            <a:chOff x="0" y="0"/>
            <a:chExt cx="3682024" cy="984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984926"/>
            </a:xfrm>
            <a:custGeom>
              <a:avLst/>
              <a:gdLst/>
              <a:ahLst/>
              <a:cxnLst/>
              <a:rect l="l" t="t" r="r" b="b"/>
              <a:pathLst>
                <a:path w="3682024" h="984926">
                  <a:moveTo>
                    <a:pt x="0" y="0"/>
                  </a:moveTo>
                  <a:lnTo>
                    <a:pt x="3682024" y="0"/>
                  </a:lnTo>
                  <a:lnTo>
                    <a:pt x="3682024" y="984926"/>
                  </a:lnTo>
                  <a:lnTo>
                    <a:pt x="0" y="98492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JDBC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88327" y="3113725"/>
            <a:ext cx="9030579" cy="592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 (JDBC) is a Java-based API (Application Programming Interface) that provides a standard interface for connecting Java applications with relational databases.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000" spc="216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key aspects of JDBC:</a:t>
            </a:r>
            <a:endParaRPr lang="en-US" sz="2000" b="0" i="0" spc="216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000" spc="216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 Establishment: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JDBC facilitates the establishment of a connection between a Java application and a relational database.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 Execution: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JDBC allows the execution of SQL statements and queries.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Retrieval: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JDBC provides methods to retrieve results from executed SQL queries.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800" spc="216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000" spc="216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DBC Drivers | Oracle">
            <a:extLst>
              <a:ext uri="{FF2B5EF4-FFF2-40B4-BE49-F238E27FC236}">
                <a16:creationId xmlns:a16="http://schemas.microsoft.com/office/drawing/2014/main" id="{035A8C96-4617-4417-9D1A-54A6A1EE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33" y="3624246"/>
            <a:ext cx="3949389" cy="37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971801" y="342900"/>
            <a:ext cx="10363200" cy="1702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SCOPE OF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1F3E2-82F0-40B5-0FAE-67D2878CD936}"/>
              </a:ext>
            </a:extLst>
          </p:cNvPr>
          <p:cNvSpPr/>
          <p:nvPr/>
        </p:nvSpPr>
        <p:spPr>
          <a:xfrm>
            <a:off x="228600" y="2045418"/>
            <a:ext cx="7467600" cy="7492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AutoNum type="arabicPeriod"/>
            </a:pPr>
            <a:endParaRPr lang="en-IN" sz="1800" b="1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endParaRPr lang="en-IN" sz="1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IN" sz="20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  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java based system to process bank ‘Transactions’ using data from the ‘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Tables. The system will update ‘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NewBal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TransStat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based on transaction details and log information into separate tables (‘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Validtrans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and  ‘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Invalidtrans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).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algn="l"/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This latter will contain ‘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transID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,  ‘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Transtype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, ‘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TransAmt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,  and ‘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Validity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  </a:t>
            </a:r>
          </a:p>
          <a:p>
            <a:pPr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Söhne"/>
            </a:endParaRPr>
          </a:p>
          <a:p>
            <a:pPr algn="l"/>
            <a:endParaRPr lang="en-IN" b="0" i="0" dirty="0">
              <a:effectLst/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DDE3B-D518-76B6-6641-173919CC9D5B}"/>
              </a:ext>
            </a:extLst>
          </p:cNvPr>
          <p:cNvSpPr/>
          <p:nvPr/>
        </p:nvSpPr>
        <p:spPr>
          <a:xfrm>
            <a:off x="8153401" y="2045418"/>
            <a:ext cx="8305800" cy="7492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endParaRPr lang="en-IN" sz="20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Code:</a:t>
            </a:r>
            <a:endParaRPr lang="en-IN" sz="2000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data retrieval, transaction processing, and logging.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proper error handling and security measures.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IN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 Table:</a:t>
            </a:r>
            <a:endParaRPr lang="en-IN" sz="2000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raw transaction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ValidTrans Database Table:</a:t>
            </a:r>
            <a:endParaRPr lang="en-IN" sz="2000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valid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InvalidTrans Database Table:</a:t>
            </a:r>
            <a:endParaRPr lang="en-IN" sz="2000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invalid transactions.</a:t>
            </a:r>
          </a:p>
          <a:p>
            <a:pPr marL="457200" lvl="1" algn="l"/>
            <a:endParaRPr lang="en-IN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l"/>
            <a:endParaRPr lang="en-IN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08532B4-B855-770B-702B-6E055AC4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67580"/>
            <a:ext cx="7162800" cy="355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 transaction data from the </a:t>
            </a:r>
            <a:r>
              <a:rPr lang="en-US" alt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formula: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NewBal = OldBal (+ -) TransAmt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TransStat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calculated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valid transactions into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ValidTrans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invalid transactions into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InvalidTrans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3E98A88-7655-0FD9-0C0B-D062867CC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367580"/>
            <a:ext cx="11335657" cy="417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 transaction data from the </a:t>
            </a:r>
            <a:r>
              <a:rPr lang="en-US" alt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transaction details.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TransStat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calculated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valid transactions into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ValidTrans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invalid transactions into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InvalidTrans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robust error handling for database connectivity issues, SQL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exceptions, and unexpected data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115324" y="2187642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Project CONFIGs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D5FA5C-D178-7E85-21CF-3D5925A49DF3}"/>
              </a:ext>
            </a:extLst>
          </p:cNvPr>
          <p:cNvSpPr/>
          <p:nvPr/>
        </p:nvSpPr>
        <p:spPr>
          <a:xfrm>
            <a:off x="3115324" y="4686300"/>
            <a:ext cx="8771876" cy="3733800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 Configuration</a:t>
            </a: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String i.e., JDBC URL </a:t>
            </a: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Specific Configuration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13607" y="694320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DEPENDENCIES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8200" y="2815196"/>
            <a:ext cx="15722374" cy="5232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3200" b="1" spc="29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Ojdbc5.jar:    </a:t>
            </a:r>
            <a:r>
              <a:rPr lang="en-US" sz="2400" b="1" spc="29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29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t’s a Config File to make Oracle Driver Available.</a:t>
            </a:r>
          </a:p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320138" lvl="1">
              <a:lnSpc>
                <a:spcPts val="4092"/>
              </a:lnSpc>
            </a:pPr>
            <a:endParaRPr lang="en-US" sz="3200" b="1" spc="29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138" lvl="1">
              <a:lnSpc>
                <a:spcPts val="4092"/>
              </a:lnSpc>
            </a:pPr>
            <a:endParaRPr lang="en-US" sz="3200" b="1" spc="29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7338" lvl="1" indent="-457200">
              <a:lnSpc>
                <a:spcPts val="4092"/>
              </a:lnSpc>
              <a:buFont typeface="Arial" panose="020B0604020202020204" pitchFamily="34" charset="0"/>
              <a:buChar char="•"/>
            </a:pPr>
            <a:r>
              <a:rPr lang="en-US" sz="3200" b="1" spc="29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OracleDriver:</a:t>
            </a:r>
          </a:p>
          <a:p>
            <a:pPr marL="320138" lvl="1">
              <a:lnSpc>
                <a:spcPts val="4092"/>
              </a:lnSpc>
            </a:pPr>
            <a:r>
              <a:rPr lang="en-US" sz="2965" spc="290" dirty="0">
                <a:solidFill>
                  <a:srgbClr val="100F0D"/>
                </a:solidFill>
                <a:latin typeface="DM Sans"/>
              </a:rPr>
              <a:t> </a:t>
            </a:r>
          </a:p>
          <a:p>
            <a:pPr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640276" lvl="1" indent="-320138" algn="l">
              <a:lnSpc>
                <a:spcPts val="4092"/>
              </a:lnSpc>
              <a:buFont typeface="Arial"/>
              <a:buChar char="•"/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320138" lvl="1" algn="l">
              <a:lnSpc>
                <a:spcPts val="4092"/>
              </a:lnSpc>
            </a:pPr>
            <a:endParaRPr lang="en-US" sz="3200" b="1" spc="29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7338" lvl="1" indent="-457200" algn="l">
              <a:lnSpc>
                <a:spcPts val="4092"/>
              </a:lnSpc>
              <a:buFont typeface="Arial" panose="020B0604020202020204" pitchFamily="34" charset="0"/>
              <a:buChar char="•"/>
            </a:pPr>
            <a:r>
              <a:rPr lang="en-US" sz="3200" b="1" spc="29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Transnames.ora</a:t>
            </a:r>
            <a:r>
              <a:rPr lang="en-US" sz="2965" spc="290" dirty="0">
                <a:solidFill>
                  <a:srgbClr val="00B050"/>
                </a:solidFill>
                <a:latin typeface="DM Sans"/>
              </a:rPr>
              <a:t>:</a:t>
            </a:r>
            <a:r>
              <a:rPr lang="en-US" sz="2965" spc="290" dirty="0">
                <a:solidFill>
                  <a:srgbClr val="100F0D"/>
                </a:solidFill>
                <a:latin typeface="DM Sans"/>
              </a:rPr>
              <a:t>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397294-F725-9DE8-5FB3-6EC393798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043" y="4844509"/>
            <a:ext cx="11825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OracleDriver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class in the Oracle JDBC (Java Database Connectivity) driver implementation provided by Oracle. It is part of the Oracle JDBC Thin Driver, which is a pure Java driver for Oracle Database that does not require Oracle client software to be installed on the client machine.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350177-834D-6E53-768A-5F9CCB6A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462368"/>
            <a:ext cx="110741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tnsnames.ora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is a configuration file used by Oracle Database clients to define database connection information. It contains a list of net service names mapped to a set of connection details, such as the host address, port, and service name.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file is part of Oracle's Transparent Network Substrate (TNS), which helps manage and define connections to Oracle Databases.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6674373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12" name="Group 12"/>
          <p:cNvGrpSpPr/>
          <p:nvPr/>
        </p:nvGrpSpPr>
        <p:grpSpPr>
          <a:xfrm>
            <a:off x="6629400" y="3239281"/>
            <a:ext cx="4113179" cy="4271160"/>
            <a:chOff x="-23024" y="-57150"/>
            <a:chExt cx="1279723" cy="1328875"/>
          </a:xfrm>
        </p:grpSpPr>
        <p:sp>
          <p:nvSpPr>
            <p:cNvPr id="13" name="Freeform 13"/>
            <p:cNvSpPr/>
            <p:nvPr/>
          </p:nvSpPr>
          <p:spPr>
            <a:xfrm>
              <a:off x="-23024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endParaRPr>
            </a:p>
            <a:p>
              <a:r>
                <a:rPr lang="en-IN" sz="1800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   </a:t>
              </a:r>
              <a:r>
                <a:rPr lang="en-IN" sz="320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BankFinalProject</a:t>
              </a:r>
              <a:endPara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010400" y="6219089"/>
            <a:ext cx="2974893" cy="495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200" b="1" spc="298" dirty="0">
                <a:solidFill>
                  <a:srgbClr val="FD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19729" y="866775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COMPONENTS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1758165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952846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47123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345593" y="2881183"/>
            <a:ext cx="4113179" cy="4480010"/>
            <a:chOff x="0" y="0"/>
            <a:chExt cx="1279723" cy="13938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268247" y="54415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Utility Methods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47244" y="3046182"/>
            <a:ext cx="3542623" cy="60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1950" lvl="1" indent="-185975">
              <a:lnSpc>
                <a:spcPts val="2377"/>
              </a:lnSpc>
              <a:buFont typeface="Arial"/>
              <a:buChar char="•"/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914735" y="6236503"/>
            <a:ext cx="297489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600" spc="298" dirty="0">
                <a:solidFill>
                  <a:srgbClr val="FD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529410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47693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2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6DF6F969-F10C-4F7A-89CC-76FEAF2E5B19}"/>
              </a:ext>
            </a:extLst>
          </p:cNvPr>
          <p:cNvGrpSpPr/>
          <p:nvPr/>
        </p:nvGrpSpPr>
        <p:grpSpPr>
          <a:xfrm>
            <a:off x="6814712" y="2697496"/>
            <a:ext cx="4113179" cy="4663697"/>
            <a:chOff x="-16243" y="-57150"/>
            <a:chExt cx="1279723" cy="1451004"/>
          </a:xfrm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8664970C-319D-4C53-81B1-C160D95FCCD5}"/>
                </a:ext>
              </a:extLst>
            </p:cNvPr>
            <p:cNvSpPr/>
            <p:nvPr/>
          </p:nvSpPr>
          <p:spPr>
            <a:xfrm>
              <a:off x="-16243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r>
                <a:rPr lang="en-IN" sz="1800" dirty="0">
                  <a:solidFill>
                    <a:srgbClr val="FFFF00"/>
                  </a:solidFill>
                  <a:effectLst/>
                  <a:latin typeface="Courier New" panose="02070309020205020404" pitchFamily="49" charset="0"/>
                </a:rPr>
                <a:t>     </a:t>
              </a:r>
              <a:r>
                <a:rPr lang="en-IN" sz="280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updateTransaction</a:t>
              </a:r>
              <a:endPara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id="{EECCAE19-F219-460D-B0D2-9914711948C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17">
            <a:extLst>
              <a:ext uri="{FF2B5EF4-FFF2-40B4-BE49-F238E27FC236}">
                <a16:creationId xmlns:a16="http://schemas.microsoft.com/office/drawing/2014/main" id="{A7CFCDD8-9D82-49AE-A74C-1BF6983C6B33}"/>
              </a:ext>
            </a:extLst>
          </p:cNvPr>
          <p:cNvSpPr txBox="1"/>
          <p:nvPr/>
        </p:nvSpPr>
        <p:spPr>
          <a:xfrm>
            <a:off x="7133321" y="3074876"/>
            <a:ext cx="3542623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 marL="371950" lvl="1" indent="-185975">
              <a:lnSpc>
                <a:spcPts val="2377"/>
              </a:lnSpc>
              <a:buFont typeface="Arial"/>
              <a:buChar char="•"/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3EF500B1-4A24-4B03-AF6D-3CEB229958F0}"/>
              </a:ext>
            </a:extLst>
          </p:cNvPr>
          <p:cNvSpPr txBox="1"/>
          <p:nvPr/>
        </p:nvSpPr>
        <p:spPr>
          <a:xfrm>
            <a:off x="7383854" y="6288848"/>
            <a:ext cx="297489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600" spc="298" dirty="0">
                <a:solidFill>
                  <a:srgbClr val="FD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2</a:t>
            </a: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F82BA370-460E-4284-A3BA-A40F908330FE}"/>
              </a:ext>
            </a:extLst>
          </p:cNvPr>
          <p:cNvGrpSpPr/>
          <p:nvPr/>
        </p:nvGrpSpPr>
        <p:grpSpPr>
          <a:xfrm>
            <a:off x="11642589" y="2865005"/>
            <a:ext cx="4113179" cy="4480010"/>
            <a:chOff x="0" y="0"/>
            <a:chExt cx="1279723" cy="1393854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59B8FE1F-03A7-4C2B-8D26-44A2FB33AA9B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endParaRPr>
            </a:p>
            <a:p>
              <a:endParaRPr lang="en-IN" sz="1800" dirty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r>
                <a:rPr lang="en-IN" sz="1800" dirty="0">
                  <a:solidFill>
                    <a:srgbClr val="FFFF00"/>
                  </a:solidFill>
                  <a:effectLst/>
                  <a:latin typeface="Courier New" panose="02070309020205020404" pitchFamily="49" charset="0"/>
                </a:rPr>
                <a:t>       </a:t>
              </a:r>
              <a:r>
                <a:rPr lang="en-IN" sz="280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logTransaction</a:t>
              </a:r>
              <a:endPara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AC7C9C32-BC08-444B-90A0-9138E00C466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17">
            <a:extLst>
              <a:ext uri="{FF2B5EF4-FFF2-40B4-BE49-F238E27FC236}">
                <a16:creationId xmlns:a16="http://schemas.microsoft.com/office/drawing/2014/main" id="{9AB3D61B-C6A2-4B4A-B8CC-70712C6025A5}"/>
              </a:ext>
            </a:extLst>
          </p:cNvPr>
          <p:cNvSpPr txBox="1"/>
          <p:nvPr/>
        </p:nvSpPr>
        <p:spPr>
          <a:xfrm>
            <a:off x="11926080" y="3074876"/>
            <a:ext cx="3542623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 marL="371950" lvl="1" indent="-185975">
              <a:lnSpc>
                <a:spcPts val="2377"/>
              </a:lnSpc>
              <a:buFont typeface="Arial"/>
              <a:buChar char="•"/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1B593361-C2CC-4322-B72D-235FF4633B62}"/>
              </a:ext>
            </a:extLst>
          </p:cNvPr>
          <p:cNvSpPr txBox="1"/>
          <p:nvPr/>
        </p:nvSpPr>
        <p:spPr>
          <a:xfrm>
            <a:off x="12334729" y="6349290"/>
            <a:ext cx="297489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600" spc="298" dirty="0">
                <a:solidFill>
                  <a:srgbClr val="FDFB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3512F-718D-1FCD-46A1-0FEBD376DEA6}"/>
              </a:ext>
            </a:extLst>
          </p:cNvPr>
          <p:cNvSpPr txBox="1"/>
          <p:nvPr/>
        </p:nvSpPr>
        <p:spPr>
          <a:xfrm>
            <a:off x="2973444" y="5001859"/>
            <a:ext cx="3074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processTransactions</a:t>
            </a: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 Programming for High School by Slidesgo</Template>
  <TotalTime>1046</TotalTime>
  <Words>862</Words>
  <Application>Microsoft Office PowerPoint</Application>
  <PresentationFormat>Custom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37" baseType="lpstr">
      <vt:lpstr>Wingdings</vt:lpstr>
      <vt:lpstr>Oswald Bold Italics</vt:lpstr>
      <vt:lpstr>Nunito Light</vt:lpstr>
      <vt:lpstr>Century Schoolbook</vt:lpstr>
      <vt:lpstr>Courier New</vt:lpstr>
      <vt:lpstr>Wingdings 2</vt:lpstr>
      <vt:lpstr>DM Sans</vt:lpstr>
      <vt:lpstr>Times New Roman</vt:lpstr>
      <vt:lpstr>Bebas Neue</vt:lpstr>
      <vt:lpstr>Source Code Pro Medium</vt:lpstr>
      <vt:lpstr>Söhne</vt:lpstr>
      <vt:lpstr>PT Sans</vt:lpstr>
      <vt:lpstr>Arial</vt:lpstr>
      <vt:lpstr>DM Sans Bold</vt:lpstr>
      <vt:lpstr>Source Code Pro</vt:lpstr>
      <vt:lpstr>Oswald</vt:lpstr>
      <vt:lpstr>Oswald Bold</vt:lpstr>
      <vt:lpstr>Proxima Nova</vt:lpstr>
      <vt:lpstr>Fira Code</vt:lpstr>
      <vt:lpstr>Introduction to Java Programming for High School by Slidesgo</vt:lpstr>
      <vt:lpstr>Slidesgo Final Pages</vt:lpstr>
      <vt:lpstr>1_Introduction to Java Programming for High School by Slidesgo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PPT</dc:title>
  <dc:creator>anjali mahajan</dc:creator>
  <cp:lastModifiedBy>anjali mahajan</cp:lastModifiedBy>
  <cp:revision>17</cp:revision>
  <dcterms:created xsi:type="dcterms:W3CDTF">2006-08-16T00:00:00Z</dcterms:created>
  <dcterms:modified xsi:type="dcterms:W3CDTF">2024-01-16T05:23:43Z</dcterms:modified>
  <dc:identifier>DAFm5cSVI_8</dc:identifier>
</cp:coreProperties>
</file>