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7"/>
  </p:notesMasterIdLst>
  <p:handoutMasterIdLst>
    <p:handoutMasterId r:id="rId18"/>
  </p:handoutMasterIdLst>
  <p:sldIdLst>
    <p:sldId id="257" r:id="rId3"/>
    <p:sldId id="501" r:id="rId4"/>
    <p:sldId id="511" r:id="rId5"/>
    <p:sldId id="512" r:id="rId6"/>
    <p:sldId id="521" r:id="rId7"/>
    <p:sldId id="513" r:id="rId8"/>
    <p:sldId id="392" r:id="rId9"/>
    <p:sldId id="523" r:id="rId10"/>
    <p:sldId id="514" r:id="rId11"/>
    <p:sldId id="524" r:id="rId12"/>
    <p:sldId id="525" r:id="rId13"/>
    <p:sldId id="515" r:id="rId14"/>
    <p:sldId id="516" r:id="rId15"/>
    <p:sldId id="517" r:id="rId16"/>
  </p:sldIdLst>
  <p:sldSz cx="10583863"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2A8781-65D6-4588-8A2E-F8A51A0FABA3}">
          <p14:sldIdLst>
            <p14:sldId id="257"/>
            <p14:sldId id="501"/>
            <p14:sldId id="511"/>
            <p14:sldId id="512"/>
            <p14:sldId id="521"/>
            <p14:sldId id="513"/>
            <p14:sldId id="392"/>
            <p14:sldId id="523"/>
            <p14:sldId id="514"/>
            <p14:sldId id="524"/>
            <p14:sldId id="525"/>
            <p14:sldId id="515"/>
            <p14:sldId id="516"/>
            <p14:sldId id="517"/>
          </p14:sldIdLst>
        </p14:section>
      </p14:sectionLst>
    </p:ext>
    <p:ext uri="{EFAFB233-063F-42B5-8137-9DF3F51BA10A}">
      <p15:sldGuideLst xmlns:p15="http://schemas.microsoft.com/office/powerpoint/2012/main">
        <p15:guide id="1" orient="horz" pos="2160" userDrawn="1">
          <p15:clr>
            <a:srgbClr val="A4A3A4"/>
          </p15:clr>
        </p15:guide>
        <p15:guide id="2" pos="33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ad Mali" initials="AM" lastIdx="1" clrIdx="0">
    <p:extLst>
      <p:ext uri="{19B8F6BF-5375-455C-9EA6-DF929625EA0E}">
        <p15:presenceInfo xmlns:p15="http://schemas.microsoft.com/office/powerpoint/2012/main" userId="9fed59af32460a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133" y="48"/>
      </p:cViewPr>
      <p:guideLst>
        <p:guide orient="horz" pos="2160"/>
        <p:guide pos="33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5"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1048666"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B83B9AE-ECED-4B2E-B00B-B0C6EA3051A9}" type="datetimeFigureOut">
              <a:rPr lang="en-US" smtClean="0"/>
              <a:t>4/8/2025</a:t>
            </a:fld>
            <a:endParaRPr lang="en-US"/>
          </a:p>
        </p:txBody>
      </p:sp>
      <p:sp>
        <p:nvSpPr>
          <p:cNvPr id="1048667"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1048668"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5AB57A-FB08-44F6-A2C5-5CA3E605D28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9"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1048660"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E9FD007-FA6B-45C9-A1ED-30EA4D0635CF}" type="datetimeFigureOut">
              <a:rPr lang="en-US" smtClean="0"/>
              <a:t>4/8/2025</a:t>
            </a:fld>
            <a:endParaRPr lang="en-US"/>
          </a:p>
        </p:txBody>
      </p:sp>
      <p:sp>
        <p:nvSpPr>
          <p:cNvPr id="1048661" name="Slide Image Placeholder 3"/>
          <p:cNvSpPr>
            <a:spLocks noGrp="1" noRot="1" noChangeAspect="1"/>
          </p:cNvSpPr>
          <p:nvPr>
            <p:ph type="sldImg" idx="2"/>
          </p:nvPr>
        </p:nvSpPr>
        <p:spPr>
          <a:xfrm>
            <a:off x="2587625" y="514350"/>
            <a:ext cx="3968750" cy="2571750"/>
          </a:xfrm>
          <a:prstGeom prst="rect">
            <a:avLst/>
          </a:prstGeom>
          <a:noFill/>
          <a:ln w="12700">
            <a:solidFill>
              <a:prstClr val="black"/>
            </a:solidFill>
          </a:ln>
        </p:spPr>
        <p:txBody>
          <a:bodyPr vert="horz" lIns="91440" tIns="45720" rIns="91440" bIns="45720" rtlCol="0" anchor="ctr"/>
          <a:lstStyle/>
          <a:p>
            <a:endParaRPr lang="en-US"/>
          </a:p>
        </p:txBody>
      </p:sp>
      <p:sp>
        <p:nvSpPr>
          <p:cNvPr id="1048662"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1048664"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306552C-5BCA-424A-B5BA-293D60D4D4F2}" type="slidenum">
              <a:rPr lang="en-US" smtClean="0"/>
              <a:t>‹#›</a:t>
            </a:fld>
            <a:endParaRPr lang="en-US"/>
          </a:p>
        </p:txBody>
      </p:sp>
    </p:spTree>
    <p:extLst>
      <p:ext uri="{BB962C8B-B14F-4D97-AF65-F5344CB8AC3E}">
        <p14:creationId xmlns:p14="http://schemas.microsoft.com/office/powerpoint/2010/main" val="26116678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a:xfrm>
            <a:off x="2587625" y="514350"/>
            <a:ext cx="3968750" cy="2571750"/>
          </a:xfrm>
        </p:spPr>
      </p:sp>
      <p:sp>
        <p:nvSpPr>
          <p:cNvPr id="1048591"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5325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13" name="Date Placeholder 3"/>
          <p:cNvSpPr>
            <a:spLocks noGrp="1"/>
          </p:cNvSpPr>
          <p:nvPr>
            <p:ph type="dt" sz="half" idx="10"/>
          </p:nvPr>
        </p:nvSpPr>
        <p:spPr>
          <a:xfrm>
            <a:off x="529194" y="6356358"/>
            <a:ext cx="2469568" cy="365125"/>
          </a:xfrm>
          <a:prstGeom prst="rect">
            <a:avLst/>
          </a:prstGeom>
        </p:spPr>
        <p:txBody>
          <a:bodyPr/>
          <a:lstStyle/>
          <a:p>
            <a:endParaRPr lang="en-US"/>
          </a:p>
        </p:txBody>
      </p:sp>
      <p:sp>
        <p:nvSpPr>
          <p:cNvPr id="1048614" name="Footer Placeholder 4"/>
          <p:cNvSpPr>
            <a:spLocks noGrp="1"/>
          </p:cNvSpPr>
          <p:nvPr>
            <p:ph type="ftr" sz="quarter" idx="11"/>
          </p:nvPr>
        </p:nvSpPr>
        <p:spPr>
          <a:xfrm>
            <a:off x="3616156" y="6356358"/>
            <a:ext cx="3351557" cy="365125"/>
          </a:xfrm>
          <a:prstGeom prst="rect">
            <a:avLst/>
          </a:prstGeom>
        </p:spPr>
        <p:txBody>
          <a:bodyPr/>
          <a:lstStyle/>
          <a:p>
            <a:endParaRPr lang="en-US"/>
          </a:p>
        </p:txBody>
      </p:sp>
      <p:sp>
        <p:nvSpPr>
          <p:cNvPr id="1048615" name="Slide Number Placeholder 5"/>
          <p:cNvSpPr>
            <a:spLocks noGrp="1"/>
          </p:cNvSpPr>
          <p:nvPr>
            <p:ph type="sldNum" sz="quarter" idx="12"/>
          </p:nvPr>
        </p:nvSpPr>
        <p:spPr>
          <a:xfrm>
            <a:off x="7585102" y="6356358"/>
            <a:ext cx="2469568" cy="365125"/>
          </a:xfrm>
          <a:prstGeom prst="rect">
            <a:avLst/>
          </a:prstGeom>
        </p:spPr>
        <p:txBody>
          <a:bodyPr/>
          <a:lstStyle/>
          <a:p>
            <a:fld id="{8AC7D005-5C39-4E78-84CE-81126CCE1B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580" name="Title 1"/>
          <p:cNvSpPr>
            <a:spLocks noGrp="1"/>
          </p:cNvSpPr>
          <p:nvPr>
            <p:ph type="title"/>
          </p:nvPr>
        </p:nvSpPr>
        <p:spPr>
          <a:xfrm>
            <a:off x="529194" y="273050"/>
            <a:ext cx="3482018" cy="1162050"/>
          </a:xfrm>
          <a:prstGeom prst="rect">
            <a:avLst/>
          </a:prstGeom>
        </p:spPr>
        <p:txBody>
          <a:bodyPr anchor="b"/>
          <a:lstStyle>
            <a:lvl1pPr algn="l">
              <a:defRPr sz="1736" b="1"/>
            </a:lvl1pPr>
          </a:lstStyle>
          <a:p>
            <a:r>
              <a:rPr lang="en-US"/>
              <a:t>Click to edit Master title style</a:t>
            </a:r>
          </a:p>
        </p:txBody>
      </p:sp>
      <p:sp>
        <p:nvSpPr>
          <p:cNvPr id="1048581" name="Content Placeholder 2"/>
          <p:cNvSpPr>
            <a:spLocks noGrp="1"/>
          </p:cNvSpPr>
          <p:nvPr>
            <p:ph idx="1"/>
          </p:nvPr>
        </p:nvSpPr>
        <p:spPr>
          <a:xfrm>
            <a:off x="4137996" y="273058"/>
            <a:ext cx="5916674" cy="5853113"/>
          </a:xfrm>
          <a:prstGeom prst="rect">
            <a:avLst/>
          </a:prstGeom>
        </p:spPr>
        <p:txBody>
          <a:bodyPr/>
          <a:lstStyle>
            <a:lvl1pPr>
              <a:defRPr sz="2777"/>
            </a:lvl1pPr>
            <a:lvl2pPr>
              <a:defRPr sz="2431"/>
            </a:lvl2pPr>
            <a:lvl3pPr>
              <a:defRPr sz="2083"/>
            </a:lvl3pPr>
            <a:lvl4pPr>
              <a:defRPr sz="1736"/>
            </a:lvl4pPr>
            <a:lvl5pPr>
              <a:defRPr sz="1736"/>
            </a:lvl5pPr>
            <a:lvl6pPr>
              <a:defRPr sz="1736"/>
            </a:lvl6pPr>
            <a:lvl7pPr>
              <a:defRPr sz="1736"/>
            </a:lvl7pPr>
            <a:lvl8pPr>
              <a:defRPr sz="1736"/>
            </a:lvl8pPr>
            <a:lvl9pPr>
              <a:defRPr sz="17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2" name="Text Placeholder 3"/>
          <p:cNvSpPr>
            <a:spLocks noGrp="1"/>
          </p:cNvSpPr>
          <p:nvPr>
            <p:ph type="body" sz="half" idx="2"/>
          </p:nvPr>
        </p:nvSpPr>
        <p:spPr>
          <a:xfrm>
            <a:off x="529194" y="1435104"/>
            <a:ext cx="3482018" cy="4691063"/>
          </a:xfrm>
          <a:prstGeom prst="rect">
            <a:avLst/>
          </a:prstGeom>
        </p:spPr>
        <p:txBody>
          <a:bodyPr/>
          <a:lstStyle>
            <a:lvl1pPr marL="0" indent="0">
              <a:buNone/>
              <a:defRPr sz="1215"/>
            </a:lvl1pPr>
            <a:lvl2pPr marL="396887" indent="0">
              <a:buNone/>
              <a:defRPr sz="1042"/>
            </a:lvl2pPr>
            <a:lvl3pPr marL="793774" indent="0">
              <a:buNone/>
              <a:defRPr sz="868"/>
            </a:lvl3pPr>
            <a:lvl4pPr marL="1190661" indent="0">
              <a:buNone/>
              <a:defRPr sz="781"/>
            </a:lvl4pPr>
            <a:lvl5pPr marL="1587548" indent="0">
              <a:buNone/>
              <a:defRPr sz="781"/>
            </a:lvl5pPr>
            <a:lvl6pPr marL="1984434" indent="0">
              <a:buNone/>
              <a:defRPr sz="781"/>
            </a:lvl6pPr>
            <a:lvl7pPr marL="2381322" indent="0">
              <a:buNone/>
              <a:defRPr sz="781"/>
            </a:lvl7pPr>
            <a:lvl8pPr marL="2778209" indent="0">
              <a:buNone/>
              <a:defRPr sz="781"/>
            </a:lvl8pPr>
            <a:lvl9pPr marL="3175096" indent="0">
              <a:buNone/>
              <a:defRPr sz="781"/>
            </a:lvl9pPr>
          </a:lstStyle>
          <a:p>
            <a:pPr lvl="0"/>
            <a:r>
              <a:rPr lang="en-US"/>
              <a:t>Click to edit Master text styles</a:t>
            </a:r>
          </a:p>
        </p:txBody>
      </p:sp>
      <p:sp>
        <p:nvSpPr>
          <p:cNvPr id="1048583" name="Date Placeholder 4"/>
          <p:cNvSpPr>
            <a:spLocks noGrp="1"/>
          </p:cNvSpPr>
          <p:nvPr>
            <p:ph type="dt" sz="half" idx="10"/>
          </p:nvPr>
        </p:nvSpPr>
        <p:spPr>
          <a:xfrm>
            <a:off x="529194" y="6356358"/>
            <a:ext cx="2469568" cy="365125"/>
          </a:xfrm>
          <a:prstGeom prst="rect">
            <a:avLst/>
          </a:prstGeom>
        </p:spPr>
        <p:txBody>
          <a:bodyPr/>
          <a:lstStyle/>
          <a:p>
            <a:endParaRPr lang="en-US"/>
          </a:p>
        </p:txBody>
      </p:sp>
      <p:sp>
        <p:nvSpPr>
          <p:cNvPr id="1048584" name="Footer Placeholder 5"/>
          <p:cNvSpPr>
            <a:spLocks noGrp="1"/>
          </p:cNvSpPr>
          <p:nvPr>
            <p:ph type="ftr" sz="quarter" idx="11"/>
          </p:nvPr>
        </p:nvSpPr>
        <p:spPr>
          <a:xfrm>
            <a:off x="3616156" y="6356358"/>
            <a:ext cx="3351557" cy="365125"/>
          </a:xfrm>
          <a:prstGeom prst="rect">
            <a:avLst/>
          </a:prstGeom>
        </p:spPr>
        <p:txBody>
          <a:bodyPr/>
          <a:lstStyle/>
          <a:p>
            <a:endParaRPr lang="en-US"/>
          </a:p>
        </p:txBody>
      </p:sp>
      <p:sp>
        <p:nvSpPr>
          <p:cNvPr id="1048585" name="Slide Number Placeholder 6"/>
          <p:cNvSpPr>
            <a:spLocks noGrp="1"/>
          </p:cNvSpPr>
          <p:nvPr>
            <p:ph type="sldNum" sz="quarter" idx="12"/>
          </p:nvPr>
        </p:nvSpPr>
        <p:spPr>
          <a:xfrm>
            <a:off x="7585102" y="6356358"/>
            <a:ext cx="2469568" cy="365125"/>
          </a:xfrm>
          <a:prstGeom prst="rect">
            <a:avLst/>
          </a:prstGeom>
        </p:spPr>
        <p:txBody>
          <a:bodyPr/>
          <a:lstStyle/>
          <a:p>
            <a:fld id="{8AC7D005-5C39-4E78-84CE-81126CCE1B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96" y="274638"/>
            <a:ext cx="9525477"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29196" y="1600206"/>
            <a:ext cx="9525477"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29193" y="6356356"/>
            <a:ext cx="2469568" cy="365125"/>
          </a:xfrm>
          <a:prstGeom prst="rect">
            <a:avLst/>
          </a:prstGeom>
        </p:spPr>
        <p:txBody>
          <a:bodyPr/>
          <a:lstStyle/>
          <a:p>
            <a:endParaRPr lang="en-US"/>
          </a:p>
        </p:txBody>
      </p:sp>
      <p:sp>
        <p:nvSpPr>
          <p:cNvPr id="5" name="Footer Placeholder 4"/>
          <p:cNvSpPr>
            <a:spLocks noGrp="1"/>
          </p:cNvSpPr>
          <p:nvPr>
            <p:ph type="ftr" sz="quarter" idx="11"/>
          </p:nvPr>
        </p:nvSpPr>
        <p:spPr>
          <a:xfrm>
            <a:off x="3616156" y="6356356"/>
            <a:ext cx="335155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585102" y="6356356"/>
            <a:ext cx="2469568" cy="365125"/>
          </a:xfrm>
          <a:prstGeom prst="rect">
            <a:avLst/>
          </a:prstGeom>
        </p:spPr>
        <p:txBody>
          <a:bodyPr/>
          <a:lstStyle/>
          <a:p>
            <a:fld id="{8AC7D005-5C39-4E78-84CE-81126CCE1B24}" type="slidenum">
              <a:rPr lang="en-US" smtClean="0"/>
              <a:pPr/>
              <a:t>‹#›</a:t>
            </a:fld>
            <a:endParaRPr lang="en-US"/>
          </a:p>
        </p:txBody>
      </p:sp>
    </p:spTree>
    <p:extLst>
      <p:ext uri="{BB962C8B-B14F-4D97-AF65-F5344CB8AC3E}">
        <p14:creationId xmlns:p14="http://schemas.microsoft.com/office/powerpoint/2010/main" val="181942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9194" y="273050"/>
            <a:ext cx="3482018"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137999" y="273056"/>
            <a:ext cx="591667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9194" y="1435103"/>
            <a:ext cx="3482018" cy="4691063"/>
          </a:xfrm>
          <a:prstGeom prst="rect">
            <a:avLst/>
          </a:prstGeo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7" indent="0">
              <a:buNone/>
              <a:defRPr sz="900"/>
            </a:lvl5pPr>
            <a:lvl6pPr marL="2285934" indent="0">
              <a:buNone/>
              <a:defRPr sz="900"/>
            </a:lvl6pPr>
            <a:lvl7pPr marL="2743120" indent="0">
              <a:buNone/>
              <a:defRPr sz="900"/>
            </a:lvl7pPr>
            <a:lvl8pPr marL="3200307" indent="0">
              <a:buNone/>
              <a:defRPr sz="900"/>
            </a:lvl8pPr>
            <a:lvl9pPr marL="3657494" indent="0">
              <a:buNone/>
              <a:defRPr sz="900"/>
            </a:lvl9pPr>
          </a:lstStyle>
          <a:p>
            <a:pPr lvl="0"/>
            <a:r>
              <a:rPr lang="en-US"/>
              <a:t>Click to edit Master text styles</a:t>
            </a:r>
          </a:p>
        </p:txBody>
      </p:sp>
      <p:sp>
        <p:nvSpPr>
          <p:cNvPr id="5" name="Date Placeholder 4"/>
          <p:cNvSpPr>
            <a:spLocks noGrp="1"/>
          </p:cNvSpPr>
          <p:nvPr>
            <p:ph type="dt" sz="half" idx="10"/>
          </p:nvPr>
        </p:nvSpPr>
        <p:spPr>
          <a:xfrm>
            <a:off x="529193" y="6356356"/>
            <a:ext cx="2469568" cy="365125"/>
          </a:xfrm>
          <a:prstGeom prst="rect">
            <a:avLst/>
          </a:prstGeom>
        </p:spPr>
        <p:txBody>
          <a:bodyPr/>
          <a:lstStyle/>
          <a:p>
            <a:endParaRPr lang="en-US"/>
          </a:p>
        </p:txBody>
      </p:sp>
      <p:sp>
        <p:nvSpPr>
          <p:cNvPr id="6" name="Footer Placeholder 5"/>
          <p:cNvSpPr>
            <a:spLocks noGrp="1"/>
          </p:cNvSpPr>
          <p:nvPr>
            <p:ph type="ftr" sz="quarter" idx="11"/>
          </p:nvPr>
        </p:nvSpPr>
        <p:spPr>
          <a:xfrm>
            <a:off x="3616156" y="6356356"/>
            <a:ext cx="335155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585102" y="6356356"/>
            <a:ext cx="2469568" cy="365125"/>
          </a:xfrm>
          <a:prstGeom prst="rect">
            <a:avLst/>
          </a:prstGeom>
        </p:spPr>
        <p:txBody>
          <a:bodyPr/>
          <a:lstStyle/>
          <a:p>
            <a:fld id="{8AC7D005-5C39-4E78-84CE-81126CCE1B24}" type="slidenum">
              <a:rPr lang="en-US" smtClean="0"/>
              <a:pPr/>
              <a:t>‹#›</a:t>
            </a:fld>
            <a:endParaRPr lang="en-US"/>
          </a:p>
        </p:txBody>
      </p:sp>
    </p:spTree>
    <p:extLst>
      <p:ext uri="{BB962C8B-B14F-4D97-AF65-F5344CB8AC3E}">
        <p14:creationId xmlns:p14="http://schemas.microsoft.com/office/powerpoint/2010/main" val="11722527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97152" name="Picture 7" descr="GESCOE"/>
          <p:cNvPicPr>
            <a:picLocks/>
          </p:cNvPicPr>
          <p:nvPr/>
        </p:nvPicPr>
        <p:blipFill>
          <a:blip r:embed="rId4"/>
          <a:srcRect/>
          <a:stretch>
            <a:fillRect/>
          </a:stretch>
        </p:blipFill>
        <p:spPr bwMode="auto">
          <a:xfrm>
            <a:off x="9524747" y="152401"/>
            <a:ext cx="794525" cy="609600"/>
          </a:xfrm>
          <a:prstGeom prst="rect">
            <a:avLst/>
          </a:prstGeom>
          <a:noFill/>
        </p:spPr>
      </p:pic>
      <p:sp>
        <p:nvSpPr>
          <p:cNvPr id="1048576" name="TextBox 8"/>
          <p:cNvSpPr txBox="1"/>
          <p:nvPr/>
        </p:nvSpPr>
        <p:spPr>
          <a:xfrm>
            <a:off x="1334077" y="-25159"/>
            <a:ext cx="8190668" cy="947439"/>
          </a:xfrm>
          <a:prstGeom prst="rect">
            <a:avLst/>
          </a:prstGeom>
          <a:noFill/>
        </p:spPr>
        <p:txBody>
          <a:bodyPr wrap="square" rtlCol="0">
            <a:spAutoFit/>
          </a:bodyPr>
          <a:lstStyle/>
          <a:p>
            <a:pPr algn="ctr"/>
            <a:r>
              <a:rPr lang="en-US" sz="1389" b="1" kern="1200" dirty="0">
                <a:solidFill>
                  <a:srgbClr val="002060"/>
                </a:solidFill>
                <a:effectLst/>
                <a:latin typeface="Times New Roman" panose="02020603050405020304" pitchFamily="18" charset="0"/>
                <a:ea typeface="+mn-ea"/>
                <a:cs typeface="Times New Roman" panose="02020603050405020304" pitchFamily="18" charset="0"/>
              </a:rPr>
              <a:t>2</a:t>
            </a:r>
            <a:r>
              <a:rPr lang="en-US" sz="1389" b="1" kern="1200" baseline="30000" dirty="0">
                <a:solidFill>
                  <a:srgbClr val="002060"/>
                </a:solidFill>
                <a:effectLst/>
                <a:latin typeface="Times New Roman" panose="02020603050405020304" pitchFamily="18" charset="0"/>
                <a:ea typeface="+mn-ea"/>
                <a:cs typeface="Times New Roman" panose="02020603050405020304" pitchFamily="18" charset="0"/>
              </a:rPr>
              <a:t>nd</a:t>
            </a:r>
            <a:r>
              <a:rPr lang="en-US" sz="1389" b="1" kern="1200" dirty="0">
                <a:solidFill>
                  <a:srgbClr val="002060"/>
                </a:solidFill>
                <a:effectLst/>
                <a:latin typeface="Times New Roman" panose="02020603050405020304" pitchFamily="18" charset="0"/>
                <a:ea typeface="+mn-ea"/>
                <a:cs typeface="Times New Roman" panose="02020603050405020304" pitchFamily="18" charset="0"/>
              </a:rPr>
              <a:t> National Conference on</a:t>
            </a:r>
          </a:p>
          <a:p>
            <a:pPr algn="ctr"/>
            <a:r>
              <a:rPr lang="en-US" sz="1389" b="1" kern="1200" dirty="0">
                <a:solidFill>
                  <a:srgbClr val="FF0000"/>
                </a:solidFill>
                <a:effectLst/>
                <a:latin typeface="Times New Roman" panose="02020603050405020304" pitchFamily="18" charset="0"/>
                <a:ea typeface="+mn-ea"/>
                <a:cs typeface="Times New Roman" panose="02020603050405020304" pitchFamily="18" charset="0"/>
              </a:rPr>
              <a:t>“Applications of</a:t>
            </a:r>
            <a:r>
              <a:rPr lang="en-US" sz="1389" b="1" kern="1200" baseline="0" dirty="0">
                <a:solidFill>
                  <a:srgbClr val="FF0000"/>
                </a:solidFill>
                <a:effectLst/>
                <a:latin typeface="Times New Roman" panose="02020603050405020304" pitchFamily="18" charset="0"/>
                <a:ea typeface="+mn-ea"/>
                <a:cs typeface="Times New Roman" panose="02020603050405020304" pitchFamily="18" charset="0"/>
              </a:rPr>
              <a:t> Artificial Intelligence in Engineering”</a:t>
            </a:r>
          </a:p>
          <a:p>
            <a:pPr algn="ctr"/>
            <a:r>
              <a:rPr lang="en-US" sz="1389" b="1" kern="1200" baseline="0" dirty="0">
                <a:solidFill>
                  <a:srgbClr val="002060"/>
                </a:solidFill>
                <a:effectLst/>
                <a:latin typeface="Times New Roman" panose="02020603050405020304" pitchFamily="18" charset="0"/>
                <a:ea typeface="+mn-ea"/>
                <a:cs typeface="Times New Roman" panose="02020603050405020304" pitchFamily="18" charset="0"/>
              </a:rPr>
              <a:t>Organised by Gokhale Education Society’s </a:t>
            </a:r>
          </a:p>
          <a:p>
            <a:pPr algn="ctr"/>
            <a:r>
              <a:rPr lang="en-US" sz="1389" b="1" kern="1200" baseline="0" dirty="0">
                <a:solidFill>
                  <a:srgbClr val="002060"/>
                </a:solidFill>
                <a:effectLst/>
                <a:latin typeface="Times New Roman" panose="02020603050405020304" pitchFamily="18" charset="0"/>
                <a:ea typeface="+mn-ea"/>
                <a:cs typeface="Times New Roman" panose="02020603050405020304" pitchFamily="18" charset="0"/>
              </a:rPr>
              <a:t>R. H. Sapat College of Engineering Management Studies and Research </a:t>
            </a:r>
            <a:r>
              <a:rPr lang="en-US" sz="1389" b="1" kern="1200" baseline="0" dirty="0" err="1">
                <a:solidFill>
                  <a:srgbClr val="002060"/>
                </a:solidFill>
                <a:effectLst/>
                <a:latin typeface="Times New Roman" panose="02020603050405020304" pitchFamily="18" charset="0"/>
                <a:ea typeface="+mn-ea"/>
                <a:cs typeface="Times New Roman" panose="02020603050405020304" pitchFamily="18" charset="0"/>
              </a:rPr>
              <a:t>Nashik</a:t>
            </a:r>
            <a:endParaRPr lang="en-US" sz="1389" kern="1200" dirty="0">
              <a:solidFill>
                <a:srgbClr val="002060"/>
              </a:solidFill>
              <a:effectLst/>
              <a:latin typeface="Times New Roman" panose="02020603050405020304" pitchFamily="18" charset="0"/>
              <a:ea typeface="+mn-ea"/>
              <a:cs typeface="Times New Roman" panose="02020603050405020304" pitchFamily="18" charset="0"/>
            </a:endParaRPr>
          </a:p>
        </p:txBody>
      </p:sp>
      <p:cxnSp>
        <p:nvCxnSpPr>
          <p:cNvPr id="3145728" name="Straight Connector 10"/>
          <p:cNvCxnSpPr>
            <a:cxnSpLocks/>
          </p:cNvCxnSpPr>
          <p:nvPr/>
        </p:nvCxnSpPr>
        <p:spPr>
          <a:xfrm>
            <a:off x="3" y="886722"/>
            <a:ext cx="10583863" cy="0"/>
          </a:xfrm>
          <a:prstGeom prst="line">
            <a:avLst/>
          </a:prstGeom>
        </p:spPr>
        <p:style>
          <a:lnRef idx="1">
            <a:schemeClr val="accent1"/>
          </a:lnRef>
          <a:fillRef idx="0">
            <a:schemeClr val="accent1"/>
          </a:fillRef>
          <a:effectRef idx="0">
            <a:schemeClr val="accent1"/>
          </a:effectRef>
          <a:fontRef idx="minor">
            <a:schemeClr val="tx1"/>
          </a:fontRef>
        </p:style>
      </p:cxnSp>
      <p:sp>
        <p:nvSpPr>
          <p:cNvPr id="1048577" name="TextBox 11"/>
          <p:cNvSpPr txBox="1"/>
          <p:nvPr userDrawn="1"/>
        </p:nvSpPr>
        <p:spPr>
          <a:xfrm>
            <a:off x="255245" y="6584120"/>
            <a:ext cx="2058577" cy="252698"/>
          </a:xfrm>
          <a:prstGeom prst="rect">
            <a:avLst/>
          </a:prstGeom>
          <a:noFill/>
        </p:spPr>
        <p:txBody>
          <a:bodyPr wrap="none" rtlCol="0">
            <a:spAutoFit/>
          </a:bodyPr>
          <a:lstStyle/>
          <a:p>
            <a:pPr algn="ctr"/>
            <a:r>
              <a:rPr lang="en-US" sz="1042" b="1" kern="1200">
                <a:solidFill>
                  <a:schemeClr val="bg1"/>
                </a:solidFill>
                <a:effectLst/>
                <a:latin typeface="Times New Roman" panose="02020603050405020304" pitchFamily="18" charset="0"/>
                <a:ea typeface="+mn-ea"/>
                <a:cs typeface="Times New Roman" panose="02020603050405020304" pitchFamily="18" charset="0"/>
              </a:rPr>
              <a:t>Department of Civil Engineering</a:t>
            </a:r>
            <a:endParaRPr lang="en-US" sz="1042" kern="1200">
              <a:solidFill>
                <a:schemeClr val="bg1"/>
              </a:solidFill>
              <a:effectLst/>
              <a:latin typeface="Times New Roman" panose="02020603050405020304" pitchFamily="18" charset="0"/>
              <a:ea typeface="+mn-ea"/>
              <a:cs typeface="Times New Roman" panose="02020603050405020304" pitchFamily="18" charset="0"/>
            </a:endParaRPr>
          </a:p>
        </p:txBody>
      </p:sp>
      <p:sp>
        <p:nvSpPr>
          <p:cNvPr id="1048578" name="Rectangle 9"/>
          <p:cNvSpPr/>
          <p:nvPr userDrawn="1"/>
        </p:nvSpPr>
        <p:spPr>
          <a:xfrm>
            <a:off x="-5266" y="6527324"/>
            <a:ext cx="9683499"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563"/>
          </a:p>
        </p:txBody>
      </p:sp>
      <p:sp>
        <p:nvSpPr>
          <p:cNvPr id="1048579" name="Rectangle 12"/>
          <p:cNvSpPr/>
          <p:nvPr userDrawn="1"/>
        </p:nvSpPr>
        <p:spPr>
          <a:xfrm>
            <a:off x="9808448" y="6519990"/>
            <a:ext cx="775414"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563"/>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ctr" defTabSz="793774" rtl="0" eaLnBrk="1" latinLnBrk="0" hangingPunct="1">
        <a:spcBef>
          <a:spcPct val="0"/>
        </a:spcBef>
        <a:buNone/>
        <a:defRPr sz="3820" kern="1200">
          <a:solidFill>
            <a:schemeClr val="tx1"/>
          </a:solidFill>
          <a:latin typeface="+mj-lt"/>
          <a:ea typeface="+mj-ea"/>
          <a:cs typeface="+mj-cs"/>
        </a:defRPr>
      </a:lvl1pPr>
    </p:titleStyle>
    <p:bodyStyle>
      <a:lvl1pPr marL="297665" indent="-297665" algn="l" defTabSz="793774" rtl="0" eaLnBrk="1" latinLnBrk="0" hangingPunct="1">
        <a:spcBef>
          <a:spcPct val="20000"/>
        </a:spcBef>
        <a:buFont typeface="Arial" panose="020B0604020202020204" pitchFamily="34" charset="0"/>
        <a:buChar char="•"/>
        <a:defRPr sz="2777" kern="1200">
          <a:solidFill>
            <a:schemeClr val="tx1"/>
          </a:solidFill>
          <a:latin typeface="+mn-lt"/>
          <a:ea typeface="+mn-ea"/>
          <a:cs typeface="+mn-cs"/>
        </a:defRPr>
      </a:lvl1pPr>
      <a:lvl2pPr marL="644941" indent="-248055" algn="l" defTabSz="793774" rtl="0" eaLnBrk="1" latinLnBrk="0" hangingPunct="1">
        <a:spcBef>
          <a:spcPct val="20000"/>
        </a:spcBef>
        <a:buFont typeface="Arial" panose="020B0604020202020204" pitchFamily="34" charset="0"/>
        <a:buChar char="–"/>
        <a:defRPr sz="2431" kern="1200">
          <a:solidFill>
            <a:schemeClr val="tx1"/>
          </a:solidFill>
          <a:latin typeface="+mn-lt"/>
          <a:ea typeface="+mn-ea"/>
          <a:cs typeface="+mn-cs"/>
        </a:defRPr>
      </a:lvl2pPr>
      <a:lvl3pPr marL="992218" indent="-198444" algn="l" defTabSz="793774" rtl="0" eaLnBrk="1" latinLnBrk="0" hangingPunct="1">
        <a:spcBef>
          <a:spcPct val="20000"/>
        </a:spcBef>
        <a:buFont typeface="Arial" panose="020B0604020202020204" pitchFamily="34" charset="0"/>
        <a:buChar char="•"/>
        <a:defRPr sz="2083" kern="1200">
          <a:solidFill>
            <a:schemeClr val="tx1"/>
          </a:solidFill>
          <a:latin typeface="+mn-lt"/>
          <a:ea typeface="+mn-ea"/>
          <a:cs typeface="+mn-cs"/>
        </a:defRPr>
      </a:lvl3pPr>
      <a:lvl4pPr marL="1389106"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4pPr>
      <a:lvl5pPr marL="1785992"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5pPr>
      <a:lvl6pPr marL="2182878"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6pPr>
      <a:lvl7pPr marL="2579765"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7pPr>
      <a:lvl8pPr marL="2976652"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8pPr>
      <a:lvl9pPr marL="3373539" indent="-198444" algn="l" defTabSz="793774" rtl="0" eaLnBrk="1" latinLnBrk="0" hangingPunct="1">
        <a:spcBef>
          <a:spcPct val="20000"/>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793774" rtl="0" eaLnBrk="1" latinLnBrk="0" hangingPunct="1">
        <a:defRPr sz="1563" kern="1200">
          <a:solidFill>
            <a:schemeClr val="tx1"/>
          </a:solidFill>
          <a:latin typeface="+mn-lt"/>
          <a:ea typeface="+mn-ea"/>
          <a:cs typeface="+mn-cs"/>
        </a:defRPr>
      </a:lvl1pPr>
      <a:lvl2pPr marL="396887" algn="l" defTabSz="793774" rtl="0" eaLnBrk="1" latinLnBrk="0" hangingPunct="1">
        <a:defRPr sz="1563" kern="1200">
          <a:solidFill>
            <a:schemeClr val="tx1"/>
          </a:solidFill>
          <a:latin typeface="+mn-lt"/>
          <a:ea typeface="+mn-ea"/>
          <a:cs typeface="+mn-cs"/>
        </a:defRPr>
      </a:lvl2pPr>
      <a:lvl3pPr marL="793774" algn="l" defTabSz="793774" rtl="0" eaLnBrk="1" latinLnBrk="0" hangingPunct="1">
        <a:defRPr sz="1563" kern="1200">
          <a:solidFill>
            <a:schemeClr val="tx1"/>
          </a:solidFill>
          <a:latin typeface="+mn-lt"/>
          <a:ea typeface="+mn-ea"/>
          <a:cs typeface="+mn-cs"/>
        </a:defRPr>
      </a:lvl3pPr>
      <a:lvl4pPr marL="1190661" algn="l" defTabSz="793774" rtl="0" eaLnBrk="1" latinLnBrk="0" hangingPunct="1">
        <a:defRPr sz="1563" kern="1200">
          <a:solidFill>
            <a:schemeClr val="tx1"/>
          </a:solidFill>
          <a:latin typeface="+mn-lt"/>
          <a:ea typeface="+mn-ea"/>
          <a:cs typeface="+mn-cs"/>
        </a:defRPr>
      </a:lvl4pPr>
      <a:lvl5pPr marL="1587548" algn="l" defTabSz="793774" rtl="0" eaLnBrk="1" latinLnBrk="0" hangingPunct="1">
        <a:defRPr sz="1563" kern="1200">
          <a:solidFill>
            <a:schemeClr val="tx1"/>
          </a:solidFill>
          <a:latin typeface="+mn-lt"/>
          <a:ea typeface="+mn-ea"/>
          <a:cs typeface="+mn-cs"/>
        </a:defRPr>
      </a:lvl5pPr>
      <a:lvl6pPr marL="1984434" algn="l" defTabSz="793774" rtl="0" eaLnBrk="1" latinLnBrk="0" hangingPunct="1">
        <a:defRPr sz="1563" kern="1200">
          <a:solidFill>
            <a:schemeClr val="tx1"/>
          </a:solidFill>
          <a:latin typeface="+mn-lt"/>
          <a:ea typeface="+mn-ea"/>
          <a:cs typeface="+mn-cs"/>
        </a:defRPr>
      </a:lvl6pPr>
      <a:lvl7pPr marL="2381322" algn="l" defTabSz="793774" rtl="0" eaLnBrk="1" latinLnBrk="0" hangingPunct="1">
        <a:defRPr sz="1563" kern="1200">
          <a:solidFill>
            <a:schemeClr val="tx1"/>
          </a:solidFill>
          <a:latin typeface="+mn-lt"/>
          <a:ea typeface="+mn-ea"/>
          <a:cs typeface="+mn-cs"/>
        </a:defRPr>
      </a:lvl7pPr>
      <a:lvl8pPr marL="2778209" algn="l" defTabSz="793774" rtl="0" eaLnBrk="1" latinLnBrk="0" hangingPunct="1">
        <a:defRPr sz="1563" kern="1200">
          <a:solidFill>
            <a:schemeClr val="tx1"/>
          </a:solidFill>
          <a:latin typeface="+mn-lt"/>
          <a:ea typeface="+mn-ea"/>
          <a:cs typeface="+mn-cs"/>
        </a:defRPr>
      </a:lvl8pPr>
      <a:lvl9pPr marL="3175096" algn="l" defTabSz="793774" rtl="0" eaLnBrk="1" latinLnBrk="0" hangingPunct="1">
        <a:defRPr sz="15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GESCOE"/>
          <p:cNvPicPr/>
          <p:nvPr/>
        </p:nvPicPr>
        <p:blipFill>
          <a:blip r:embed="rId4"/>
          <a:srcRect/>
          <a:stretch>
            <a:fillRect/>
          </a:stretch>
        </p:blipFill>
        <p:spPr bwMode="auto">
          <a:xfrm>
            <a:off x="9524746" y="152401"/>
            <a:ext cx="794525" cy="609600"/>
          </a:xfrm>
          <a:prstGeom prst="rect">
            <a:avLst/>
          </a:prstGeom>
          <a:noFill/>
        </p:spPr>
      </p:pic>
      <p:sp>
        <p:nvSpPr>
          <p:cNvPr id="9" name="TextBox 8"/>
          <p:cNvSpPr txBox="1"/>
          <p:nvPr/>
        </p:nvSpPr>
        <p:spPr>
          <a:xfrm>
            <a:off x="1334076" y="8797"/>
            <a:ext cx="8190668" cy="830997"/>
          </a:xfrm>
          <a:prstGeom prst="rect">
            <a:avLst/>
          </a:prstGeom>
          <a:noFill/>
        </p:spPr>
        <p:txBody>
          <a:bodyPr wrap="square" rtlCol="0">
            <a:spAutoFit/>
          </a:bodyPr>
          <a:lstStyle/>
          <a:p>
            <a:pPr algn="ctr"/>
            <a:r>
              <a:rPr lang="en-US" sz="1600" b="1" kern="1200" dirty="0">
                <a:solidFill>
                  <a:srgbClr val="FF0000"/>
                </a:solidFill>
                <a:effectLst/>
                <a:latin typeface="Times New Roman" panose="02020603050405020304" pitchFamily="18" charset="0"/>
                <a:ea typeface="+mn-ea"/>
                <a:cs typeface="Times New Roman" panose="02020603050405020304" pitchFamily="18" charset="0"/>
              </a:rPr>
              <a:t>Gokhale Education Society’s</a:t>
            </a:r>
            <a:endParaRPr lang="en-US" sz="1600" kern="1200" dirty="0">
              <a:solidFill>
                <a:srgbClr val="FF0000"/>
              </a:solidFill>
              <a:effectLst/>
              <a:latin typeface="Times New Roman" panose="02020603050405020304" pitchFamily="18" charset="0"/>
              <a:ea typeface="+mn-ea"/>
              <a:cs typeface="Times New Roman" panose="02020603050405020304" pitchFamily="18" charset="0"/>
            </a:endParaRPr>
          </a:p>
          <a:p>
            <a:pPr algn="ctr"/>
            <a:r>
              <a:rPr lang="en-US" sz="1600" b="1" kern="1200" dirty="0">
                <a:solidFill>
                  <a:schemeClr val="accent5">
                    <a:lumMod val="50000"/>
                  </a:schemeClr>
                </a:solidFill>
                <a:effectLst/>
                <a:latin typeface="Times New Roman" panose="02020603050405020304" pitchFamily="18" charset="0"/>
                <a:ea typeface="+mn-ea"/>
                <a:cs typeface="Times New Roman" panose="02020603050405020304" pitchFamily="18" charset="0"/>
              </a:rPr>
              <a:t>R.H. Sapat College of Engineering, Management Studies &amp; Research </a:t>
            </a:r>
            <a:r>
              <a:rPr lang="en-US" sz="1600" b="1" kern="1200" dirty="0" err="1">
                <a:solidFill>
                  <a:schemeClr val="accent5">
                    <a:lumMod val="50000"/>
                  </a:schemeClr>
                </a:solidFill>
                <a:effectLst/>
                <a:latin typeface="Times New Roman" panose="02020603050405020304" pitchFamily="18" charset="0"/>
                <a:ea typeface="+mn-ea"/>
                <a:cs typeface="Times New Roman" panose="02020603050405020304" pitchFamily="18" charset="0"/>
              </a:rPr>
              <a:t>Nashik</a:t>
            </a:r>
            <a:endParaRPr lang="en-US" sz="1600" b="1" kern="1200" dirty="0">
              <a:solidFill>
                <a:schemeClr val="accent5">
                  <a:lumMod val="50000"/>
                </a:schemeClr>
              </a:solidFill>
              <a:effectLst/>
              <a:latin typeface="Times New Roman" panose="02020603050405020304" pitchFamily="18" charset="0"/>
              <a:ea typeface="+mn-ea"/>
              <a:cs typeface="Times New Roman" panose="02020603050405020304" pitchFamily="18" charset="0"/>
            </a:endParaRPr>
          </a:p>
          <a:p>
            <a:pPr algn="ctr"/>
            <a:r>
              <a:rPr lang="en-US" sz="1600" b="1" kern="1200" dirty="0">
                <a:solidFill>
                  <a:srgbClr val="7030A0"/>
                </a:solidFill>
                <a:effectLst/>
                <a:latin typeface="Times New Roman" panose="02020603050405020304" pitchFamily="18" charset="0"/>
                <a:ea typeface="+mn-ea"/>
                <a:cs typeface="Times New Roman" panose="02020603050405020304" pitchFamily="18" charset="0"/>
              </a:rPr>
              <a:t>Department</a:t>
            </a:r>
            <a:r>
              <a:rPr lang="en-US" sz="1600" b="1" kern="1200" baseline="0" dirty="0">
                <a:solidFill>
                  <a:srgbClr val="7030A0"/>
                </a:solidFill>
                <a:effectLst/>
                <a:latin typeface="Times New Roman" panose="02020603050405020304" pitchFamily="18" charset="0"/>
                <a:ea typeface="+mn-ea"/>
                <a:cs typeface="Times New Roman" panose="02020603050405020304" pitchFamily="18" charset="0"/>
              </a:rPr>
              <a:t> of Civil Engineering</a:t>
            </a:r>
            <a:r>
              <a:rPr lang="en-US" sz="1600" b="1" kern="1200" dirty="0">
                <a:solidFill>
                  <a:srgbClr val="7030A0"/>
                </a:solidFill>
                <a:effectLst/>
                <a:latin typeface="Times New Roman" panose="02020603050405020304" pitchFamily="18" charset="0"/>
                <a:ea typeface="+mn-ea"/>
                <a:cs typeface="Times New Roman" panose="02020603050405020304" pitchFamily="18" charset="0"/>
              </a:rPr>
              <a:t> </a:t>
            </a:r>
            <a:endParaRPr lang="en-US" sz="1600" kern="1200" dirty="0">
              <a:solidFill>
                <a:srgbClr val="7030A0"/>
              </a:solidFill>
              <a:effectLst/>
              <a:latin typeface="Times New Roman" panose="02020603050405020304" pitchFamily="18" charset="0"/>
              <a:ea typeface="+mn-ea"/>
              <a:cs typeface="Times New Roman" panose="02020603050405020304" pitchFamily="18" charset="0"/>
            </a:endParaRPr>
          </a:p>
        </p:txBody>
      </p:sp>
      <p:cxnSp>
        <p:nvCxnSpPr>
          <p:cNvPr id="11" name="Straight Connector 10"/>
          <p:cNvCxnSpPr/>
          <p:nvPr/>
        </p:nvCxnSpPr>
        <p:spPr>
          <a:xfrm>
            <a:off x="3" y="886722"/>
            <a:ext cx="1058386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11772" y="6584124"/>
            <a:ext cx="2345514" cy="276999"/>
          </a:xfrm>
          <a:prstGeom prst="rect">
            <a:avLst/>
          </a:prstGeom>
          <a:noFill/>
        </p:spPr>
        <p:txBody>
          <a:bodyPr wrap="none" rtlCol="0">
            <a:spAutoFit/>
          </a:bodyPr>
          <a:lstStyle/>
          <a:p>
            <a:pPr algn="ctr"/>
            <a:r>
              <a:rPr lang="en-US" sz="1200" b="1" kern="1200">
                <a:solidFill>
                  <a:schemeClr val="bg1"/>
                </a:solidFill>
                <a:effectLst/>
                <a:latin typeface="Times New Roman" panose="02020603050405020304" pitchFamily="18" charset="0"/>
                <a:ea typeface="+mn-ea"/>
                <a:cs typeface="Times New Roman" panose="02020603050405020304" pitchFamily="18" charset="0"/>
              </a:rPr>
              <a:t>Department of Civil Engineering</a:t>
            </a:r>
            <a:endParaRPr lang="en-US" sz="1200" kern="1200">
              <a:solidFill>
                <a:schemeClr val="bg1"/>
              </a:solidFill>
              <a:effectLst/>
              <a:latin typeface="Times New Roman" panose="02020603050405020304" pitchFamily="18" charset="0"/>
              <a:ea typeface="+mn-ea"/>
              <a:cs typeface="Times New Roman" panose="02020603050405020304" pitchFamily="18" charset="0"/>
            </a:endParaRPr>
          </a:p>
        </p:txBody>
      </p:sp>
      <p:sp>
        <p:nvSpPr>
          <p:cNvPr id="10" name="Rectangle 9">
            <a:extLst>
              <a:ext uri="{FF2B5EF4-FFF2-40B4-BE49-F238E27FC236}">
                <a16:creationId xmlns:a16="http://schemas.microsoft.com/office/drawing/2014/main" id="{D149FD14-D9F1-4D7F-BF55-706AD93C92E8}"/>
              </a:ext>
            </a:extLst>
          </p:cNvPr>
          <p:cNvSpPr/>
          <p:nvPr userDrawn="1"/>
        </p:nvSpPr>
        <p:spPr>
          <a:xfrm>
            <a:off x="-5268" y="6527324"/>
            <a:ext cx="9683500"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3" name="Rectangle 12">
            <a:extLst>
              <a:ext uri="{FF2B5EF4-FFF2-40B4-BE49-F238E27FC236}">
                <a16:creationId xmlns:a16="http://schemas.microsoft.com/office/drawing/2014/main" id="{D70B2757-67B7-4BB7-B0AD-BA28A3BC3075}"/>
              </a:ext>
            </a:extLst>
          </p:cNvPr>
          <p:cNvSpPr/>
          <p:nvPr userDrawn="1"/>
        </p:nvSpPr>
        <p:spPr>
          <a:xfrm>
            <a:off x="9808451" y="6519990"/>
            <a:ext cx="775415"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307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64600" y="152400"/>
            <a:ext cx="105915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486091"/>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ftr="0" dt="0"/>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9" indent="-285742"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7" indent="-228594"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3"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0"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7"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3"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01"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7" indent="-228594"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4"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txBox="1"/>
          <p:nvPr/>
        </p:nvSpPr>
        <p:spPr>
          <a:xfrm>
            <a:off x="1521430" y="2416107"/>
            <a:ext cx="7541002" cy="1099711"/>
          </a:xfrm>
          <a:prstGeom prst="rect">
            <a:avLst/>
          </a:prstGeom>
        </p:spPr>
        <p:txBody>
          <a:bodyPr vert="horz" lIns="79379" tIns="39689" rIns="79379" bIns="3968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spc="130" dirty="0">
                <a:ln w="11430"/>
                <a:solidFill>
                  <a:srgbClr val="FF0000"/>
                </a:solidFill>
                <a:latin typeface="Times New Roman" pitchFamily="18" charset="0"/>
                <a:cs typeface="Times New Roman" pitchFamily="18" charset="0"/>
              </a:rPr>
              <a:t>“</a:t>
            </a:r>
            <a:r>
              <a:rPr lang="en-US" sz="3200" b="1" dirty="0">
                <a:solidFill>
                  <a:srgbClr val="FF0000"/>
                </a:solidFill>
                <a:latin typeface="Times New Roman" pitchFamily="18" charset="0"/>
                <a:cs typeface="Times New Roman" pitchFamily="18" charset="0"/>
              </a:rPr>
              <a:t>Predicting Mental Stress Levels and Analyzing Human Behavior Using Machine Learning</a:t>
            </a:r>
            <a:r>
              <a:rPr lang="en-IN" sz="3200" b="1" spc="130" dirty="0">
                <a:ln w="1143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sp>
        <p:nvSpPr>
          <p:cNvPr id="1048587" name="Subtitle 2"/>
          <p:cNvSpPr txBox="1"/>
          <p:nvPr/>
        </p:nvSpPr>
        <p:spPr>
          <a:xfrm>
            <a:off x="837693" y="3795359"/>
            <a:ext cx="9262527" cy="2812953"/>
          </a:xfrm>
          <a:prstGeom prst="rect">
            <a:avLst/>
          </a:prstGeom>
        </p:spPr>
        <p:txBody>
          <a:bodyPr vert="horz">
            <a:noAutofit/>
          </a:bodyPr>
          <a:lstStyle/>
          <a:p>
            <a:pPr marL="238133" indent="-238133" eaLnBrk="0" fontAlgn="base" hangingPunct="0">
              <a:lnSpc>
                <a:spcPct val="120000"/>
              </a:lnSpc>
              <a:spcBef>
                <a:spcPct val="0"/>
              </a:spcBef>
              <a:spcAft>
                <a:spcPct val="0"/>
              </a:spcAft>
              <a:buClr>
                <a:schemeClr val="accent1"/>
              </a:buClr>
              <a:buSzPct val="85000"/>
            </a:pPr>
            <a:r>
              <a:rPr lang="en-US" sz="2000" b="1" dirty="0">
                <a:latin typeface="Times New Roman" pitchFamily="18" charset="0"/>
                <a:ea typeface="Verdana" pitchFamily="34" charset="0"/>
                <a:cs typeface="Times New Roman" pitchFamily="18" charset="0"/>
              </a:rPr>
              <a:t>Guided By: </a:t>
            </a:r>
            <a:r>
              <a:rPr lang="en-US" sz="2000" dirty="0">
                <a:latin typeface="Times New Roman" pitchFamily="18" charset="0"/>
                <a:ea typeface="Verdana" pitchFamily="34" charset="0"/>
                <a:cs typeface="Times New Roman" pitchFamily="18" charset="0"/>
              </a:rPr>
              <a:t>				                           </a:t>
            </a:r>
            <a:r>
              <a:rPr lang="en-US" sz="2000" b="1" dirty="0">
                <a:latin typeface="Times New Roman" pitchFamily="18" charset="0"/>
                <a:ea typeface="Verdana" pitchFamily="34" charset="0"/>
                <a:cs typeface="Times New Roman" pitchFamily="18" charset="0"/>
              </a:rPr>
              <a:t>Presented By :</a:t>
            </a:r>
          </a:p>
          <a:p>
            <a:r>
              <a:rPr lang="en-US" sz="2000" dirty="0">
                <a:solidFill>
                  <a:srgbClr val="FF0000"/>
                </a:solidFill>
                <a:latin typeface="Times New Roman" pitchFamily="18" charset="0"/>
                <a:ea typeface="Verdana" pitchFamily="34" charset="0"/>
                <a:cs typeface="Times New Roman" pitchFamily="18" charset="0"/>
              </a:rPr>
              <a:t>Prof .V R.  </a:t>
            </a:r>
            <a:r>
              <a:rPr lang="en-US" sz="2000" dirty="0" err="1">
                <a:solidFill>
                  <a:srgbClr val="FF0000"/>
                </a:solidFill>
                <a:latin typeface="Times New Roman" pitchFamily="18" charset="0"/>
                <a:ea typeface="Verdana" pitchFamily="34" charset="0"/>
                <a:cs typeface="Times New Roman" pitchFamily="18" charset="0"/>
              </a:rPr>
              <a:t>Dhawale</a:t>
            </a:r>
            <a:r>
              <a:rPr lang="en-US" sz="2000" dirty="0">
                <a:solidFill>
                  <a:srgbClr val="FF0000"/>
                </a:solidFill>
                <a:latin typeface="Times New Roman" pitchFamily="18" charset="0"/>
                <a:ea typeface="Verdana" pitchFamily="34" charset="0"/>
                <a:cs typeface="Times New Roman" pitchFamily="18" charset="0"/>
              </a:rPr>
              <a:t>                                                                          </a:t>
            </a:r>
            <a:r>
              <a:rPr lang="en-IN" sz="2000" dirty="0">
                <a:solidFill>
                  <a:srgbClr val="FF0000"/>
                </a:solidFill>
                <a:latin typeface="Times New Roman" pitchFamily="18" charset="0"/>
                <a:cs typeface="Times New Roman" pitchFamily="18" charset="0"/>
              </a:rPr>
              <a:t>Anjali Mali</a:t>
            </a:r>
          </a:p>
          <a:p>
            <a:r>
              <a:rPr lang="fi-FI" sz="2000" dirty="0">
                <a:solidFill>
                  <a:srgbClr val="FF0000"/>
                </a:solidFill>
                <a:latin typeface="Times New Roman" pitchFamily="18" charset="0"/>
                <a:cs typeface="Times New Roman" pitchFamily="18" charset="0"/>
              </a:rPr>
              <a:t>                                                                                                          Mitali Mahajan</a:t>
            </a:r>
          </a:p>
          <a:p>
            <a:r>
              <a:rPr lang="fi-FI" sz="2000" dirty="0">
                <a:solidFill>
                  <a:srgbClr val="FF0000"/>
                </a:solidFill>
                <a:latin typeface="Times New Roman" pitchFamily="18" charset="0"/>
                <a:cs typeface="Times New Roman" pitchFamily="18" charset="0"/>
              </a:rPr>
              <a:t>                                                                                                          Dhanashri Zend</a:t>
            </a:r>
          </a:p>
          <a:p>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lang="mr-IN" sz="2000" b="1" dirty="0">
              <a:latin typeface="Times New Roman" panose="02020603050405020304" pitchFamily="18" charset="0"/>
            </a:endParaRPr>
          </a:p>
          <a:p>
            <a:r>
              <a:rPr lang="en-US" sz="2000" b="1" dirty="0">
                <a:latin typeface="Times New Roman" panose="02020603050405020304" pitchFamily="18" charset="0"/>
              </a:rPr>
              <a:t>Date: 11-04-2025</a:t>
            </a:r>
            <a:r>
              <a:rPr lang="mr-IN" sz="2000" b="1" dirty="0">
                <a:latin typeface="Times New Roman" panose="02020603050405020304" pitchFamily="18" charset="0"/>
              </a:rPr>
              <a:t>                   </a:t>
            </a:r>
            <a:r>
              <a:rPr lang="en-IN" sz="2000" b="1" dirty="0">
                <a:latin typeface="Times New Roman" panose="02020603050405020304" pitchFamily="18" charset="0"/>
              </a:rPr>
              <a:t> </a:t>
            </a:r>
            <a:r>
              <a:rPr lang="mr-IN" sz="2000" b="1" dirty="0">
                <a:latin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38133" indent="-238133" eaLnBrk="0" fontAlgn="base" hangingPunct="0">
              <a:lnSpc>
                <a:spcPct val="120000"/>
              </a:lnSpc>
              <a:spcBef>
                <a:spcPct val="0"/>
              </a:spcBef>
              <a:spcAft>
                <a:spcPct val="0"/>
              </a:spcAft>
              <a:buClr>
                <a:schemeClr val="accent1"/>
              </a:buClr>
              <a:buSzPct val="85000"/>
            </a:pPr>
            <a:endParaRPr lang="en-US" sz="2000" dirty="0"/>
          </a:p>
          <a:p>
            <a:pPr marL="238133" indent="-238133" eaLnBrk="0" fontAlgn="base" hangingPunct="0">
              <a:lnSpc>
                <a:spcPct val="120000"/>
              </a:lnSpc>
              <a:spcBef>
                <a:spcPct val="0"/>
              </a:spcBef>
              <a:spcAft>
                <a:spcPct val="0"/>
              </a:spcAft>
              <a:buClr>
                <a:schemeClr val="accent1"/>
              </a:buClr>
              <a:buSzPct val="85000"/>
            </a:pPr>
            <a:endParaRPr lang="en-US" sz="2000" b="1" dirty="0">
              <a:solidFill>
                <a:srgbClr val="FF0000"/>
              </a:solidFill>
              <a:latin typeface="Times New Roman" panose="02020603050405020304" pitchFamily="18" charset="0"/>
              <a:ea typeface="Verdana" pitchFamily="34" charset="0"/>
              <a:cs typeface="Times New Roman" pitchFamily="18" charset="0"/>
            </a:endParaRPr>
          </a:p>
          <a:p>
            <a:pPr marL="238133" indent="-238133" eaLnBrk="0" fontAlgn="base" hangingPunct="0">
              <a:lnSpc>
                <a:spcPct val="120000"/>
              </a:lnSpc>
              <a:spcBef>
                <a:spcPct val="0"/>
              </a:spcBef>
              <a:spcAft>
                <a:spcPct val="0"/>
              </a:spcAft>
              <a:buClr>
                <a:schemeClr val="accent1"/>
              </a:buClr>
              <a:buSzPct val="85000"/>
            </a:pPr>
            <a:r>
              <a:rPr lang="en-US" sz="2000" b="1" dirty="0">
                <a:solidFill>
                  <a:srgbClr val="7030A0"/>
                </a:solidFill>
                <a:latin typeface="Times New Roman" pitchFamily="18" charset="0"/>
                <a:cs typeface="Times New Roman" pitchFamily="18" charset="0"/>
              </a:rPr>
              <a:t>	</a:t>
            </a:r>
            <a:endParaRPr lang="en-US" sz="2000" b="1" dirty="0">
              <a:solidFill>
                <a:srgbClr val="7030A0"/>
              </a:solidFill>
              <a:latin typeface="Times New Roman" pitchFamily="18" charset="0"/>
              <a:ea typeface="Verdana" pitchFamily="34" charset="0"/>
              <a:cs typeface="Times New Roman" pitchFamily="18" charset="0"/>
            </a:endParaRPr>
          </a:p>
          <a:p>
            <a:pPr marL="238133" indent="-238133" algn="just" eaLnBrk="0" fontAlgn="base" hangingPunct="0">
              <a:lnSpc>
                <a:spcPct val="120000"/>
              </a:lnSpc>
              <a:spcBef>
                <a:spcPct val="0"/>
              </a:spcBef>
              <a:spcAft>
                <a:spcPct val="0"/>
              </a:spcAft>
              <a:buClr>
                <a:schemeClr val="accent1"/>
              </a:buClr>
              <a:buSzPct val="85000"/>
            </a:pPr>
            <a:r>
              <a:rPr lang="en-US" sz="2000" dirty="0">
                <a:latin typeface="Times New Roman" pitchFamily="18" charset="0"/>
                <a:ea typeface="Verdana" pitchFamily="34" charset="0"/>
                <a:cs typeface="Times New Roman" pitchFamily="18" charset="0"/>
              </a:rPr>
              <a:t>                         </a:t>
            </a:r>
          </a:p>
          <a:p>
            <a:pPr marL="238133" indent="-238133" algn="just" eaLnBrk="0" fontAlgn="base" hangingPunct="0">
              <a:lnSpc>
                <a:spcPct val="120000"/>
              </a:lnSpc>
              <a:spcBef>
                <a:spcPct val="0"/>
              </a:spcBef>
              <a:spcAft>
                <a:spcPct val="0"/>
              </a:spcAft>
              <a:buClr>
                <a:schemeClr val="accent1"/>
              </a:buClr>
              <a:buSzPct val="85000"/>
            </a:pPr>
            <a:endParaRPr lang="en-US" sz="2000" dirty="0">
              <a:latin typeface="Times New Roman" pitchFamily="18" charset="0"/>
              <a:ea typeface="Verdana" pitchFamily="34" charset="0"/>
              <a:cs typeface="Times New Roman" pitchFamily="18" charset="0"/>
            </a:endParaRPr>
          </a:p>
          <a:p>
            <a:pPr marL="238133" indent="-238133" algn="just" eaLnBrk="0" fontAlgn="base" hangingPunct="0">
              <a:lnSpc>
                <a:spcPct val="120000"/>
              </a:lnSpc>
              <a:spcBef>
                <a:spcPct val="0"/>
              </a:spcBef>
              <a:spcAft>
                <a:spcPct val="0"/>
              </a:spcAft>
              <a:buClr>
                <a:schemeClr val="accent1"/>
              </a:buClr>
              <a:buSzPct val="85000"/>
            </a:pPr>
            <a:endParaRPr lang="en-US" sz="2000" dirty="0">
              <a:latin typeface="Times New Roman" pitchFamily="18" charset="0"/>
              <a:ea typeface="Verdana" pitchFamily="34" charset="0"/>
              <a:cs typeface="Times New Roman" pitchFamily="18" charset="0"/>
            </a:endParaRPr>
          </a:p>
          <a:p>
            <a:pPr marL="238133" indent="-238133" algn="ctr" fontAlgn="base">
              <a:spcBef>
                <a:spcPct val="0"/>
              </a:spcBef>
              <a:spcAft>
                <a:spcPct val="0"/>
              </a:spcAft>
              <a:buClr>
                <a:schemeClr val="accent1"/>
              </a:buClr>
              <a:buSzPct val="85000"/>
              <a:tabLst>
                <a:tab pos="540207" algn="l"/>
                <a:tab pos="2488812" algn="ctr"/>
              </a:tabLst>
            </a:pPr>
            <a:r>
              <a:rPr lang="en-US" sz="2000" b="1" dirty="0">
                <a:latin typeface="Times New Roman" pitchFamily="18" charset="0"/>
                <a:ea typeface="Verdana" pitchFamily="34" charset="0"/>
                <a:cs typeface="Times New Roman" pitchFamily="18" charset="0"/>
              </a:rPr>
              <a:t>S.E Civil </a:t>
            </a:r>
          </a:p>
          <a:p>
            <a:pPr marL="238133" indent="-238133" algn="ctr" fontAlgn="base">
              <a:spcBef>
                <a:spcPct val="0"/>
              </a:spcBef>
              <a:spcAft>
                <a:spcPct val="0"/>
              </a:spcAft>
              <a:buClr>
                <a:schemeClr val="accent1"/>
              </a:buClr>
              <a:buSzPct val="85000"/>
              <a:tabLst>
                <a:tab pos="540207" algn="l"/>
                <a:tab pos="2488812" algn="ctr"/>
              </a:tabLst>
            </a:pPr>
            <a:r>
              <a:rPr lang="en-US" sz="2000" b="1" dirty="0">
                <a:latin typeface="Times New Roman" pitchFamily="18" charset="0"/>
                <a:ea typeface="Verdana" pitchFamily="34" charset="0"/>
                <a:cs typeface="Times New Roman" pitchFamily="18" charset="0"/>
              </a:rPr>
              <a:t>Savitribai Phule Pune University</a:t>
            </a:r>
          </a:p>
          <a:p>
            <a:pPr marL="238133" indent="-238133" algn="ctr" eaLnBrk="0" fontAlgn="base" hangingPunct="0">
              <a:spcBef>
                <a:spcPct val="0"/>
              </a:spcBef>
              <a:spcAft>
                <a:spcPct val="0"/>
              </a:spcAft>
              <a:buClr>
                <a:schemeClr val="accent1"/>
              </a:buClr>
              <a:buSzPct val="85000"/>
              <a:tabLst>
                <a:tab pos="540207" algn="l"/>
                <a:tab pos="2488812" algn="ctr"/>
              </a:tabLst>
            </a:pPr>
            <a:r>
              <a:rPr lang="en-US" sz="2000" b="1" dirty="0">
                <a:latin typeface="Times New Roman" pitchFamily="18" charset="0"/>
                <a:ea typeface="Verdana" pitchFamily="34" charset="0"/>
                <a:cs typeface="Times New Roman" pitchFamily="18" charset="0"/>
              </a:rPr>
              <a:t>(2022-2023) </a:t>
            </a:r>
            <a:endParaRPr lang="en-US" sz="2000" b="1" dirty="0">
              <a:latin typeface="Arial" pitchFamily="34" charset="0"/>
              <a:cs typeface="Arial" pitchFamily="34" charset="0"/>
            </a:endParaRPr>
          </a:p>
          <a:p>
            <a:pPr marL="238133" indent="-238133" algn="ctr" fontAlgn="base">
              <a:lnSpc>
                <a:spcPct val="120000"/>
              </a:lnSpc>
              <a:spcBef>
                <a:spcPct val="0"/>
              </a:spcBef>
              <a:spcAft>
                <a:spcPct val="0"/>
              </a:spcAft>
              <a:buClr>
                <a:schemeClr val="accent1"/>
              </a:buClr>
              <a:buSzPct val="85000"/>
              <a:tabLst>
                <a:tab pos="540207" algn="l"/>
                <a:tab pos="2488812" algn="ctr"/>
              </a:tabLst>
            </a:pPr>
            <a:endParaRPr lang="en-US" sz="2000" dirty="0">
              <a:latin typeface="Times New Roman" pitchFamily="18" charset="0"/>
              <a:ea typeface="Verdana" pitchFamily="34" charset="0"/>
              <a:cs typeface="Times New Roman" pitchFamily="18" charset="0"/>
            </a:endParaRPr>
          </a:p>
        </p:txBody>
      </p:sp>
      <p:sp>
        <p:nvSpPr>
          <p:cNvPr id="1048589" name="Slide Number Placeholder 8"/>
          <p:cNvSpPr>
            <a:spLocks noGrp="1"/>
          </p:cNvSpPr>
          <p:nvPr>
            <p:ph type="sldNum" sz="quarter" idx="12"/>
          </p:nvPr>
        </p:nvSpPr>
        <p:spPr>
          <a:xfrm>
            <a:off x="9746173" y="6488926"/>
            <a:ext cx="330746" cy="330746"/>
          </a:xfrm>
        </p:spPr>
        <p:txBody>
          <a:bodyPr/>
          <a:lstStyle/>
          <a:p>
            <a:pPr algn="r"/>
            <a:fld id="{8AC7D005-5C39-4E78-84CE-81126CCE1B24}" type="slidenum">
              <a:rPr lang="en-US" b="1" smtClean="0">
                <a:latin typeface="Times New Roman" panose="02020603050405020304" pitchFamily="18" charset="0"/>
                <a:cs typeface="Times New Roman" panose="02020603050405020304" pitchFamily="18" charset="0"/>
              </a:rPr>
              <a:pPr algn="r"/>
              <a:t>1</a:t>
            </a:fld>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F390D-70AE-FD02-531E-AB2C04C2076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C74F47-A14C-08E3-AF8C-8CD3603320CB}"/>
              </a:ext>
            </a:extLst>
          </p:cNvPr>
          <p:cNvSpPr>
            <a:spLocks noGrp="1"/>
          </p:cNvSpPr>
          <p:nvPr>
            <p:ph type="sldNum" sz="quarter" idx="12"/>
          </p:nvPr>
        </p:nvSpPr>
        <p:spPr/>
        <p:txBody>
          <a:bodyPr/>
          <a:lstStyle/>
          <a:p>
            <a:fld id="{8AC7D005-5C39-4E78-84CE-81126CCE1B24}" type="slidenum">
              <a:rPr lang="en-US" smtClean="0"/>
              <a:pPr/>
              <a:t>10</a:t>
            </a:fld>
            <a:endParaRPr lang="en-US"/>
          </a:p>
        </p:txBody>
      </p:sp>
      <p:sp>
        <p:nvSpPr>
          <p:cNvPr id="6" name="Title 1">
            <a:extLst>
              <a:ext uri="{FF2B5EF4-FFF2-40B4-BE49-F238E27FC236}">
                <a16:creationId xmlns:a16="http://schemas.microsoft.com/office/drawing/2014/main" id="{AADD80EE-98D1-4C18-308D-BE260C3B8A43}"/>
              </a:ext>
            </a:extLst>
          </p:cNvPr>
          <p:cNvSpPr>
            <a:spLocks noGrp="1"/>
          </p:cNvSpPr>
          <p:nvPr>
            <p:ph type="title"/>
          </p:nvPr>
        </p:nvSpPr>
        <p:spPr>
          <a:xfrm>
            <a:off x="252250" y="809299"/>
            <a:ext cx="10226566" cy="571465"/>
          </a:xfrm>
        </p:spPr>
        <p:txBody>
          <a:bodyPr/>
          <a:lstStyle/>
          <a:p>
            <a:r>
              <a:rPr lang="en-US" sz="2400" dirty="0">
                <a:latin typeface="Times New Roman" pitchFamily="18" charset="0"/>
                <a:cs typeface="Times New Roman" pitchFamily="18" charset="0"/>
              </a:rPr>
              <a:t>                 Observations: Model Performance and Stress Factors</a:t>
            </a:r>
          </a:p>
        </p:txBody>
      </p:sp>
      <p:pic>
        <p:nvPicPr>
          <p:cNvPr id="6146" name="Picture 2">
            <a:extLst>
              <a:ext uri="{FF2B5EF4-FFF2-40B4-BE49-F238E27FC236}">
                <a16:creationId xmlns:a16="http://schemas.microsoft.com/office/drawing/2014/main" id="{9D23AFF2-81DB-FC9D-FDE6-92CAF2C22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26" y="1501892"/>
            <a:ext cx="9892116" cy="48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65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B40A6-561D-EEFC-A804-764028ED18A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CDF690-728C-0271-C628-AB8DEAD35FB4}"/>
              </a:ext>
            </a:extLst>
          </p:cNvPr>
          <p:cNvSpPr>
            <a:spLocks noGrp="1"/>
          </p:cNvSpPr>
          <p:nvPr>
            <p:ph type="sldNum" sz="quarter" idx="12"/>
          </p:nvPr>
        </p:nvSpPr>
        <p:spPr/>
        <p:txBody>
          <a:bodyPr/>
          <a:lstStyle/>
          <a:p>
            <a:fld id="{8AC7D005-5C39-4E78-84CE-81126CCE1B24}" type="slidenum">
              <a:rPr lang="en-US" smtClean="0"/>
              <a:pPr/>
              <a:t>11</a:t>
            </a:fld>
            <a:endParaRPr lang="en-US"/>
          </a:p>
        </p:txBody>
      </p:sp>
      <p:sp>
        <p:nvSpPr>
          <p:cNvPr id="6" name="Title 1">
            <a:extLst>
              <a:ext uri="{FF2B5EF4-FFF2-40B4-BE49-F238E27FC236}">
                <a16:creationId xmlns:a16="http://schemas.microsoft.com/office/drawing/2014/main" id="{158E23F9-E776-63B1-51C1-395833D26F89}"/>
              </a:ext>
            </a:extLst>
          </p:cNvPr>
          <p:cNvSpPr>
            <a:spLocks noGrp="1"/>
          </p:cNvSpPr>
          <p:nvPr>
            <p:ph type="title"/>
          </p:nvPr>
        </p:nvSpPr>
        <p:spPr>
          <a:xfrm>
            <a:off x="252250" y="809299"/>
            <a:ext cx="10226566" cy="571465"/>
          </a:xfrm>
        </p:spPr>
        <p:txBody>
          <a:bodyPr/>
          <a:lstStyle/>
          <a:p>
            <a:r>
              <a:rPr lang="en-US" sz="2400" dirty="0">
                <a:latin typeface="Times New Roman" pitchFamily="18" charset="0"/>
                <a:cs typeface="Times New Roman" pitchFamily="18" charset="0"/>
              </a:rPr>
              <a:t>                 Observations: Model Performance and Stress Factors</a:t>
            </a:r>
          </a:p>
        </p:txBody>
      </p:sp>
      <p:pic>
        <p:nvPicPr>
          <p:cNvPr id="7170" name="Picture 2">
            <a:extLst>
              <a:ext uri="{FF2B5EF4-FFF2-40B4-BE49-F238E27FC236}">
                <a16:creationId xmlns:a16="http://schemas.microsoft.com/office/drawing/2014/main" id="{26E4C917-64E9-4A1A-6ADF-40B943D4C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9" y="1545985"/>
            <a:ext cx="5944829" cy="297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a:extLst>
              <a:ext uri="{FF2B5EF4-FFF2-40B4-BE49-F238E27FC236}">
                <a16:creationId xmlns:a16="http://schemas.microsoft.com/office/drawing/2014/main" id="{6D038CC2-8801-C6F7-C0CB-DEC0EE824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546" y="2329328"/>
            <a:ext cx="4434737" cy="402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40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pPr/>
              <a:t>12</a:t>
            </a:fld>
            <a:endParaRPr lang="en-US"/>
          </a:p>
        </p:txBody>
      </p:sp>
      <p:sp>
        <p:nvSpPr>
          <p:cNvPr id="6" name="Title 1">
            <a:extLst>
              <a:ext uri="{FF2B5EF4-FFF2-40B4-BE49-F238E27FC236}">
                <a16:creationId xmlns:a16="http://schemas.microsoft.com/office/drawing/2014/main" id="{AAB268D1-EDA0-0095-60D2-E933831840B9}"/>
              </a:ext>
            </a:extLst>
          </p:cNvPr>
          <p:cNvSpPr>
            <a:spLocks noGrp="1"/>
          </p:cNvSpPr>
          <p:nvPr>
            <p:ph type="title"/>
          </p:nvPr>
        </p:nvSpPr>
        <p:spPr>
          <a:xfrm>
            <a:off x="3998257" y="961537"/>
            <a:ext cx="2355409" cy="539557"/>
          </a:xfrm>
        </p:spPr>
        <p:txBody>
          <a:bodyPr/>
          <a:lstStyle/>
          <a:p>
            <a:pPr algn="just"/>
            <a:r>
              <a:rPr lang="en-US" sz="2400" dirty="0">
                <a:latin typeface="Times New Roman" panose="02020603050405020304" pitchFamily="18" charset="0"/>
                <a:cs typeface="Times New Roman" panose="02020603050405020304" pitchFamily="18" charset="0"/>
              </a:rPr>
              <a:t>CONCLUSION</a:t>
            </a:r>
          </a:p>
        </p:txBody>
      </p:sp>
      <p:sp>
        <p:nvSpPr>
          <p:cNvPr id="7" name="Text Placeholder 3">
            <a:extLst>
              <a:ext uri="{FF2B5EF4-FFF2-40B4-BE49-F238E27FC236}">
                <a16:creationId xmlns:a16="http://schemas.microsoft.com/office/drawing/2014/main" id="{D19B8311-BD47-2EB7-14C0-7C3470E05E97}"/>
              </a:ext>
            </a:extLst>
          </p:cNvPr>
          <p:cNvSpPr>
            <a:spLocks noGrp="1"/>
          </p:cNvSpPr>
          <p:nvPr>
            <p:ph type="body" sz="half" idx="2"/>
          </p:nvPr>
        </p:nvSpPr>
        <p:spPr>
          <a:xfrm>
            <a:off x="529192" y="1993515"/>
            <a:ext cx="9293537" cy="3570530"/>
          </a:xfrm>
        </p:spPr>
        <p:txBody>
          <a:bodyPr/>
          <a:lstStyle/>
          <a:p>
            <a:pPr marL="285742" indent="-285742" algn="just">
              <a:buFont typeface="Arial" panose="020B0604020202020204" pitchFamily="34" charset="0"/>
              <a:buChar char="•"/>
            </a:pPr>
            <a:r>
              <a:rPr lang="en-US" sz="1600" b="1" dirty="0">
                <a:latin typeface="Times New Roman" pitchFamily="18" charset="0"/>
                <a:cs typeface="Times New Roman" pitchFamily="18" charset="0"/>
              </a:rPr>
              <a:t>Effective Stress Prediction through Machine Learning</a:t>
            </a:r>
          </a:p>
          <a:p>
            <a:pPr marL="285742" indent="-285742" algn="just">
              <a:buFont typeface="Arial" panose="020B0604020202020204" pitchFamily="34" charset="0"/>
              <a:buChar char="•"/>
            </a:pPr>
            <a:r>
              <a:rPr lang="en-US" sz="1600" dirty="0">
                <a:latin typeface="Times New Roman" pitchFamily="18" charset="0"/>
                <a:cs typeface="Times New Roman" pitchFamily="18" charset="0"/>
              </a:rPr>
              <a:t>The study showcased the effectiveness of machine learning models—especially the Random Forest </a:t>
            </a:r>
            <a:r>
              <a:rPr lang="en-US" sz="1600" dirty="0" err="1">
                <a:latin typeface="Times New Roman" pitchFamily="18" charset="0"/>
                <a:cs typeface="Times New Roman" pitchFamily="18" charset="0"/>
              </a:rPr>
              <a:t>Regressor</a:t>
            </a:r>
            <a:r>
              <a:rPr lang="en-US" sz="1600" dirty="0">
                <a:latin typeface="Times New Roman" pitchFamily="18" charset="0"/>
                <a:cs typeface="Times New Roman" pitchFamily="18" charset="0"/>
              </a:rPr>
              <a:t> (MSE: 0.1838)—in accurately predicting mental stress levels using behavioral and lifestyle data from participants. This supports the development of personalized stress management strategies and early intervention tools</a:t>
            </a:r>
          </a:p>
          <a:p>
            <a:pPr marL="285742" indent="-285742" algn="just">
              <a:buFont typeface="Arial" panose="020B0604020202020204" pitchFamily="34" charset="0"/>
              <a:buChar char="•"/>
            </a:pPr>
            <a:r>
              <a:rPr lang="en-US" sz="1600" b="1" dirty="0">
                <a:latin typeface="Times New Roman" pitchFamily="18" charset="0"/>
                <a:cs typeface="Times New Roman" pitchFamily="18" charset="0"/>
              </a:rPr>
              <a:t>Broader Impact on Mental Health and Technology </a:t>
            </a:r>
          </a:p>
          <a:p>
            <a:pPr marL="285742" indent="-285742" algn="just">
              <a:buFont typeface="Arial" panose="020B0604020202020204" pitchFamily="34" charset="0"/>
              <a:buChar char="•"/>
            </a:pPr>
            <a:r>
              <a:rPr lang="en-US" sz="1600" dirty="0">
                <a:latin typeface="Times New Roman" pitchFamily="18" charset="0"/>
                <a:cs typeface="Times New Roman" pitchFamily="18" charset="0"/>
              </a:rPr>
              <a:t>The research emphasizes the critical role of ML in mental health care, enabling tailored solutions and offering a strong foundation for future innovations in healthcare technology and human-computer interaction to improve global mental well-being</a:t>
            </a:r>
          </a:p>
          <a:p>
            <a:pPr marL="285742" indent="-285742" algn="just">
              <a:buFont typeface="Arial" panose="020B0604020202020204" pitchFamily="34" charset="0"/>
              <a:buChar cha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6889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t>13</a:t>
            </a:fld>
            <a:endParaRPr lang="en-US"/>
          </a:p>
        </p:txBody>
      </p:sp>
      <p:sp>
        <p:nvSpPr>
          <p:cNvPr id="6" name="Title 1">
            <a:extLst>
              <a:ext uri="{FF2B5EF4-FFF2-40B4-BE49-F238E27FC236}">
                <a16:creationId xmlns:a16="http://schemas.microsoft.com/office/drawing/2014/main" id="{F2A7FC8B-17CD-B54D-FB9C-079B9B4950DC}"/>
              </a:ext>
            </a:extLst>
          </p:cNvPr>
          <p:cNvSpPr>
            <a:spLocks noGrp="1"/>
          </p:cNvSpPr>
          <p:nvPr>
            <p:ph type="title"/>
          </p:nvPr>
        </p:nvSpPr>
        <p:spPr>
          <a:xfrm>
            <a:off x="4174541" y="1042416"/>
            <a:ext cx="2234785" cy="474980"/>
          </a:xfrm>
        </p:spPr>
        <p:txBody>
          <a:bodyPr/>
          <a:lstStyle/>
          <a:p>
            <a:r>
              <a:rPr lang="en-IN" sz="2400" dirty="0">
                <a:latin typeface="Times New Roman" panose="02020603050405020304" pitchFamily="18" charset="0"/>
                <a:cs typeface="Times New Roman" panose="02020603050405020304" pitchFamily="18" charset="0"/>
              </a:rPr>
              <a:t>REFERENCES</a:t>
            </a:r>
          </a:p>
        </p:txBody>
      </p:sp>
      <p:sp>
        <p:nvSpPr>
          <p:cNvPr id="7" name="Content Placeholder 8">
            <a:extLst>
              <a:ext uri="{FF2B5EF4-FFF2-40B4-BE49-F238E27FC236}">
                <a16:creationId xmlns:a16="http://schemas.microsoft.com/office/drawing/2014/main" id="{26467A06-D15F-1BEA-CCA6-94DDE986A041}"/>
              </a:ext>
            </a:extLst>
          </p:cNvPr>
          <p:cNvSpPr>
            <a:spLocks noGrp="1"/>
          </p:cNvSpPr>
          <p:nvPr>
            <p:ph idx="1"/>
          </p:nvPr>
        </p:nvSpPr>
        <p:spPr>
          <a:xfrm>
            <a:off x="529192" y="1592498"/>
            <a:ext cx="9525476" cy="4375709"/>
          </a:xfrm>
        </p:spPr>
        <p:txBody>
          <a:bodyPr/>
          <a:lstStyle/>
          <a:p>
            <a:pPr marL="0" indent="0" algn="just">
              <a:buNone/>
            </a:pPr>
            <a:r>
              <a:rPr lang="en-GB" sz="1600" b="1" dirty="0">
                <a:latin typeface="Times New Roman" pitchFamily="18" charset="0"/>
                <a:cs typeface="Times New Roman" pitchFamily="18" charset="0"/>
              </a:rPr>
              <a:t>1. </a:t>
            </a:r>
            <a:r>
              <a:rPr lang="en-GB" sz="1600" dirty="0">
                <a:latin typeface="Times New Roman" pitchFamily="18" charset="0"/>
                <a:cs typeface="Times New Roman" pitchFamily="18" charset="0"/>
              </a:rPr>
              <a:t>X. Zhang et al., "Improved diagnostic accuracy using SVM and RF techniques on clinical records," J. </a:t>
            </a:r>
            <a:r>
              <a:rPr lang="en-GB" sz="1600" dirty="0" err="1">
                <a:latin typeface="Times New Roman" pitchFamily="18" charset="0"/>
                <a:cs typeface="Times New Roman" pitchFamily="18" charset="0"/>
              </a:rPr>
              <a:t>Healthc</a:t>
            </a:r>
            <a:r>
              <a:rPr lang="en-GB" sz="1600" dirty="0">
                <a:latin typeface="Times New Roman" pitchFamily="18" charset="0"/>
                <a:cs typeface="Times New Roman" pitchFamily="18" charset="0"/>
              </a:rPr>
              <a:t>. Technol., vol. 2020, 2020. </a:t>
            </a:r>
          </a:p>
          <a:p>
            <a:pPr marL="0" indent="0" algn="just">
              <a:buNone/>
            </a:pPr>
            <a:endParaRPr lang="en-IN" sz="8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2. </a:t>
            </a:r>
            <a:r>
              <a:rPr lang="en-GB" sz="1600" dirty="0">
                <a:latin typeface="Times New Roman" pitchFamily="18" charset="0"/>
                <a:cs typeface="Times New Roman" pitchFamily="18" charset="0"/>
              </a:rPr>
              <a:t>A. </a:t>
            </a:r>
            <a:r>
              <a:rPr lang="en-GB" sz="1600" dirty="0" err="1">
                <a:latin typeface="Times New Roman" pitchFamily="18" charset="0"/>
                <a:cs typeface="Times New Roman" pitchFamily="18" charset="0"/>
              </a:rPr>
              <a:t>Dubey</a:t>
            </a:r>
            <a:r>
              <a:rPr lang="en-GB" sz="1600" dirty="0">
                <a:latin typeface="Times New Roman" pitchFamily="18" charset="0"/>
                <a:cs typeface="Times New Roman" pitchFamily="18" charset="0"/>
              </a:rPr>
              <a:t> et al., "Enhanced treatment prediction using SVM with patient datasets," Int. J. Med. Inform., vol. 2019, 2019. </a:t>
            </a:r>
          </a:p>
          <a:p>
            <a:pPr marL="0" indent="0" algn="just">
              <a:buNone/>
            </a:pPr>
            <a:endParaRPr lang="en-IN" sz="8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3.</a:t>
            </a:r>
            <a:r>
              <a:rPr lang="en-GB" sz="1600" dirty="0"/>
              <a:t> </a:t>
            </a:r>
            <a:r>
              <a:rPr lang="en-GB" sz="1600" dirty="0">
                <a:latin typeface="Times New Roman" pitchFamily="18" charset="0"/>
                <a:cs typeface="Times New Roman" pitchFamily="18" charset="0"/>
              </a:rPr>
              <a:t>M. </a:t>
            </a:r>
            <a:r>
              <a:rPr lang="en-GB" sz="1600" dirty="0" err="1">
                <a:latin typeface="Times New Roman" pitchFamily="18" charset="0"/>
                <a:cs typeface="Times New Roman" pitchFamily="18" charset="0"/>
              </a:rPr>
              <a:t>Papini</a:t>
            </a:r>
            <a:r>
              <a:rPr lang="en-GB" sz="1600" dirty="0">
                <a:latin typeface="Times New Roman" pitchFamily="18" charset="0"/>
                <a:cs typeface="Times New Roman" pitchFamily="18" charset="0"/>
              </a:rPr>
              <a:t> et al., "Effective risk prediction using logistic regression on survey data," </a:t>
            </a:r>
            <a:r>
              <a:rPr lang="en-GB" sz="1600" dirty="0" err="1">
                <a:latin typeface="Times New Roman" pitchFamily="18" charset="0"/>
                <a:cs typeface="Times New Roman" pitchFamily="18" charset="0"/>
              </a:rPr>
              <a:t>Behav</a:t>
            </a:r>
            <a:r>
              <a:rPr lang="en-GB" sz="1600" dirty="0">
                <a:latin typeface="Times New Roman" pitchFamily="18" charset="0"/>
                <a:cs typeface="Times New Roman" pitchFamily="18" charset="0"/>
              </a:rPr>
              <a:t>. Sci. Res., vol. 2018, 2018. </a:t>
            </a:r>
          </a:p>
          <a:p>
            <a:pPr marL="0" indent="0" algn="just">
              <a:buNone/>
            </a:pPr>
            <a:endParaRPr lang="en-IN" sz="8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4. </a:t>
            </a:r>
            <a:r>
              <a:rPr lang="en-GB" sz="1600" dirty="0">
                <a:latin typeface="Times New Roman" pitchFamily="18" charset="0"/>
                <a:cs typeface="Times New Roman" pitchFamily="18" charset="0"/>
              </a:rPr>
              <a:t>M. </a:t>
            </a:r>
            <a:r>
              <a:rPr lang="en-GB" sz="1600" dirty="0" err="1">
                <a:latin typeface="Times New Roman" pitchFamily="18" charset="0"/>
                <a:cs typeface="Times New Roman" pitchFamily="18" charset="0"/>
              </a:rPr>
              <a:t>Subhani</a:t>
            </a:r>
            <a:r>
              <a:rPr lang="en-GB" sz="1600" dirty="0">
                <a:latin typeface="Times New Roman" pitchFamily="18" charset="0"/>
                <a:cs typeface="Times New Roman" pitchFamily="18" charset="0"/>
              </a:rPr>
              <a:t> et al., "Higher detection accuracy in stress detection using logistic regression on physiological signals," J. Stress Res., vol. 2017, 2017. </a:t>
            </a:r>
          </a:p>
          <a:p>
            <a:pPr marL="0" indent="0" algn="just">
              <a:buNone/>
            </a:pPr>
            <a:endParaRPr lang="en-GB" sz="800" dirty="0">
              <a:latin typeface="Times New Roman" pitchFamily="18" charset="0"/>
              <a:cs typeface="Times New Roman" pitchFamily="18" charset="0"/>
            </a:endParaRPr>
          </a:p>
          <a:p>
            <a:pPr marL="0" indent="0" algn="just">
              <a:buNone/>
            </a:pPr>
            <a:r>
              <a:rPr lang="en-GB" sz="1600" b="1" dirty="0">
                <a:latin typeface="Times New Roman" pitchFamily="18" charset="0"/>
                <a:cs typeface="Times New Roman" pitchFamily="18" charset="0"/>
              </a:rPr>
              <a:t>5.</a:t>
            </a:r>
            <a:r>
              <a:rPr lang="en-IN" sz="1600" dirty="0"/>
              <a:t> </a:t>
            </a:r>
            <a:r>
              <a:rPr lang="en-IN" sz="1600" dirty="0">
                <a:latin typeface="Times New Roman" pitchFamily="18" charset="0"/>
                <a:cs typeface="Times New Roman" pitchFamily="18" charset="0"/>
              </a:rPr>
              <a:t>R. </a:t>
            </a:r>
            <a:r>
              <a:rPr lang="en-IN" sz="1600" dirty="0" err="1">
                <a:latin typeface="Times New Roman" pitchFamily="18" charset="0"/>
                <a:cs typeface="Times New Roman" pitchFamily="18" charset="0"/>
              </a:rPr>
              <a:t>Radheshamjee</a:t>
            </a:r>
            <a:r>
              <a:rPr lang="en-IN" sz="1600" dirty="0">
                <a:latin typeface="Times New Roman" pitchFamily="18" charset="0"/>
                <a:cs typeface="Times New Roman" pitchFamily="18" charset="0"/>
              </a:rPr>
              <a:t> and P. </a:t>
            </a:r>
            <a:r>
              <a:rPr lang="en-IN" sz="1600" dirty="0" err="1">
                <a:latin typeface="Times New Roman" pitchFamily="18" charset="0"/>
                <a:cs typeface="Times New Roman" pitchFamily="18" charset="0"/>
              </a:rPr>
              <a:t>Kinariwala</a:t>
            </a:r>
            <a:r>
              <a:rPr lang="en-IN" sz="1600" dirty="0">
                <a:latin typeface="Times New Roman" pitchFamily="18" charset="0"/>
                <a:cs typeface="Times New Roman" pitchFamily="18" charset="0"/>
              </a:rPr>
              <a:t>, "Efficient stress classification using Naïve Bayes and SVM for Twitter sentiment analysis," Soc. Media Anal. J., vol. 2020, 2020. </a:t>
            </a:r>
          </a:p>
          <a:p>
            <a:pPr marL="0" indent="0" algn="just">
              <a:buNone/>
            </a:pPr>
            <a:endParaRPr lang="en-IN" sz="800" dirty="0">
              <a:latin typeface="Times New Roman" pitchFamily="18" charset="0"/>
              <a:cs typeface="Times New Roman" pitchFamily="18" charset="0"/>
            </a:endParaRPr>
          </a:p>
          <a:p>
            <a:pPr marL="0" indent="0" algn="just">
              <a:buNone/>
            </a:pPr>
            <a:r>
              <a:rPr lang="en-GB" sz="1600" b="1" dirty="0">
                <a:latin typeface="Times New Roman" pitchFamily="18" charset="0"/>
                <a:cs typeface="Times New Roman" pitchFamily="18" charset="0"/>
              </a:rPr>
              <a:t>6.</a:t>
            </a:r>
            <a:r>
              <a:rPr lang="en-GB" sz="1600" dirty="0"/>
              <a:t> </a:t>
            </a:r>
            <a:r>
              <a:rPr lang="en-GB" sz="1600" dirty="0">
                <a:latin typeface="Times New Roman" pitchFamily="18" charset="0"/>
                <a:cs typeface="Times New Roman" pitchFamily="18" charset="0"/>
              </a:rPr>
              <a:t>K. </a:t>
            </a:r>
            <a:r>
              <a:rPr lang="en-GB" sz="1600" dirty="0" err="1">
                <a:latin typeface="Times New Roman" pitchFamily="18" charset="0"/>
                <a:cs typeface="Times New Roman" pitchFamily="18" charset="0"/>
              </a:rPr>
              <a:t>Thota</a:t>
            </a:r>
            <a:r>
              <a:rPr lang="en-GB" sz="1600" dirty="0">
                <a:latin typeface="Times New Roman" pitchFamily="18" charset="0"/>
                <a:cs typeface="Times New Roman" pitchFamily="18" charset="0"/>
              </a:rPr>
              <a:t> and P. </a:t>
            </a:r>
            <a:r>
              <a:rPr lang="en-GB" sz="1600" dirty="0" err="1">
                <a:latin typeface="Times New Roman" pitchFamily="18" charset="0"/>
                <a:cs typeface="Times New Roman" pitchFamily="18" charset="0"/>
              </a:rPr>
              <a:t>Dharun</a:t>
            </a:r>
            <a:r>
              <a:rPr lang="en-GB" sz="1600" dirty="0">
                <a:latin typeface="Times New Roman" pitchFamily="18" charset="0"/>
                <a:cs typeface="Times New Roman" pitchFamily="18" charset="0"/>
              </a:rPr>
              <a:t>, "Varied accuracy across features in a professional stress study using LR and KNN on professional questionnaires," J. </a:t>
            </a:r>
            <a:r>
              <a:rPr lang="en-GB" sz="1600" dirty="0" err="1">
                <a:latin typeface="Times New Roman" pitchFamily="18" charset="0"/>
                <a:cs typeface="Times New Roman" pitchFamily="18" charset="0"/>
              </a:rPr>
              <a:t>Occup</a:t>
            </a:r>
            <a:r>
              <a:rPr lang="en-GB" sz="1600" dirty="0">
                <a:latin typeface="Times New Roman" pitchFamily="18" charset="0"/>
                <a:cs typeface="Times New Roman" pitchFamily="18" charset="0"/>
              </a:rPr>
              <a:t>. Health, vol. 2020, 2020. </a:t>
            </a:r>
          </a:p>
          <a:p>
            <a:pPr marL="0" indent="0" algn="just">
              <a:buNone/>
            </a:pPr>
            <a:endParaRPr lang="en-GB" sz="800" dirty="0">
              <a:latin typeface="Times New Roman" pitchFamily="18" charset="0"/>
              <a:cs typeface="Times New Roman" pitchFamily="18" charset="0"/>
            </a:endParaRPr>
          </a:p>
          <a:p>
            <a:pPr marL="0" indent="0" algn="just">
              <a:buNone/>
            </a:pPr>
            <a:r>
              <a:rPr lang="en-GB" sz="1600" b="1" dirty="0">
                <a:latin typeface="Times New Roman" pitchFamily="18" charset="0"/>
                <a:cs typeface="Times New Roman" pitchFamily="18" charset="0"/>
              </a:rPr>
              <a:t>7. </a:t>
            </a:r>
            <a:r>
              <a:rPr lang="en-GB" sz="1600" dirty="0">
                <a:latin typeface="Times New Roman" pitchFamily="18" charset="0"/>
                <a:cs typeface="Times New Roman" pitchFamily="18" charset="0"/>
              </a:rPr>
              <a:t>S. </a:t>
            </a:r>
            <a:r>
              <a:rPr lang="en-GB" sz="1600" dirty="0" err="1">
                <a:latin typeface="Times New Roman" pitchFamily="18" charset="0"/>
                <a:cs typeface="Times New Roman" pitchFamily="18" charset="0"/>
              </a:rPr>
              <a:t>Padmaha</a:t>
            </a:r>
            <a:r>
              <a:rPr lang="en-GB" sz="1600" dirty="0">
                <a:latin typeface="Times New Roman" pitchFamily="18" charset="0"/>
                <a:cs typeface="Times New Roman" pitchFamily="18" charset="0"/>
              </a:rPr>
              <a:t>, "Binary stress assessment effectiveness using fitness tracker data </a:t>
            </a:r>
            <a:r>
              <a:rPr lang="en-GB" sz="1600" dirty="0" err="1">
                <a:latin typeface="Times New Roman" pitchFamily="18" charset="0"/>
                <a:cs typeface="Times New Roman" pitchFamily="18" charset="0"/>
              </a:rPr>
              <a:t>analyzed</a:t>
            </a:r>
            <a:r>
              <a:rPr lang="en-GB" sz="1600" dirty="0">
                <a:latin typeface="Times New Roman" pitchFamily="18" charset="0"/>
                <a:cs typeface="Times New Roman" pitchFamily="18" charset="0"/>
              </a:rPr>
              <a:t> by LR," Wearable Technol. Health J., vol. 2021, 2021.</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7408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t>14</a:t>
            </a:fld>
            <a:endParaRPr lang="en-US"/>
          </a:p>
        </p:txBody>
      </p:sp>
      <p:sp>
        <p:nvSpPr>
          <p:cNvPr id="6" name="Rectangle: Rounded Corners 1"/>
          <p:cNvSpPr/>
          <p:nvPr/>
        </p:nvSpPr>
        <p:spPr>
          <a:xfrm>
            <a:off x="424207" y="1159497"/>
            <a:ext cx="9630464" cy="5196861"/>
          </a:xfrm>
          <a:prstGeom prst="roundRect">
            <a:avLst/>
          </a:prstGeom>
          <a:ln w="38100"/>
        </p:spPr>
        <p:style>
          <a:lnRef idx="2">
            <a:schemeClr val="accent1"/>
          </a:lnRef>
          <a:fillRef idx="1">
            <a:schemeClr val="lt1"/>
          </a:fillRef>
          <a:effectRef idx="0">
            <a:schemeClr val="accent1"/>
          </a:effectRef>
          <a:fontRef idx="minor">
            <a:schemeClr val="dk1"/>
          </a:fontRef>
        </p:style>
        <p:txBody>
          <a:bodyPr numCol="1" rtlCol="0" anchor="ctr"/>
          <a:lstStyle/>
          <a:p>
            <a:pPr algn="ctr">
              <a:spcBef>
                <a:spcPct val="0"/>
              </a:spcBef>
            </a:pPr>
            <a:r>
              <a:rPr lang="en-IN" sz="7638" b="1" dirty="0">
                <a:solidFill>
                  <a:srgbClr val="002060"/>
                </a:solidFill>
                <a:latin typeface="Times New Roman" pitchFamily="18" charset="0"/>
                <a:cs typeface="Times New Roman" pitchFamily="18" charset="0"/>
              </a:rPr>
              <a:t>THANK YOU</a:t>
            </a:r>
          </a:p>
          <a:p>
            <a:pPr lvl="1" algn="ctr">
              <a:spcBef>
                <a:spcPct val="0"/>
              </a:spcBef>
            </a:pPr>
            <a:r>
              <a:rPr lang="en-US" sz="2400" dirty="0">
                <a:solidFill>
                  <a:srgbClr val="2A2742"/>
                </a:solidFill>
                <a:latin typeface="Times New Roman" pitchFamily="18" charset="0"/>
                <a:ea typeface="Arimo" pitchFamily="34" charset="-122"/>
                <a:cs typeface="Times New Roman" pitchFamily="18" charset="0"/>
              </a:rPr>
              <a:t>Anjali Mali</a:t>
            </a:r>
          </a:p>
          <a:p>
            <a:pPr lvl="1" algn="ctr">
              <a:spcBef>
                <a:spcPct val="0"/>
              </a:spcBef>
            </a:pPr>
            <a:r>
              <a:rPr lang="en-US" sz="2400" dirty="0">
                <a:solidFill>
                  <a:srgbClr val="2A2742"/>
                </a:solidFill>
                <a:latin typeface="Times New Roman" pitchFamily="18" charset="0"/>
                <a:ea typeface="Arimo" pitchFamily="34" charset="-122"/>
                <a:cs typeface="Times New Roman" pitchFamily="18" charset="0"/>
              </a:rPr>
              <a:t>     Mitali Mahajan</a:t>
            </a:r>
            <a:endParaRPr lang="en-US" sz="2400" dirty="0">
              <a:latin typeface="Times New Roman" pitchFamily="18" charset="0"/>
              <a:cs typeface="Times New Roman" pitchFamily="18" charset="0"/>
            </a:endParaRPr>
          </a:p>
          <a:p>
            <a:pPr lvl="1" algn="ctr">
              <a:spcBef>
                <a:spcPct val="0"/>
              </a:spcBef>
            </a:pPr>
            <a:r>
              <a:rPr lang="en-US" sz="2400" dirty="0">
                <a:solidFill>
                  <a:srgbClr val="2A2742"/>
                </a:solidFill>
                <a:latin typeface="Times New Roman" pitchFamily="18" charset="0"/>
                <a:ea typeface="Arimo" pitchFamily="34" charset="-122"/>
                <a:cs typeface="Times New Roman" pitchFamily="18" charset="0"/>
              </a:rPr>
              <a:t>    Dhanashri Zend</a:t>
            </a:r>
            <a:endParaRPr lang="en-US" sz="2400" dirty="0">
              <a:latin typeface="Times New Roman" pitchFamily="18" charset="0"/>
              <a:cs typeface="Times New Roman" pitchFamily="18" charset="0"/>
            </a:endParaRPr>
          </a:p>
          <a:p>
            <a:pPr algn="ctr">
              <a:spcBef>
                <a:spcPct val="0"/>
              </a:spcBef>
            </a:pPr>
            <a:endParaRPr lang="en-US" sz="2400" dirty="0">
              <a:latin typeface="Times New Roman" pitchFamily="18" charset="0"/>
              <a:cs typeface="Times New Roman" pitchFamily="18" charset="0"/>
            </a:endParaRPr>
          </a:p>
          <a:p>
            <a:pPr lvl="0" algn="ctr">
              <a:spcBef>
                <a:spcPct val="0"/>
              </a:spcBef>
            </a:pPr>
            <a:endParaRPr lang="en-US" sz="7638"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01691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97B9-8CDF-1B23-AA55-846AD7FF948E}"/>
              </a:ext>
            </a:extLst>
          </p:cNvPr>
          <p:cNvSpPr>
            <a:spLocks noGrp="1"/>
          </p:cNvSpPr>
          <p:nvPr>
            <p:ph type="title"/>
          </p:nvPr>
        </p:nvSpPr>
        <p:spPr>
          <a:xfrm>
            <a:off x="3" y="1042419"/>
            <a:ext cx="10342179" cy="575247"/>
          </a:xfrm>
        </p:spPr>
        <p:txBody>
          <a:bodyPr/>
          <a:lstStyle/>
          <a:p>
            <a:r>
              <a:rPr lang="en-US" sz="2800" dirty="0">
                <a:latin typeface="Times New Roman" pitchFamily="18" charset="0"/>
                <a:cs typeface="Times New Roman" pitchFamily="18" charset="0"/>
              </a:rPr>
              <a:t>          Abstract: Machine Learning for Mental Health</a:t>
            </a:r>
          </a:p>
        </p:txBody>
      </p:sp>
      <p:sp>
        <p:nvSpPr>
          <p:cNvPr id="3" name="Content Placeholder 2">
            <a:extLst>
              <a:ext uri="{FF2B5EF4-FFF2-40B4-BE49-F238E27FC236}">
                <a16:creationId xmlns:a16="http://schemas.microsoft.com/office/drawing/2014/main" id="{3FBE806B-8986-0C3B-85D8-CB9BAEE6B25E}"/>
              </a:ext>
            </a:extLst>
          </p:cNvPr>
          <p:cNvSpPr>
            <a:spLocks noGrp="1"/>
          </p:cNvSpPr>
          <p:nvPr>
            <p:ph idx="1"/>
          </p:nvPr>
        </p:nvSpPr>
        <p:spPr>
          <a:xfrm>
            <a:off x="601063" y="1947672"/>
            <a:ext cx="9453611" cy="4178494"/>
          </a:xfrm>
        </p:spPr>
        <p:txBody>
          <a:bodyPr/>
          <a:lstStyle/>
          <a:p>
            <a:r>
              <a:rPr lang="en-US" sz="2000" b="1" dirty="0">
                <a:latin typeface="Times New Roman" pitchFamily="18" charset="0"/>
                <a:cs typeface="Times New Roman" pitchFamily="18" charset="0"/>
              </a:rPr>
              <a:t>Abstract</a:t>
            </a:r>
            <a:r>
              <a:rPr lang="en-US" sz="2000" dirty="0">
                <a:latin typeface="Times New Roman" pitchFamily="18" charset="0"/>
                <a:cs typeface="Times New Roman" pitchFamily="18" charset="0"/>
              </a:rPr>
              <a:t>: Mental stress is a pervasive issue affecting individuals worldwide, leading to severe consequences on physical and mental well-being. This study proposes a machine learning-based approach to predict mental stress levels and analyze human behavior, using physiological signals, self- reported stress levels, and behavioral data, our model employs supervised and unsupervised learning techniques to identify patterns and correlations. Experimental results demonstrate high accuracy in stress level prediction and insightful behavioral clustering. This research contributes to the development of personalized stress management systems, enabling early intervention and improved mental health outcomes</a:t>
            </a:r>
            <a:r>
              <a:rPr lang="en-US" sz="2400" dirty="0">
                <a:latin typeface="Times New Roman" pitchFamily="18" charset="0"/>
                <a:cs typeface="Times New Roman" pitchFamily="18" charset="0"/>
              </a:rPr>
              <a:t>.</a:t>
            </a:r>
          </a:p>
          <a:p>
            <a:r>
              <a:rPr lang="en-US" sz="2000" b="1" dirty="0">
                <a:latin typeface="Times New Roman" pitchFamily="18" charset="0"/>
                <a:cs typeface="Times New Roman" pitchFamily="18" charset="0"/>
              </a:rPr>
              <a:t>Keywords—- Mental Stress Detection, Machine Learning, Human Behavior Analysis, Artificial Intelligence, Human Computer Interaction, Healthcare Technology, Human Factors, Stress, Physiological measurement</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1800"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B216C0E-812C-C70B-0296-04B64937A5E8}"/>
              </a:ext>
            </a:extLst>
          </p:cNvPr>
          <p:cNvSpPr>
            <a:spLocks noGrp="1"/>
          </p:cNvSpPr>
          <p:nvPr>
            <p:ph type="sldNum" sz="quarter" idx="12"/>
          </p:nvPr>
        </p:nvSpPr>
        <p:spPr>
          <a:xfrm>
            <a:off x="9735916" y="6456178"/>
            <a:ext cx="2469568" cy="365125"/>
          </a:xfrm>
        </p:spPr>
        <p:txBody>
          <a:bodyPr/>
          <a:lstStyle/>
          <a:p>
            <a:fld id="{8AC7D005-5C39-4E78-84CE-81126CCE1B24}" type="slidenum">
              <a:rPr lang="en-US" b="1" smtClean="0">
                <a:latin typeface="Times New Roman" panose="02020603050405020304" pitchFamily="18" charset="0"/>
                <a:cs typeface="Times New Roman" panose="02020603050405020304" pitchFamily="18" charset="0"/>
              </a:rPr>
              <a:t>2</a:t>
            </a:fld>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6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t>3</a:t>
            </a:fld>
            <a:endParaRPr lang="en-US"/>
          </a:p>
        </p:txBody>
      </p:sp>
      <p:sp>
        <p:nvSpPr>
          <p:cNvPr id="6" name="Content Placeholder 2">
            <a:extLst>
              <a:ext uri="{FF2B5EF4-FFF2-40B4-BE49-F238E27FC236}">
                <a16:creationId xmlns:a16="http://schemas.microsoft.com/office/drawing/2014/main" id="{3FBE806B-8986-0C3B-85D8-CB9BAEE6B25E}"/>
              </a:ext>
            </a:extLst>
          </p:cNvPr>
          <p:cNvSpPr>
            <a:spLocks noGrp="1"/>
          </p:cNvSpPr>
          <p:nvPr>
            <p:ph idx="1"/>
          </p:nvPr>
        </p:nvSpPr>
        <p:spPr>
          <a:xfrm>
            <a:off x="651644" y="1996968"/>
            <a:ext cx="9403029" cy="4624550"/>
          </a:xfrm>
        </p:spPr>
        <p:txBody>
          <a:bodyPr/>
          <a:lstStyle/>
          <a:p>
            <a:r>
              <a:rPr lang="en-US" sz="2000" b="1" dirty="0">
                <a:solidFill>
                  <a:srgbClr val="2A2742"/>
                </a:solidFill>
                <a:latin typeface="Times New Roman" pitchFamily="18" charset="0"/>
                <a:ea typeface="Outfit Extra Bold" pitchFamily="34" charset="-122"/>
                <a:cs typeface="Times New Roman" pitchFamily="18" charset="0"/>
              </a:rPr>
              <a:t>Problem Focus:</a:t>
            </a:r>
            <a:endParaRPr lang="en-US" sz="2000" dirty="0">
              <a:latin typeface="Times New Roman" pitchFamily="18" charset="0"/>
              <a:cs typeface="Times New Roman" pitchFamily="18" charset="0"/>
            </a:endParaRPr>
          </a:p>
          <a:p>
            <a:pPr marL="0" indent="0">
              <a:buNone/>
            </a:pPr>
            <a:r>
              <a:rPr lang="en-GB" sz="2000" dirty="0">
                <a:solidFill>
                  <a:prstClr val="black"/>
                </a:solidFill>
                <a:latin typeface="Times New Roman" panose="02020603050405020304" pitchFamily="18" charset="0"/>
                <a:cs typeface="Times New Roman" panose="02020603050405020304" pitchFamily="18" charset="0"/>
              </a:rPr>
              <a:t>     </a:t>
            </a:r>
            <a:r>
              <a:rPr lang="en-US" sz="2000" dirty="0">
                <a:solidFill>
                  <a:srgbClr val="2A2742"/>
                </a:solidFill>
                <a:latin typeface="Times New Roman" pitchFamily="18" charset="0"/>
                <a:ea typeface="Arimo" pitchFamily="34" charset="-122"/>
                <a:cs typeface="Times New Roman" pitchFamily="18" charset="0"/>
              </a:rPr>
              <a:t>The study addresses the global impact of mental stress on physical and mental health, emphasizing the need for early detection and intervention.</a:t>
            </a:r>
            <a:endParaRPr lang="en-US" sz="2000" dirty="0">
              <a:latin typeface="Times New Roman" pitchFamily="18" charset="0"/>
              <a:cs typeface="Times New Roman" pitchFamily="18" charset="0"/>
            </a:endParaRPr>
          </a:p>
          <a:p>
            <a:r>
              <a:rPr lang="en-US" sz="2000" b="1" dirty="0">
                <a:solidFill>
                  <a:srgbClr val="2A2742"/>
                </a:solidFill>
                <a:latin typeface="Times New Roman" pitchFamily="18" charset="0"/>
                <a:ea typeface="Outfit Extra Bold" pitchFamily="34" charset="-122"/>
                <a:cs typeface="Times New Roman" pitchFamily="18" charset="0"/>
              </a:rPr>
              <a:t>Proposed Solution:</a:t>
            </a:r>
          </a:p>
          <a:p>
            <a:pPr marL="0" indent="0">
              <a:buNone/>
            </a:pPr>
            <a:r>
              <a:rPr lang="en-US" sz="2000" dirty="0">
                <a:solidFill>
                  <a:srgbClr val="2A2742"/>
                </a:solidFill>
                <a:latin typeface="Times New Roman" pitchFamily="18" charset="0"/>
                <a:ea typeface="Arimo" pitchFamily="34" charset="-122"/>
                <a:cs typeface="Times New Roman" pitchFamily="18" charset="0"/>
              </a:rPr>
              <a:t>machine learning-based framework is developed using physiological signals and behavioral patterns to predict stress levels accurately</a:t>
            </a:r>
          </a:p>
          <a:p>
            <a:r>
              <a:rPr lang="en-US" sz="2000" b="1" dirty="0">
                <a:solidFill>
                  <a:srgbClr val="2A2742"/>
                </a:solidFill>
                <a:latin typeface="Times New Roman" pitchFamily="18" charset="0"/>
                <a:ea typeface="Outfit Extra Bold" pitchFamily="34" charset="-122"/>
                <a:cs typeface="Times New Roman" pitchFamily="18" charset="0"/>
              </a:rPr>
              <a:t>Methodology:</a:t>
            </a:r>
            <a:endParaRPr lang="en-US" sz="2000" dirty="0">
              <a:latin typeface="Times New Roman" pitchFamily="18" charset="0"/>
              <a:cs typeface="Times New Roman" pitchFamily="18" charset="0"/>
            </a:endParaRPr>
          </a:p>
          <a:p>
            <a:pPr marL="0" indent="0">
              <a:buNone/>
            </a:pPr>
            <a:r>
              <a:rPr lang="en-US" sz="2000" dirty="0">
                <a:solidFill>
                  <a:srgbClr val="2A2742"/>
                </a:solidFill>
                <a:latin typeface="Times New Roman" pitchFamily="18" charset="0"/>
                <a:ea typeface="Arimo" pitchFamily="34" charset="-122"/>
                <a:cs typeface="Times New Roman" pitchFamily="18" charset="0"/>
              </a:rPr>
              <a:t>The approach leverages supervised learning techniques to detect patterns and correlations, alongside behavioral clustering for deeper analysis</a:t>
            </a:r>
          </a:p>
          <a:p>
            <a:r>
              <a:rPr lang="en-US" sz="2000" b="1" dirty="0">
                <a:solidFill>
                  <a:srgbClr val="2A2742"/>
                </a:solidFill>
                <a:latin typeface="Times New Roman" pitchFamily="18" charset="0"/>
                <a:ea typeface="Outfit Extra Bold" pitchFamily="34" charset="-122"/>
                <a:cs typeface="Times New Roman" pitchFamily="18" charset="0"/>
              </a:rPr>
              <a:t>Outcome &amp; Significance:</a:t>
            </a:r>
          </a:p>
          <a:p>
            <a:pPr marL="0" indent="0">
              <a:buNone/>
            </a:pPr>
            <a:r>
              <a:rPr lang="en-US" sz="2000" dirty="0">
                <a:solidFill>
                  <a:srgbClr val="2A2742"/>
                </a:solidFill>
                <a:latin typeface="Times New Roman" pitchFamily="18" charset="0"/>
                <a:ea typeface="Arimo" pitchFamily="34" charset="-122"/>
                <a:cs typeface="Times New Roman" pitchFamily="18" charset="0"/>
              </a:rPr>
              <a:t>The model achieves high prediction accuracy and provides actionable insights, contributing to personalized stress management and advancements in healthcare technology</a:t>
            </a:r>
            <a:endParaRPr lang="en-US" sz="2000" dirty="0">
              <a:latin typeface="Times New Roman" pitchFamily="18" charset="0"/>
              <a:cs typeface="Times New Roman" pitchFamily="18" charset="0"/>
            </a:endParaRPr>
          </a:p>
          <a:p>
            <a:pPr marL="0" indent="0">
              <a:buNone/>
            </a:pPr>
            <a:endParaRPr lang="en-US" sz="2000" dirty="0"/>
          </a:p>
          <a:p>
            <a:endParaRPr lang="en-US" sz="2000" dirty="0"/>
          </a:p>
          <a:p>
            <a:pPr marL="0" indent="0">
              <a:buNone/>
            </a:pPr>
            <a:endParaRPr lang="en-US" sz="2000" dirty="0">
              <a:solidFill>
                <a:srgbClr val="2A2742"/>
              </a:solidFill>
              <a:latin typeface="Arimo" pitchFamily="34" charset="0"/>
              <a:ea typeface="Arimo" pitchFamily="34" charset="-122"/>
              <a:cs typeface="Arimo" pitchFamily="34" charset="-120"/>
            </a:endParaRPr>
          </a:p>
          <a:p>
            <a:endParaRPr lang="en-US" sz="2000" dirty="0"/>
          </a:p>
          <a:p>
            <a:endParaRPr lang="en-IN" dirty="0"/>
          </a:p>
        </p:txBody>
      </p:sp>
      <p:sp>
        <p:nvSpPr>
          <p:cNvPr id="8" name="Title 1">
            <a:extLst>
              <a:ext uri="{FF2B5EF4-FFF2-40B4-BE49-F238E27FC236}">
                <a16:creationId xmlns:a16="http://schemas.microsoft.com/office/drawing/2014/main" id="{7C8797B9-8CDF-1B23-AA55-846AD7FF948E}"/>
              </a:ext>
            </a:extLst>
          </p:cNvPr>
          <p:cNvSpPr>
            <a:spLocks noGrp="1"/>
          </p:cNvSpPr>
          <p:nvPr>
            <p:ph type="title"/>
          </p:nvPr>
        </p:nvSpPr>
        <p:spPr>
          <a:xfrm>
            <a:off x="136635" y="861852"/>
            <a:ext cx="9932276" cy="903889"/>
          </a:xfrm>
        </p:spPr>
        <p:txBody>
          <a:bodyPr/>
          <a:lstStyle/>
          <a:p>
            <a:pPr>
              <a:lnSpc>
                <a:spcPts val="4750"/>
              </a:lnSpc>
            </a:pPr>
            <a:r>
              <a:rPr lang="en-US" sz="2800" dirty="0">
                <a:latin typeface="Times New Roman" pitchFamily="18" charset="0"/>
                <a:ea typeface="Outfit Extra Bold" pitchFamily="34" charset="-122"/>
                <a:cs typeface="Times New Roman" pitchFamily="18" charset="0"/>
              </a:rPr>
              <a:t>Introduction: Addressing Mental Stress with Machine Learning</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98447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t>4</a:t>
            </a:fld>
            <a:endParaRPr lang="en-US"/>
          </a:p>
        </p:txBody>
      </p:sp>
      <p:sp>
        <p:nvSpPr>
          <p:cNvPr id="6" name="Title 1">
            <a:extLst>
              <a:ext uri="{FF2B5EF4-FFF2-40B4-BE49-F238E27FC236}">
                <a16:creationId xmlns:a16="http://schemas.microsoft.com/office/drawing/2014/main" id="{CD61188A-337A-8A31-9BB6-193DB26DF509}"/>
              </a:ext>
            </a:extLst>
          </p:cNvPr>
          <p:cNvSpPr>
            <a:spLocks noGrp="1"/>
          </p:cNvSpPr>
          <p:nvPr>
            <p:ph type="title" idx="4294967295"/>
          </p:nvPr>
        </p:nvSpPr>
        <p:spPr>
          <a:xfrm>
            <a:off x="73572" y="987976"/>
            <a:ext cx="10216056" cy="851337"/>
          </a:xfrm>
          <a:prstGeom prst="rect">
            <a:avLst/>
          </a:prstGeom>
        </p:spPr>
        <p:txBody>
          <a:bodyPr/>
          <a:lstStyle/>
          <a:p>
            <a:pPr>
              <a:lnSpc>
                <a:spcPts val="5550"/>
              </a:lnSpc>
            </a:pPr>
            <a:r>
              <a:rPr lang="en-US" sz="2800" b="1" dirty="0">
                <a:latin typeface="Times New Roman" pitchFamily="18" charset="0"/>
                <a:ea typeface="Outfit Extra Bold"/>
                <a:cs typeface="Times New Roman" pitchFamily="18" charset="0"/>
              </a:rPr>
              <a:t>Research Methodology: Data Collection and Preprocessing</a:t>
            </a:r>
            <a:endParaRPr lang="en-US" sz="2800" dirty="0">
              <a:latin typeface="Times New Roman" pitchFamily="18" charset="0"/>
              <a:ea typeface="Outfit Extra Bold"/>
              <a:cs typeface="Times New Roman" pitchFamily="18" charset="0"/>
            </a:endParaRPr>
          </a:p>
        </p:txBody>
      </p:sp>
      <p:sp>
        <p:nvSpPr>
          <p:cNvPr id="7" name="Rectangle 6"/>
          <p:cNvSpPr/>
          <p:nvPr/>
        </p:nvSpPr>
        <p:spPr>
          <a:xfrm>
            <a:off x="84083" y="1773893"/>
            <a:ext cx="10216056" cy="6885859"/>
          </a:xfrm>
          <a:prstGeom prst="rect">
            <a:avLst/>
          </a:prstGeom>
        </p:spPr>
        <p:txBody>
          <a:bodyPr wrap="square">
            <a:spAutoFit/>
          </a:bodyPr>
          <a:lstStyle/>
          <a:p>
            <a:pPr marL="285750" indent="-285750">
              <a:lnSpc>
                <a:spcPts val="2750"/>
              </a:lnSpc>
              <a:buFont typeface="Arial" panose="020B0604020202020204" pitchFamily="34" charset="0"/>
              <a:buChar char="•"/>
            </a:pPr>
            <a:r>
              <a:rPr lang="en-US" b="1" dirty="0">
                <a:solidFill>
                  <a:srgbClr val="231971"/>
                </a:solidFill>
                <a:latin typeface="Times New Roman" pitchFamily="18" charset="0"/>
                <a:ea typeface="Outfit Extra Bold" pitchFamily="34" charset="-122"/>
                <a:cs typeface="Times New Roman" pitchFamily="18" charset="0"/>
              </a:rPr>
              <a:t>Data Collection</a:t>
            </a:r>
          </a:p>
          <a:p>
            <a:pPr marL="342891" indent="-342891">
              <a:lnSpc>
                <a:spcPts val="2750"/>
              </a:lnSpc>
              <a:buFont typeface="Arial" panose="020B0604020202020204" pitchFamily="34" charset="0"/>
              <a:buChar char="•"/>
            </a:pPr>
            <a:r>
              <a:rPr lang="en-US" b="1" dirty="0">
                <a:solidFill>
                  <a:srgbClr val="2A2742"/>
                </a:solidFill>
                <a:latin typeface="Times New Roman" pitchFamily="18" charset="0"/>
                <a:ea typeface="Arimo" pitchFamily="34" charset="-122"/>
                <a:cs typeface="Times New Roman" pitchFamily="18" charset="0"/>
              </a:rPr>
              <a:t>Survey Design &amp; Participants:</a:t>
            </a:r>
            <a:r>
              <a:rPr lang="en-US" dirty="0">
                <a:solidFill>
                  <a:srgbClr val="2A2742"/>
                </a:solidFill>
                <a:latin typeface="Times New Roman" pitchFamily="18" charset="0"/>
                <a:ea typeface="Arimo" pitchFamily="34" charset="-122"/>
                <a:cs typeface="Times New Roman" pitchFamily="18" charset="0"/>
              </a:rPr>
              <a:t> Data was collected via online and offline surveys from individuals aged 18–50, focusing on   stress levels, lifestyle factors, and coping mechanisms. </a:t>
            </a:r>
          </a:p>
          <a:p>
            <a:pPr marL="285750" indent="-285750">
              <a:lnSpc>
                <a:spcPts val="2750"/>
              </a:lnSpc>
              <a:buFont typeface="Arial" panose="020B0604020202020204" pitchFamily="34" charset="0"/>
              <a:buChar char="•"/>
            </a:pPr>
            <a:endParaRPr lang="en-GB" b="1" dirty="0">
              <a:solidFill>
                <a:srgbClr val="2A2742"/>
              </a:solidFill>
              <a:latin typeface="Times New Roman" pitchFamily="18" charset="0"/>
              <a:ea typeface="Arimo" pitchFamily="34" charset="-122"/>
              <a:cs typeface="Times New Roman" pitchFamily="18" charset="0"/>
            </a:endParaRPr>
          </a:p>
          <a:p>
            <a:pPr marL="285750" indent="-285750">
              <a:lnSpc>
                <a:spcPts val="2750"/>
              </a:lnSpc>
              <a:buFont typeface="Arial" panose="020B0604020202020204" pitchFamily="34" charset="0"/>
              <a:buChar char="•"/>
            </a:pPr>
            <a:r>
              <a:rPr lang="en-GB" b="1" dirty="0">
                <a:solidFill>
                  <a:srgbClr val="2A2742"/>
                </a:solidFill>
                <a:latin typeface="Times New Roman" pitchFamily="18" charset="0"/>
                <a:ea typeface="Arimo" pitchFamily="34" charset="-122"/>
                <a:cs typeface="Times New Roman" pitchFamily="18" charset="0"/>
              </a:rPr>
              <a:t>2.   </a:t>
            </a:r>
            <a:r>
              <a:rPr lang="en-GB" b="1" dirty="0">
                <a:latin typeface="Times New Roman" pitchFamily="18" charset="0"/>
                <a:cs typeface="Times New Roman" pitchFamily="18" charset="0"/>
              </a:rPr>
              <a:t>Ethics &amp; Data Handling: </a:t>
            </a:r>
            <a:r>
              <a:rPr lang="en-GB" dirty="0">
                <a:latin typeface="Times New Roman" pitchFamily="18" charset="0"/>
                <a:cs typeface="Times New Roman" pitchFamily="18" charset="0"/>
              </a:rPr>
              <a:t>Survey questions were based on established frameworks, responses were                                                        recorded in Excel, and ethical guidelines were followed with informed consent and confidentiality assured.</a:t>
            </a:r>
            <a:endParaRPr lang="en-US" b="1" dirty="0">
              <a:solidFill>
                <a:srgbClr val="231971"/>
              </a:solidFill>
              <a:latin typeface="Times New Roman" pitchFamily="18" charset="0"/>
              <a:ea typeface="Outfit Extra Bold" pitchFamily="34" charset="-122"/>
              <a:cs typeface="Times New Roman" pitchFamily="18" charset="0"/>
            </a:endParaRPr>
          </a:p>
          <a:p>
            <a:pPr marL="285750" indent="-285750">
              <a:lnSpc>
                <a:spcPts val="2750"/>
              </a:lnSpc>
              <a:buFont typeface="Arial" panose="020B0604020202020204" pitchFamily="34" charset="0"/>
              <a:buChar char="•"/>
            </a:pPr>
            <a:r>
              <a:rPr lang="en-US" b="1" dirty="0">
                <a:solidFill>
                  <a:srgbClr val="231971"/>
                </a:solidFill>
                <a:latin typeface="Times New Roman" pitchFamily="18" charset="0"/>
                <a:ea typeface="Outfit Extra Bold" pitchFamily="34" charset="-122"/>
                <a:cs typeface="Times New Roman" pitchFamily="18" charset="0"/>
              </a:rPr>
              <a:t>Data  Preprocessing</a:t>
            </a:r>
          </a:p>
          <a:p>
            <a:pPr marL="342891" indent="-342891">
              <a:lnSpc>
                <a:spcPts val="2750"/>
              </a:lnSpc>
              <a:buFont typeface="Arial" panose="020B0604020202020204" pitchFamily="34" charset="0"/>
              <a:buChar char="•"/>
            </a:pPr>
            <a:r>
              <a:rPr lang="en-GB" b="1" dirty="0">
                <a:latin typeface="Times New Roman" pitchFamily="18" charset="0"/>
                <a:cs typeface="Times New Roman" pitchFamily="18" charset="0"/>
              </a:rPr>
              <a:t>Data Cleaning: </a:t>
            </a:r>
            <a:r>
              <a:rPr lang="en-GB" dirty="0">
                <a:latin typeface="Times New Roman" pitchFamily="18" charset="0"/>
                <a:cs typeface="Times New Roman" pitchFamily="18" charset="0"/>
              </a:rPr>
              <a:t>Irrelevant columns like 'Name' and 'Timestamp' were removed, and categorical data (e.g., stress frequency, screen time) was mapped to numeric values for model compatibility.</a:t>
            </a:r>
          </a:p>
          <a:p>
            <a:pPr marL="342891" indent="-342891">
              <a:lnSpc>
                <a:spcPts val="2750"/>
              </a:lnSpc>
              <a:buFont typeface="Arial" panose="020B0604020202020204" pitchFamily="34" charset="0"/>
              <a:buChar char="•"/>
            </a:pPr>
            <a:endParaRPr lang="en-GB" dirty="0">
              <a:latin typeface="Times New Roman" pitchFamily="18" charset="0"/>
              <a:cs typeface="Times New Roman" pitchFamily="18" charset="0"/>
            </a:endParaRPr>
          </a:p>
          <a:p>
            <a:pPr marL="285750" indent="-285750">
              <a:lnSpc>
                <a:spcPts val="2750"/>
              </a:lnSpc>
              <a:buFont typeface="Arial" panose="020B0604020202020204" pitchFamily="34" charset="0"/>
              <a:buChar char="•"/>
            </a:pPr>
            <a:r>
              <a:rPr lang="en-GB" b="1" dirty="0">
                <a:latin typeface="Times New Roman" pitchFamily="18" charset="0"/>
                <a:cs typeface="Times New Roman" pitchFamily="18" charset="0"/>
              </a:rPr>
              <a:t>2.   Encoding &amp; Imputation: </a:t>
            </a:r>
            <a:r>
              <a:rPr lang="en-GB" dirty="0">
                <a:latin typeface="Times New Roman" pitchFamily="18" charset="0"/>
                <a:cs typeface="Times New Roman" pitchFamily="18" charset="0"/>
              </a:rPr>
              <a:t>Label Encoding was used for categorical features, and missing values were handled using the Simple Imputer with median replacement to maintain data integrity.</a:t>
            </a:r>
          </a:p>
          <a:p>
            <a:pPr marL="285750" indent="-285750">
              <a:lnSpc>
                <a:spcPts val="2750"/>
              </a:lnSpc>
              <a:buFont typeface="Arial" panose="020B0604020202020204" pitchFamily="34" charset="0"/>
              <a:buChar char="•"/>
            </a:pPr>
            <a:endParaRPr lang="en-GB" dirty="0">
              <a:latin typeface="Times New Roman" pitchFamily="18" charset="0"/>
              <a:cs typeface="Times New Roman" pitchFamily="18" charset="0"/>
            </a:endParaRPr>
          </a:p>
          <a:p>
            <a:pPr marL="285750" indent="-285750">
              <a:lnSpc>
                <a:spcPts val="2750"/>
              </a:lnSpc>
              <a:buFont typeface="Arial" panose="020B0604020202020204" pitchFamily="34" charset="0"/>
              <a:buChar char="•"/>
            </a:pPr>
            <a:endParaRPr lang="en-GB" dirty="0"/>
          </a:p>
          <a:p>
            <a:pPr marL="285750" indent="-285750">
              <a:lnSpc>
                <a:spcPts val="2750"/>
              </a:lnSpc>
              <a:buFont typeface="Arial" panose="020B0604020202020204" pitchFamily="34" charset="0"/>
              <a:buChar char="•"/>
            </a:pPr>
            <a:endParaRPr lang="en-GB" dirty="0"/>
          </a:p>
          <a:p>
            <a:pPr marL="285750" indent="-285750">
              <a:lnSpc>
                <a:spcPts val="2750"/>
              </a:lnSpc>
              <a:buFont typeface="Arial" panose="020B0604020202020204" pitchFamily="34" charset="0"/>
              <a:buChar char="•"/>
            </a:pPr>
            <a:endParaRPr lang="en-GB" dirty="0"/>
          </a:p>
          <a:p>
            <a:pPr marL="285750" indent="-285750">
              <a:lnSpc>
                <a:spcPts val="2750"/>
              </a:lnSpc>
              <a:buFont typeface="Arial" panose="020B0604020202020204" pitchFamily="34" charset="0"/>
              <a:buChar char="•"/>
            </a:pPr>
            <a:endParaRPr lang="en-US" dirty="0"/>
          </a:p>
          <a:p>
            <a:pPr marL="285750" indent="-285750">
              <a:lnSpc>
                <a:spcPts val="2750"/>
              </a:lnSpc>
              <a:buFont typeface="Arial" panose="020B0604020202020204" pitchFamily="34" charset="0"/>
              <a:buChar char="•"/>
            </a:pPr>
            <a:endParaRPr lang="en-US" dirty="0"/>
          </a:p>
        </p:txBody>
      </p:sp>
    </p:spTree>
    <p:extLst>
      <p:ext uri="{BB962C8B-B14F-4D97-AF65-F5344CB8AC3E}">
        <p14:creationId xmlns:p14="http://schemas.microsoft.com/office/powerpoint/2010/main" val="276075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A88CA-2EEB-8740-E8CE-24BEE9518CF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562441-2EC3-78FE-2D29-B7609A9C18C2}"/>
              </a:ext>
            </a:extLst>
          </p:cNvPr>
          <p:cNvSpPr>
            <a:spLocks noGrp="1"/>
          </p:cNvSpPr>
          <p:nvPr>
            <p:ph type="sldNum" sz="quarter" idx="12"/>
          </p:nvPr>
        </p:nvSpPr>
        <p:spPr/>
        <p:txBody>
          <a:bodyPr/>
          <a:lstStyle/>
          <a:p>
            <a:fld id="{8AC7D005-5C39-4E78-84CE-81126CCE1B24}" type="slidenum">
              <a:rPr lang="en-US" smtClean="0"/>
              <a:t>5</a:t>
            </a:fld>
            <a:endParaRPr lang="en-US"/>
          </a:p>
        </p:txBody>
      </p:sp>
      <p:sp>
        <p:nvSpPr>
          <p:cNvPr id="6" name="Title 1">
            <a:extLst>
              <a:ext uri="{FF2B5EF4-FFF2-40B4-BE49-F238E27FC236}">
                <a16:creationId xmlns:a16="http://schemas.microsoft.com/office/drawing/2014/main" id="{A4DA6C61-E8F5-3663-CEA3-CB8DD9AAB419}"/>
              </a:ext>
            </a:extLst>
          </p:cNvPr>
          <p:cNvSpPr>
            <a:spLocks noGrp="1"/>
          </p:cNvSpPr>
          <p:nvPr>
            <p:ph type="title" idx="4294967295"/>
          </p:nvPr>
        </p:nvSpPr>
        <p:spPr>
          <a:xfrm>
            <a:off x="73572" y="987976"/>
            <a:ext cx="10216056" cy="851337"/>
          </a:xfrm>
          <a:prstGeom prst="rect">
            <a:avLst/>
          </a:prstGeom>
        </p:spPr>
        <p:txBody>
          <a:bodyPr/>
          <a:lstStyle/>
          <a:p>
            <a:pPr>
              <a:lnSpc>
                <a:spcPts val="5550"/>
              </a:lnSpc>
            </a:pPr>
            <a:r>
              <a:rPr lang="en-US" sz="2800" b="1" dirty="0">
                <a:latin typeface="Times New Roman" pitchFamily="18" charset="0"/>
                <a:ea typeface="Outfit Extra Bold"/>
                <a:cs typeface="Times New Roman" pitchFamily="18" charset="0"/>
              </a:rPr>
              <a:t>Research Methodology: Data Collection and Preprocessing</a:t>
            </a:r>
            <a:endParaRPr lang="en-US" sz="2800" dirty="0">
              <a:latin typeface="Times New Roman" pitchFamily="18" charset="0"/>
              <a:ea typeface="Outfit Extra Bold"/>
              <a:cs typeface="Times New Roman" pitchFamily="18" charset="0"/>
            </a:endParaRPr>
          </a:p>
        </p:txBody>
      </p:sp>
      <p:pic>
        <p:nvPicPr>
          <p:cNvPr id="2051" name="Picture 3">
            <a:extLst>
              <a:ext uri="{FF2B5EF4-FFF2-40B4-BE49-F238E27FC236}">
                <a16:creationId xmlns:a16="http://schemas.microsoft.com/office/drawing/2014/main" id="{93EF7916-4908-6CF4-F980-13807ACE0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35" y="1595075"/>
            <a:ext cx="9534192" cy="500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9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t>6</a:t>
            </a:fld>
            <a:endParaRPr lang="en-US"/>
          </a:p>
        </p:txBody>
      </p:sp>
      <p:sp>
        <p:nvSpPr>
          <p:cNvPr id="6" name="TextBox 5"/>
          <p:cNvSpPr txBox="1"/>
          <p:nvPr/>
        </p:nvSpPr>
        <p:spPr>
          <a:xfrm>
            <a:off x="1684962" y="889189"/>
            <a:ext cx="6652462" cy="646331"/>
          </a:xfrm>
          <a:prstGeom prst="rect">
            <a:avLst/>
          </a:prstGeom>
          <a:noFill/>
        </p:spPr>
        <p:txBody>
          <a:bodyPr wrap="none" rtlCol="0">
            <a:spAutoFit/>
          </a:bodyPr>
          <a:lstStyle/>
          <a:p>
            <a:r>
              <a:rPr lang="en-US" sz="3600" b="1" dirty="0">
                <a:latin typeface="Times New Roman" pitchFamily="18" charset="0"/>
                <a:ea typeface="Outfit Extra Bold" pitchFamily="34" charset="-122"/>
                <a:cs typeface="Times New Roman" pitchFamily="18" charset="0"/>
              </a:rPr>
              <a:t>Feature Engineering and Scaling</a:t>
            </a:r>
            <a:endParaRPr lang="en-US" sz="3600" dirty="0">
              <a:latin typeface="Times New Roman" pitchFamily="18" charset="0"/>
              <a:cs typeface="Times New Roman" pitchFamily="18" charset="0"/>
            </a:endParaRPr>
          </a:p>
        </p:txBody>
      </p:sp>
      <p:sp>
        <p:nvSpPr>
          <p:cNvPr id="7" name="TextBox 6"/>
          <p:cNvSpPr txBox="1"/>
          <p:nvPr/>
        </p:nvSpPr>
        <p:spPr>
          <a:xfrm>
            <a:off x="226035" y="1509363"/>
            <a:ext cx="10078947" cy="5632311"/>
          </a:xfrm>
          <a:prstGeom prst="rect">
            <a:avLst/>
          </a:prstGeom>
          <a:noFill/>
        </p:spPr>
        <p:txBody>
          <a:bodyPr wrap="square" rtlCol="0">
            <a:spAutoFit/>
          </a:bodyPr>
          <a:lstStyle/>
          <a:p>
            <a:pPr marL="285742" indent="-285742">
              <a:buFont typeface="Wingdings" pitchFamily="2" charset="2"/>
              <a:buChar char="Ø"/>
            </a:pPr>
            <a:r>
              <a:rPr lang="en-US" b="1" dirty="0">
                <a:solidFill>
                  <a:srgbClr val="2A2742"/>
                </a:solidFill>
                <a:latin typeface="Times New Roman" pitchFamily="18" charset="0"/>
                <a:ea typeface="Outfit Extra Bold" pitchFamily="34" charset="-122"/>
                <a:cs typeface="Times New Roman" pitchFamily="18" charset="0"/>
              </a:rPr>
              <a:t>Feature Selection :</a:t>
            </a:r>
            <a:endParaRPr lang="en-US" dirty="0">
              <a:latin typeface="Times New Roman" pitchFamily="18" charset="0"/>
              <a:cs typeface="Times New Roman" pitchFamily="18" charset="0"/>
            </a:endParaRPr>
          </a:p>
          <a:p>
            <a:r>
              <a:rPr lang="en-US" dirty="0">
                <a:solidFill>
                  <a:srgbClr val="2A2742"/>
                </a:solidFill>
                <a:latin typeface="Times New Roman" pitchFamily="18" charset="0"/>
                <a:ea typeface="Arimo" pitchFamily="34" charset="-122"/>
                <a:cs typeface="Times New Roman" pitchFamily="18" charset="0"/>
              </a:rPr>
              <a:t> 	</a:t>
            </a:r>
            <a:r>
              <a:rPr lang="en-US" sz="1600" dirty="0">
                <a:solidFill>
                  <a:srgbClr val="2A2742"/>
                </a:solidFill>
                <a:latin typeface="Times New Roman" pitchFamily="18" charset="0"/>
                <a:ea typeface="Arimo" pitchFamily="34" charset="-122"/>
                <a:cs typeface="Times New Roman" pitchFamily="18" charset="0"/>
              </a:rPr>
              <a:t>Key features such as stress frequency, gender, screen time, and coping mechanisms were retained for training 	based on their significance in stress prediction as supported by prior studies.</a:t>
            </a:r>
          </a:p>
          <a:p>
            <a:endParaRPr lang="en-US" sz="800" dirty="0">
              <a:solidFill>
                <a:srgbClr val="2A2742"/>
              </a:solidFill>
              <a:latin typeface="Times New Roman" pitchFamily="18" charset="0"/>
              <a:ea typeface="Arimo" pitchFamily="34" charset="-122"/>
              <a:cs typeface="Times New Roman" pitchFamily="18" charset="0"/>
            </a:endParaRPr>
          </a:p>
          <a:p>
            <a:pPr marL="285742" indent="-285742">
              <a:buFont typeface="Wingdings" pitchFamily="2" charset="2"/>
              <a:buChar char="Ø"/>
            </a:pPr>
            <a:r>
              <a:rPr lang="en-US" b="1" dirty="0">
                <a:solidFill>
                  <a:srgbClr val="2A2742"/>
                </a:solidFill>
                <a:latin typeface="Times New Roman" pitchFamily="18" charset="0"/>
                <a:ea typeface="Outfit Extra Bold" pitchFamily="34" charset="-122"/>
                <a:cs typeface="Times New Roman" pitchFamily="18" charset="0"/>
              </a:rPr>
              <a:t>Feature Scaling :</a:t>
            </a:r>
            <a:endParaRPr lang="en-US" dirty="0">
              <a:latin typeface="Times New Roman" pitchFamily="18" charset="0"/>
              <a:cs typeface="Times New Roman" pitchFamily="18" charset="0"/>
            </a:endParaRPr>
          </a:p>
          <a:p>
            <a:r>
              <a:rPr lang="en-US" sz="1600" dirty="0">
                <a:solidFill>
                  <a:srgbClr val="2A2742"/>
                </a:solidFill>
                <a:latin typeface="Times New Roman" pitchFamily="18" charset="0"/>
                <a:ea typeface="Arimo" pitchFamily="34" charset="-122"/>
                <a:cs typeface="Times New Roman" pitchFamily="18" charset="0"/>
              </a:rPr>
              <a:t>	Feature Scaling: All selected features were normalized using Standard </a:t>
            </a:r>
            <a:r>
              <a:rPr lang="en-US" sz="1600" dirty="0" err="1">
                <a:solidFill>
                  <a:srgbClr val="2A2742"/>
                </a:solidFill>
                <a:latin typeface="Times New Roman" pitchFamily="18" charset="0"/>
                <a:ea typeface="Arimo" pitchFamily="34" charset="-122"/>
                <a:cs typeface="Times New Roman" pitchFamily="18" charset="0"/>
              </a:rPr>
              <a:t>Scaler</a:t>
            </a:r>
            <a:r>
              <a:rPr lang="en-US" sz="1600" dirty="0">
                <a:solidFill>
                  <a:srgbClr val="2A2742"/>
                </a:solidFill>
                <a:latin typeface="Times New Roman" pitchFamily="18" charset="0"/>
                <a:ea typeface="Arimo" pitchFamily="34" charset="-122"/>
                <a:cs typeface="Times New Roman" pitchFamily="18" charset="0"/>
              </a:rPr>
              <a:t> to ensure uniform contribution 	of each feature during training.</a:t>
            </a:r>
          </a:p>
          <a:p>
            <a:endParaRPr lang="en-US" sz="800" dirty="0">
              <a:latin typeface="Times New Roman" pitchFamily="18" charset="0"/>
              <a:cs typeface="Times New Roman" pitchFamily="18" charset="0"/>
            </a:endParaRPr>
          </a:p>
          <a:p>
            <a:pPr marL="285742" indent="-285742">
              <a:buFont typeface="Wingdings" pitchFamily="2" charset="2"/>
              <a:buChar char="Ø"/>
            </a:pPr>
            <a:r>
              <a:rPr lang="en-US" b="1" dirty="0">
                <a:solidFill>
                  <a:srgbClr val="2A2742"/>
                </a:solidFill>
                <a:latin typeface="Times New Roman" pitchFamily="18" charset="0"/>
                <a:ea typeface="Outfit Extra Bold" pitchFamily="34" charset="-122"/>
                <a:cs typeface="Times New Roman" pitchFamily="18" charset="0"/>
              </a:rPr>
              <a:t>Data Splitting :</a:t>
            </a:r>
            <a:endParaRPr lang="en-US" dirty="0">
              <a:latin typeface="Times New Roman" pitchFamily="18" charset="0"/>
              <a:cs typeface="Times New Roman" pitchFamily="18" charset="0"/>
            </a:endParaRPr>
          </a:p>
          <a:p>
            <a:r>
              <a:rPr lang="en-US" dirty="0">
                <a:solidFill>
                  <a:srgbClr val="2A2742"/>
                </a:solidFill>
                <a:latin typeface="Times New Roman" pitchFamily="18" charset="0"/>
                <a:ea typeface="Arimo" pitchFamily="34" charset="-122"/>
                <a:cs typeface="Times New Roman" pitchFamily="18" charset="0"/>
              </a:rPr>
              <a:t>	</a:t>
            </a:r>
            <a:r>
              <a:rPr lang="en-US" sz="1600" dirty="0">
                <a:solidFill>
                  <a:srgbClr val="2A2742"/>
                </a:solidFill>
                <a:latin typeface="Times New Roman" pitchFamily="18" charset="0"/>
                <a:ea typeface="Arimo" pitchFamily="34" charset="-122"/>
                <a:cs typeface="Times New Roman" pitchFamily="18" charset="0"/>
              </a:rPr>
              <a:t>The preprocessed dataset was divided into a training set (80%) and a testing set (20%) to assess 	the 	model’s ability to generalize to unseen data.</a:t>
            </a:r>
          </a:p>
          <a:p>
            <a:endParaRPr lang="en-US" sz="800" dirty="0">
              <a:latin typeface="Times New Roman" pitchFamily="18" charset="0"/>
              <a:cs typeface="Times New Roman" pitchFamily="18" charset="0"/>
            </a:endParaRPr>
          </a:p>
          <a:p>
            <a:pPr marL="285742" indent="-285742">
              <a:buFont typeface="Wingdings" pitchFamily="2" charset="2"/>
              <a:buChar char="Ø"/>
            </a:pPr>
            <a:r>
              <a:rPr lang="en-US" b="1" dirty="0">
                <a:solidFill>
                  <a:srgbClr val="2A2742"/>
                </a:solidFill>
                <a:latin typeface="Times New Roman" pitchFamily="18" charset="0"/>
                <a:ea typeface="Outfit Extra Bold" pitchFamily="34" charset="-122"/>
                <a:cs typeface="Times New Roman" pitchFamily="18" charset="0"/>
              </a:rPr>
              <a:t>Model Training :</a:t>
            </a:r>
            <a:endParaRPr lang="en-US" dirty="0">
              <a:latin typeface="Times New Roman" pitchFamily="18" charset="0"/>
              <a:cs typeface="Times New Roman" pitchFamily="18" charset="0"/>
            </a:endParaRPr>
          </a:p>
          <a:p>
            <a:r>
              <a:rPr lang="en-US" sz="1600" dirty="0">
                <a:solidFill>
                  <a:srgbClr val="2A2742"/>
                </a:solidFill>
                <a:latin typeface="Times New Roman" pitchFamily="18" charset="0"/>
                <a:ea typeface="Arimo" pitchFamily="34" charset="-122"/>
                <a:cs typeface="Times New Roman" pitchFamily="18" charset="0"/>
              </a:rPr>
              <a:t>	Multiple regression models were trained to predict stress frequency based on selected features. </a:t>
            </a:r>
          </a:p>
          <a:p>
            <a:r>
              <a:rPr lang="en-US" sz="1600" dirty="0">
                <a:solidFill>
                  <a:srgbClr val="2A2742"/>
                </a:solidFill>
                <a:latin typeface="Times New Roman" pitchFamily="18" charset="0"/>
                <a:ea typeface="Arimo" pitchFamily="34" charset="-122"/>
                <a:cs typeface="Times New Roman" pitchFamily="18" charset="0"/>
              </a:rPr>
              <a:t>	These included:</a:t>
            </a:r>
            <a:endParaRPr lang="en-US" sz="1600"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Linear Regression</a:t>
            </a:r>
            <a:endParaRPr lang="en-US" sz="1600" b="1"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Decision Tree </a:t>
            </a:r>
            <a:r>
              <a:rPr lang="en-US" sz="1600" b="1" dirty="0" err="1">
                <a:solidFill>
                  <a:srgbClr val="2A2742"/>
                </a:solidFill>
                <a:latin typeface="Times New Roman" pitchFamily="18" charset="0"/>
                <a:ea typeface="Arimo" pitchFamily="34" charset="-122"/>
                <a:cs typeface="Times New Roman" pitchFamily="18" charset="0"/>
              </a:rPr>
              <a:t>Regressor</a:t>
            </a:r>
            <a:endParaRPr lang="en-US" sz="1600" b="1"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Random Forest </a:t>
            </a:r>
            <a:r>
              <a:rPr lang="en-US" sz="1600" b="1" dirty="0" err="1">
                <a:solidFill>
                  <a:srgbClr val="2A2742"/>
                </a:solidFill>
                <a:latin typeface="Times New Roman" pitchFamily="18" charset="0"/>
                <a:ea typeface="Arimo" pitchFamily="34" charset="-122"/>
                <a:cs typeface="Times New Roman" pitchFamily="18" charset="0"/>
              </a:rPr>
              <a:t>Regressor</a:t>
            </a:r>
            <a:endParaRPr lang="en-US" sz="1600" b="1"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Gradient Boosting </a:t>
            </a:r>
            <a:r>
              <a:rPr lang="en-US" sz="1600" b="1" dirty="0" err="1">
                <a:solidFill>
                  <a:srgbClr val="2A2742"/>
                </a:solidFill>
                <a:latin typeface="Times New Roman" pitchFamily="18" charset="0"/>
                <a:ea typeface="Arimo" pitchFamily="34" charset="-122"/>
                <a:cs typeface="Times New Roman" pitchFamily="18" charset="0"/>
              </a:rPr>
              <a:t>Regressor</a:t>
            </a:r>
            <a:endParaRPr lang="en-US" sz="1600" b="1"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Support Vector </a:t>
            </a:r>
            <a:r>
              <a:rPr lang="en-US" sz="1600" b="1" dirty="0" err="1">
                <a:solidFill>
                  <a:srgbClr val="2A2742"/>
                </a:solidFill>
                <a:latin typeface="Times New Roman" pitchFamily="18" charset="0"/>
                <a:ea typeface="Arimo" pitchFamily="34" charset="-122"/>
                <a:cs typeface="Times New Roman" pitchFamily="18" charset="0"/>
              </a:rPr>
              <a:t>Regressor</a:t>
            </a:r>
            <a:endParaRPr lang="en-US" sz="1600" b="1" dirty="0">
              <a:latin typeface="Times New Roman" pitchFamily="18" charset="0"/>
              <a:cs typeface="Times New Roman" pitchFamily="18" charset="0"/>
            </a:endParaRPr>
          </a:p>
          <a:p>
            <a:pPr marL="2571675" lvl="5" indent="-285742">
              <a:buFont typeface="Arial" pitchFamily="34" charset="0"/>
              <a:buChar char="•"/>
            </a:pPr>
            <a:r>
              <a:rPr lang="en-US" sz="1600" b="1" dirty="0">
                <a:solidFill>
                  <a:srgbClr val="2A2742"/>
                </a:solidFill>
                <a:latin typeface="Times New Roman" pitchFamily="18" charset="0"/>
                <a:ea typeface="Arimo" pitchFamily="34" charset="-122"/>
                <a:cs typeface="Times New Roman" pitchFamily="18" charset="0"/>
              </a:rPr>
              <a:t>K-Nearest Neighbors </a:t>
            </a:r>
            <a:r>
              <a:rPr lang="en-US" sz="1600" b="1" dirty="0" err="1">
                <a:solidFill>
                  <a:srgbClr val="2A2742"/>
                </a:solidFill>
                <a:latin typeface="Times New Roman" pitchFamily="18" charset="0"/>
                <a:ea typeface="Arimo" pitchFamily="34" charset="-122"/>
                <a:cs typeface="Times New Roman" pitchFamily="18" charset="0"/>
              </a:rPr>
              <a:t>Regressor</a:t>
            </a:r>
            <a:endParaRPr lang="en-US" sz="1600"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285742" indent="-285742">
              <a:buFont typeface="Arial" pitchFamily="34" charset="0"/>
              <a:buChar char="•"/>
            </a:pPr>
            <a:endParaRPr lang="en-IN" dirty="0"/>
          </a:p>
        </p:txBody>
      </p:sp>
    </p:spTree>
    <p:extLst>
      <p:ext uri="{BB962C8B-B14F-4D97-AF65-F5344CB8AC3E}">
        <p14:creationId xmlns:p14="http://schemas.microsoft.com/office/powerpoint/2010/main" val="390259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77132" y="987319"/>
            <a:ext cx="8229600" cy="908050"/>
          </a:xfrm>
        </p:spPr>
        <p:txBody>
          <a:bodyPr>
            <a:noAutofit/>
          </a:bodyPr>
          <a:lstStyle/>
          <a:p>
            <a:r>
              <a:rPr lang="en-IN" sz="2400" b="1" dirty="0">
                <a:latin typeface="Times New Roman" pitchFamily="18" charset="0"/>
                <a:cs typeface="Times New Roman" pitchFamily="18" charset="0"/>
              </a:rPr>
              <a:t>Visualization of Results</a:t>
            </a:r>
          </a:p>
        </p:txBody>
      </p:sp>
      <p:sp>
        <p:nvSpPr>
          <p:cNvPr id="1048617" name="Slide Number Placeholder 7"/>
          <p:cNvSpPr>
            <a:spLocks noGrp="1"/>
          </p:cNvSpPr>
          <p:nvPr>
            <p:ph type="sldNum" sz="quarter" idx="12"/>
          </p:nvPr>
        </p:nvSpPr>
        <p:spPr>
          <a:xfrm>
            <a:off x="9511888" y="6492878"/>
            <a:ext cx="704088" cy="365125"/>
          </a:xfrm>
        </p:spPr>
        <p:txBody>
          <a:bodyPr/>
          <a:lstStyle/>
          <a:p>
            <a:pPr algn="ctr"/>
            <a:r>
              <a:rPr lang="en-US" dirty="0">
                <a:latin typeface="Calibri"/>
              </a:rPr>
              <a:t> </a:t>
            </a:r>
            <a:r>
              <a:rPr lang="en-US" b="1" dirty="0">
                <a:latin typeface="Calibri"/>
              </a:rPr>
              <a:t> </a:t>
            </a:r>
            <a:fld id="{8AC7D005-5C39-4E78-84CE-81126CCE1B24}" type="slidenum">
              <a:rPr lang="en-US" b="1">
                <a:latin typeface="Times New Roman" panose="02020603050405020304" pitchFamily="18" charset="0"/>
                <a:cs typeface="Times New Roman" panose="02020603050405020304" pitchFamily="18" charset="0"/>
              </a:rPr>
              <a:pPr algn="ctr"/>
              <a:t>7</a:t>
            </a:fld>
            <a:endParaRPr lang="en-US" b="1"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DC8F3292-A8D4-70DD-CC4F-48C36799A054}"/>
              </a:ext>
            </a:extLst>
          </p:cNvPr>
          <p:cNvSpPr>
            <a:spLocks noGrp="1"/>
          </p:cNvSpPr>
          <p:nvPr>
            <p:ph sz="quarter" idx="1"/>
          </p:nvPr>
        </p:nvSpPr>
        <p:spPr>
          <a:xfrm>
            <a:off x="683356" y="1442303"/>
            <a:ext cx="3049658" cy="4722829"/>
          </a:xfrm>
        </p:spPr>
        <p:txBody>
          <a:bodyPr>
            <a:noAutofit/>
          </a:bodyPr>
          <a:lstStyle/>
          <a:p>
            <a:r>
              <a:rPr lang="en-US" sz="2000" b="1" dirty="0">
                <a:latin typeface="Times New Roman" pitchFamily="18" charset="0"/>
                <a:cs typeface="Times New Roman" pitchFamily="18" charset="0"/>
              </a:rPr>
              <a:t>Actual vs Predicted (Linear Regression):</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Actual </a:t>
            </a:r>
            <a:r>
              <a:rPr lang="en-US" sz="2000" dirty="0" err="1">
                <a:latin typeface="Times New Roman" pitchFamily="18" charset="0"/>
                <a:cs typeface="Times New Roman" pitchFamily="18" charset="0"/>
              </a:rPr>
              <a:t>vs</a:t>
            </a:r>
            <a:r>
              <a:rPr lang="en-US" sz="2000" dirty="0">
                <a:latin typeface="Times New Roman" pitchFamily="18" charset="0"/>
                <a:cs typeface="Times New Roman" pitchFamily="18" charset="0"/>
              </a:rPr>
              <a:t> Predicted (Linear Regression): A scatter plot was generated to visually compare the actual and predicted stress values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074" name="Picture 2">
            <a:extLst>
              <a:ext uri="{FF2B5EF4-FFF2-40B4-BE49-F238E27FC236}">
                <a16:creationId xmlns:a16="http://schemas.microsoft.com/office/drawing/2014/main" id="{FD72D533-29D6-A64C-794C-53331B3C9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551" y="1517715"/>
            <a:ext cx="6662312" cy="435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34EDF-FDD4-1C6B-271E-AFDED83C01AE}"/>
            </a:ext>
          </a:extLst>
        </p:cNvPr>
        <p:cNvGrpSpPr/>
        <p:nvPr/>
      </p:nvGrpSpPr>
      <p:grpSpPr>
        <a:xfrm>
          <a:off x="0" y="0"/>
          <a:ext cx="0" cy="0"/>
          <a:chOff x="0" y="0"/>
          <a:chExt cx="0" cy="0"/>
        </a:xfrm>
      </p:grpSpPr>
      <p:sp>
        <p:nvSpPr>
          <p:cNvPr id="1048616" name="Title 1">
            <a:extLst>
              <a:ext uri="{FF2B5EF4-FFF2-40B4-BE49-F238E27FC236}">
                <a16:creationId xmlns:a16="http://schemas.microsoft.com/office/drawing/2014/main" id="{CB7E9BC4-26E8-4748-3D81-B68177052A66}"/>
              </a:ext>
            </a:extLst>
          </p:cNvPr>
          <p:cNvSpPr>
            <a:spLocks noGrp="1"/>
          </p:cNvSpPr>
          <p:nvPr>
            <p:ph type="title"/>
          </p:nvPr>
        </p:nvSpPr>
        <p:spPr>
          <a:xfrm>
            <a:off x="3337091" y="273050"/>
            <a:ext cx="7136089" cy="1162050"/>
          </a:xfrm>
        </p:spPr>
        <p:txBody>
          <a:bodyPr>
            <a:noAutofit/>
          </a:bodyPr>
          <a:lstStyle/>
          <a:p>
            <a:r>
              <a:rPr lang="en-IN" sz="2400" dirty="0">
                <a:latin typeface="Times New Roman" pitchFamily="18" charset="0"/>
                <a:cs typeface="Times New Roman" pitchFamily="18" charset="0"/>
              </a:rPr>
              <a:t>Visualization of Results</a:t>
            </a:r>
          </a:p>
        </p:txBody>
      </p:sp>
      <p:sp>
        <p:nvSpPr>
          <p:cNvPr id="2" name="Content Placeholder 2">
            <a:extLst>
              <a:ext uri="{FF2B5EF4-FFF2-40B4-BE49-F238E27FC236}">
                <a16:creationId xmlns:a16="http://schemas.microsoft.com/office/drawing/2014/main" id="{F7DF13CD-00B4-AB67-6C4E-0DEF10B15E6A}"/>
              </a:ext>
            </a:extLst>
          </p:cNvPr>
          <p:cNvSpPr>
            <a:spLocks noGrp="1"/>
          </p:cNvSpPr>
          <p:nvPr>
            <p:ph idx="1"/>
          </p:nvPr>
        </p:nvSpPr>
        <p:spPr>
          <a:xfrm>
            <a:off x="529194" y="1791093"/>
            <a:ext cx="3482018" cy="4336330"/>
          </a:xfrm>
        </p:spPr>
        <p:txBody>
          <a:bodyPr>
            <a:noAutofit/>
          </a:bodyPr>
          <a:lstStyle/>
          <a:p>
            <a:r>
              <a:rPr lang="en-US" sz="2000" b="1" dirty="0">
                <a:latin typeface="Times New Roman" pitchFamily="18" charset="0"/>
                <a:cs typeface="Times New Roman" pitchFamily="18" charset="0"/>
              </a:rPr>
              <a:t>Residual Plot (Linear Regression):</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Residual Plot (Linear Regression): Residual errors were plotted to evaluate the goodness-of-fit and identify any patterns in prediction errors.</a:t>
            </a:r>
          </a:p>
        </p:txBody>
      </p:sp>
      <p:sp>
        <p:nvSpPr>
          <p:cNvPr id="1048617" name="Slide Number Placeholder 7">
            <a:extLst>
              <a:ext uri="{FF2B5EF4-FFF2-40B4-BE49-F238E27FC236}">
                <a16:creationId xmlns:a16="http://schemas.microsoft.com/office/drawing/2014/main" id="{D83C2DA2-2A04-D487-F740-0508E0D0B912}"/>
              </a:ext>
            </a:extLst>
          </p:cNvPr>
          <p:cNvSpPr>
            <a:spLocks noGrp="1"/>
          </p:cNvSpPr>
          <p:nvPr>
            <p:ph type="sldNum" sz="quarter" idx="12"/>
          </p:nvPr>
        </p:nvSpPr>
        <p:spPr/>
        <p:txBody>
          <a:bodyPr/>
          <a:lstStyle/>
          <a:p>
            <a:pPr algn="ctr"/>
            <a:r>
              <a:rPr lang="en-US" dirty="0">
                <a:latin typeface="Calibri"/>
              </a:rPr>
              <a:t> </a:t>
            </a:r>
            <a:r>
              <a:rPr lang="en-US" b="1" dirty="0">
                <a:latin typeface="Calibri"/>
              </a:rPr>
              <a:t> </a:t>
            </a:r>
            <a:fld id="{8AC7D005-5C39-4E78-84CE-81126CCE1B24}" type="slidenum">
              <a:rPr lang="en-US" b="1">
                <a:latin typeface="Times New Roman" panose="02020603050405020304" pitchFamily="18" charset="0"/>
                <a:cs typeface="Times New Roman" panose="02020603050405020304" pitchFamily="18" charset="0"/>
              </a:rPr>
              <a:pPr algn="ctr"/>
              <a:t>8</a:t>
            </a:fld>
            <a:endParaRPr lang="en-US"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1EBC66EA-4BE1-BD51-071B-C937E3B6B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394" y="1435100"/>
            <a:ext cx="6751287" cy="448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C7D005-5C39-4E78-84CE-81126CCE1B24}" type="slidenum">
              <a:rPr lang="en-US" smtClean="0"/>
              <a:pPr/>
              <a:t>9</a:t>
            </a:fld>
            <a:endParaRPr lang="en-US"/>
          </a:p>
        </p:txBody>
      </p:sp>
      <p:sp>
        <p:nvSpPr>
          <p:cNvPr id="6" name="Title 1">
            <a:extLst>
              <a:ext uri="{FF2B5EF4-FFF2-40B4-BE49-F238E27FC236}">
                <a16:creationId xmlns:a16="http://schemas.microsoft.com/office/drawing/2014/main" id="{F2A7FC8B-17CD-B54D-FB9C-079B9B4950DC}"/>
              </a:ext>
            </a:extLst>
          </p:cNvPr>
          <p:cNvSpPr>
            <a:spLocks noGrp="1"/>
          </p:cNvSpPr>
          <p:nvPr>
            <p:ph type="title"/>
          </p:nvPr>
        </p:nvSpPr>
        <p:spPr>
          <a:xfrm>
            <a:off x="252250" y="809299"/>
            <a:ext cx="10226566" cy="571465"/>
          </a:xfrm>
        </p:spPr>
        <p:txBody>
          <a:bodyPr/>
          <a:lstStyle/>
          <a:p>
            <a:r>
              <a:rPr lang="en-US" sz="2400" dirty="0">
                <a:latin typeface="Times New Roman" pitchFamily="18" charset="0"/>
                <a:cs typeface="Times New Roman" pitchFamily="18" charset="0"/>
              </a:rPr>
              <a:t>                 Observations: Model Performance and Stress Factors</a:t>
            </a:r>
          </a:p>
        </p:txBody>
      </p:sp>
      <p:sp>
        <p:nvSpPr>
          <p:cNvPr id="7" name="Content Placeholder 8">
            <a:extLst>
              <a:ext uri="{FF2B5EF4-FFF2-40B4-BE49-F238E27FC236}">
                <a16:creationId xmlns:a16="http://schemas.microsoft.com/office/drawing/2014/main" id="{26467A06-D15F-1BEA-CCA6-94DDE986A041}"/>
              </a:ext>
            </a:extLst>
          </p:cNvPr>
          <p:cNvSpPr>
            <a:spLocks noGrp="1"/>
          </p:cNvSpPr>
          <p:nvPr>
            <p:ph idx="1"/>
          </p:nvPr>
        </p:nvSpPr>
        <p:spPr>
          <a:xfrm>
            <a:off x="529192" y="1345324"/>
            <a:ext cx="9525476" cy="5864774"/>
          </a:xfrm>
        </p:spPr>
        <p:txBody>
          <a:bodyPr/>
          <a:lstStyle/>
          <a:p>
            <a:pPr marL="0" indent="0">
              <a:buNone/>
            </a:pPr>
            <a:r>
              <a:rPr lang="en-US" sz="1600" b="1" dirty="0">
                <a:latin typeface="Times New Roman" pitchFamily="18" charset="0"/>
                <a:cs typeface="Times New Roman" pitchFamily="18" charset="0"/>
              </a:rPr>
              <a:t>      Model Performance :</a:t>
            </a:r>
            <a:r>
              <a:rPr lang="en-US" sz="1600" dirty="0">
                <a:latin typeface="Times New Roman" pitchFamily="18" charset="0"/>
                <a:cs typeface="Times New Roman" pitchFamily="18" charset="0"/>
              </a:rPr>
              <a:t>Random Forest </a:t>
            </a:r>
            <a:r>
              <a:rPr lang="en-US" sz="1600" dirty="0" err="1">
                <a:latin typeface="Times New Roman" pitchFamily="18" charset="0"/>
                <a:cs typeface="Times New Roman" pitchFamily="18" charset="0"/>
              </a:rPr>
              <a:t>Regressor</a:t>
            </a:r>
            <a:r>
              <a:rPr lang="en-US" sz="1600" dirty="0">
                <a:latin typeface="Times New Roman" pitchFamily="18" charset="0"/>
                <a:cs typeface="Times New Roman" pitchFamily="18" charset="0"/>
              </a:rPr>
              <a:t> was the most accurate with the lowest MSE of 0.1838.</a:t>
            </a:r>
          </a:p>
          <a:p>
            <a:r>
              <a:rPr lang="en-US" sz="1600" dirty="0">
                <a:latin typeface="Times New Roman" pitchFamily="18" charset="0"/>
                <a:cs typeface="Times New Roman" pitchFamily="18" charset="0"/>
              </a:rPr>
              <a:t>Other models ranked: Gradient Boosting (0.2032), SVR (0.2348), Decision Tree (0.25), KNN (0.30), and Linear Regression performed worst with a high MSE of 3.4468, indicating poor fit</a:t>
            </a:r>
            <a:r>
              <a:rPr lang="en-US" sz="1600" dirty="0"/>
              <a:t>.</a:t>
            </a:r>
          </a:p>
          <a:p>
            <a:r>
              <a:rPr lang="en-IN" sz="1600" dirty="0">
                <a:latin typeface="Times New Roman" panose="02020603050405020304" pitchFamily="18" charset="0"/>
                <a:cs typeface="Times New Roman" panose="02020603050405020304" pitchFamily="18" charset="0"/>
              </a:rPr>
              <a:t> </a:t>
            </a:r>
            <a:r>
              <a:rPr lang="en-US" sz="1600" b="1" dirty="0">
                <a:latin typeface="Times New Roman" pitchFamily="18" charset="0"/>
                <a:cs typeface="Times New Roman" pitchFamily="18" charset="0"/>
              </a:rPr>
              <a:t>Limitations of Linear Regression: </a:t>
            </a:r>
            <a:r>
              <a:rPr lang="en-US" sz="1600" dirty="0">
                <a:latin typeface="Times New Roman" pitchFamily="18" charset="0"/>
                <a:cs typeface="Times New Roman" pitchFamily="18" charset="0"/>
              </a:rPr>
              <a:t>The model struggled especially with actual stress level = 1, showing a        wide spread in predictions. An outlier at actual value 3 was significantly </a:t>
            </a:r>
            <a:r>
              <a:rPr lang="en-US" sz="1600" dirty="0" err="1">
                <a:latin typeface="Times New Roman" pitchFamily="18" charset="0"/>
                <a:cs typeface="Times New Roman" pitchFamily="18" charset="0"/>
              </a:rPr>
              <a:t>underpredicted</a:t>
            </a:r>
            <a:r>
              <a:rPr lang="en-US" sz="1600" dirty="0">
                <a:latin typeface="Times New Roman" pitchFamily="18" charset="0"/>
                <a:cs typeface="Times New Roman" pitchFamily="18" charset="0"/>
              </a:rPr>
              <a:t>. Residual plots revealed non-random error patterns, indicating that linear regression fails to capture the non-linear nature of the data</a:t>
            </a:r>
          </a:p>
          <a:p>
            <a:r>
              <a:rPr lang="en-US" sz="1600" b="1" dirty="0">
                <a:latin typeface="Times New Roman" pitchFamily="18" charset="0"/>
                <a:cs typeface="Times New Roman" pitchFamily="18" charset="0"/>
              </a:rPr>
              <a:t>Coping Mechanisms </a:t>
            </a:r>
            <a:r>
              <a:rPr lang="en-US" sz="1600" b="1" dirty="0" err="1">
                <a:latin typeface="Times New Roman" pitchFamily="18" charset="0"/>
                <a:cs typeface="Times New Roman" pitchFamily="18" charset="0"/>
              </a:rPr>
              <a:t>vs</a:t>
            </a:r>
            <a:r>
              <a:rPr lang="en-US" sz="1600" b="1" dirty="0">
                <a:latin typeface="Times New Roman" pitchFamily="18" charset="0"/>
                <a:cs typeface="Times New Roman" pitchFamily="18" charset="0"/>
              </a:rPr>
              <a:t> Stress :</a:t>
            </a:r>
            <a:r>
              <a:rPr lang="en-US" sz="1600" dirty="0">
                <a:latin typeface="Times New Roman" pitchFamily="18" charset="0"/>
                <a:cs typeface="Times New Roman" pitchFamily="18" charset="0"/>
              </a:rPr>
              <a:t>People with higher stress levels reported more frequent use of coping mechanisms such as social interaction, exercise, and relaxation techniques. This suggests a proactive response in individuals with higher stress.</a:t>
            </a:r>
          </a:p>
          <a:p>
            <a:r>
              <a:rPr lang="en-US" sz="1600" b="1" dirty="0">
                <a:latin typeface="Times New Roman" pitchFamily="18" charset="0"/>
                <a:cs typeface="Times New Roman" pitchFamily="18" charset="0"/>
              </a:rPr>
              <a:t>Screen Time and </a:t>
            </a:r>
            <a:r>
              <a:rPr lang="en-US" sz="1600" b="1" dirty="0" err="1">
                <a:latin typeface="Times New Roman" pitchFamily="18" charset="0"/>
                <a:cs typeface="Times New Roman" pitchFamily="18" charset="0"/>
              </a:rPr>
              <a:t>Stress:</a:t>
            </a:r>
            <a:r>
              <a:rPr lang="en-US" sz="1600" dirty="0" err="1">
                <a:latin typeface="Times New Roman" pitchFamily="18" charset="0"/>
                <a:cs typeface="Times New Roman" pitchFamily="18" charset="0"/>
              </a:rPr>
              <a:t>Screen</a:t>
            </a:r>
            <a:r>
              <a:rPr lang="en-US" sz="1600" dirty="0">
                <a:latin typeface="Times New Roman" pitchFamily="18" charset="0"/>
                <a:cs typeface="Times New Roman" pitchFamily="18" charset="0"/>
              </a:rPr>
              <a:t> Time and Stress A weak positive correlation (0.14) was found between screen time and stress frequency. Prolonged screen use, especially over 6 hours, is associated with increased stress, though the relationship isn’t strong.</a:t>
            </a:r>
          </a:p>
          <a:p>
            <a:r>
              <a:rPr lang="en-US" sz="1600" b="1" dirty="0"/>
              <a:t>Gender-Based Stress </a:t>
            </a:r>
            <a:r>
              <a:rPr lang="en-US" sz="1600" b="1" dirty="0" err="1"/>
              <a:t>Trends:</a:t>
            </a:r>
            <a:r>
              <a:rPr lang="en-US" sz="1600" dirty="0" err="1"/>
              <a:t>Gender-Based</a:t>
            </a:r>
            <a:r>
              <a:rPr lang="en-US" sz="1600" dirty="0"/>
              <a:t> Stress Trends Females reported higher emotional and personal stress. Males experienced stress more due to work or physical factors, possibly reflecting societal roles or gender-based stress response differences.</a:t>
            </a:r>
          </a:p>
          <a:p>
            <a:r>
              <a:rPr lang="en-US" sz="1600" b="1" dirty="0"/>
              <a:t>Visual Insights &amp; Recommendations</a:t>
            </a:r>
          </a:p>
          <a:p>
            <a:r>
              <a:rPr lang="en-US" sz="1600" dirty="0" err="1"/>
              <a:t>Heatmaps</a:t>
            </a:r>
            <a:r>
              <a:rPr lang="en-US" sz="1600" dirty="0"/>
              <a:t> and scatter plots showed patterns missed by simple models. Suggest exploring non-linear models like Random Forest or Gradient Boosting for better predictions. Incorporate psychological, lifestyle, and behavioral features for holistic modeling.</a:t>
            </a:r>
          </a:p>
          <a:p>
            <a:endParaRPr lang="en-US"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63991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TotalTime>
  <Words>1308</Words>
  <Application>Microsoft Office PowerPoint</Application>
  <PresentationFormat>Custom</PresentationFormat>
  <Paragraphs>125</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Arimo</vt:lpstr>
      <vt:lpstr>Calibri</vt:lpstr>
      <vt:lpstr>Times New Roman</vt:lpstr>
      <vt:lpstr>Wingdings</vt:lpstr>
      <vt:lpstr>Office Theme</vt:lpstr>
      <vt:lpstr>1_Office Theme</vt:lpstr>
      <vt:lpstr>PowerPoint Presentation</vt:lpstr>
      <vt:lpstr>          Abstract: Machine Learning for Mental Health</vt:lpstr>
      <vt:lpstr>Introduction: Addressing Mental Stress with Machine Learning</vt:lpstr>
      <vt:lpstr>Research Methodology: Data Collection and Preprocessing</vt:lpstr>
      <vt:lpstr>Research Methodology: Data Collection and Preprocessing</vt:lpstr>
      <vt:lpstr>PowerPoint Presentation</vt:lpstr>
      <vt:lpstr>Visualization of Results</vt:lpstr>
      <vt:lpstr>Visualization of Results</vt:lpstr>
      <vt:lpstr>                 Observations: Model Performance and Stress Factors</vt:lpstr>
      <vt:lpstr>                 Observations: Model Performance and Stress Factors</vt:lpstr>
      <vt:lpstr>                 Observations: Model Performance and Stress Factors</vt:lpstr>
      <vt:lpstr>CONCLUSION</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Angad Mali</cp:lastModifiedBy>
  <cp:revision>22</cp:revision>
  <dcterms:created xsi:type="dcterms:W3CDTF">2019-09-26T19:53:30Z</dcterms:created>
  <dcterms:modified xsi:type="dcterms:W3CDTF">2025-04-08T18:02:13Z</dcterms:modified>
</cp:coreProperties>
</file>