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01" r:id="rId2"/>
    <p:sldId id="302" r:id="rId3"/>
    <p:sldId id="303" r:id="rId4"/>
    <p:sldId id="304" r:id="rId5"/>
    <p:sldId id="305" r:id="rId6"/>
    <p:sldId id="306" r:id="rId7"/>
    <p:sldId id="307" r:id="rId8"/>
    <p:sldId id="336" r:id="rId9"/>
    <p:sldId id="308" r:id="rId10"/>
    <p:sldId id="309" r:id="rId11"/>
    <p:sldId id="310" r:id="rId12"/>
    <p:sldId id="325" r:id="rId13"/>
    <p:sldId id="311" r:id="rId14"/>
    <p:sldId id="312" r:id="rId15"/>
    <p:sldId id="326" r:id="rId16"/>
    <p:sldId id="313" r:id="rId17"/>
    <p:sldId id="333" r:id="rId18"/>
    <p:sldId id="334" r:id="rId19"/>
    <p:sldId id="331" r:id="rId20"/>
    <p:sldId id="337" r:id="rId21"/>
    <p:sldId id="314" r:id="rId22"/>
    <p:sldId id="335" r:id="rId23"/>
    <p:sldId id="315" r:id="rId24"/>
    <p:sldId id="327" r:id="rId25"/>
    <p:sldId id="318" r:id="rId26"/>
    <p:sldId id="328" r:id="rId27"/>
    <p:sldId id="329" r:id="rId28"/>
    <p:sldId id="319" r:id="rId29"/>
    <p:sldId id="330" r:id="rId30"/>
    <p:sldId id="320" r:id="rId31"/>
    <p:sldId id="321" r:id="rId32"/>
    <p:sldId id="322" r:id="rId33"/>
    <p:sldId id="323" r:id="rId34"/>
    <p:sldId id="32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94660"/>
  </p:normalViewPr>
  <p:slideViewPr>
    <p:cSldViewPr>
      <p:cViewPr varScale="1">
        <p:scale>
          <a:sx n="81" d="100"/>
          <a:sy n="81" d="100"/>
        </p:scale>
        <p:origin x="99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822EE-5013-4772-8C0B-1824EBA92AFB}" type="datetimeFigureOut">
              <a:rPr lang="en-IN" smtClean="0"/>
              <a:t>14-07-2023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324E3-C23E-4E31-9FE8-E2D6D008513E}" type="slidenum">
              <a:rPr lang="en-IN" smtClean="0"/>
              <a:t>‹#›</a:t>
            </a:fld>
            <a:endParaRPr lang="en-IN"/>
          </a:p>
        </p:txBody>
      </p:sp>
    </p:spTree>
    <p:extLst>
      <p:ext uri="{BB962C8B-B14F-4D97-AF65-F5344CB8AC3E}">
        <p14:creationId xmlns:p14="http://schemas.microsoft.com/office/powerpoint/2010/main" val="202119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324E3-C23E-4E31-9FE8-E2D6D008513E}" type="slidenum">
              <a:rPr lang="en-IN" smtClean="0"/>
              <a:t>6</a:t>
            </a:fld>
            <a:endParaRPr lang="en-IN"/>
          </a:p>
        </p:txBody>
      </p:sp>
    </p:spTree>
    <p:extLst>
      <p:ext uri="{BB962C8B-B14F-4D97-AF65-F5344CB8AC3E}">
        <p14:creationId xmlns:p14="http://schemas.microsoft.com/office/powerpoint/2010/main" val="383541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8229600" y="6473952"/>
            <a:ext cx="758952" cy="246888"/>
          </a:xfrm>
        </p:spPr>
        <p:txBody>
          <a:bodyPr/>
          <a:lstStyle/>
          <a:p>
            <a:fld id="{3D24643E-0A5E-45B0-9ED6-2A4D24AB388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19" name="Footer Placeholder 18"/>
          <p:cNvSpPr>
            <a:spLocks noGrp="1"/>
          </p:cNvSpPr>
          <p:nvPr>
            <p:ph type="ftr" sz="quarter" idx="11"/>
          </p:nvPr>
        </p:nvSpPr>
        <p:spPr>
          <a:xfrm>
            <a:off x="3581400" y="76200"/>
            <a:ext cx="2895600" cy="288925"/>
          </a:xfrm>
        </p:spPr>
        <p:txBody>
          <a:bodyPr/>
          <a:lstStyle/>
          <a:p>
            <a:endParaRPr lang="en-IN" dirty="0"/>
          </a:p>
        </p:txBody>
      </p:sp>
      <p:sp>
        <p:nvSpPr>
          <p:cNvPr id="16" name="Slide Number Placeholder 15"/>
          <p:cNvSpPr>
            <a:spLocks noGrp="1"/>
          </p:cNvSpPr>
          <p:nvPr>
            <p:ph type="sldNum" sz="quarter" idx="12"/>
          </p:nvPr>
        </p:nvSpPr>
        <p:spPr>
          <a:xfrm>
            <a:off x="8229600" y="6473952"/>
            <a:ext cx="758952" cy="246888"/>
          </a:xfrm>
        </p:spPr>
        <p:txBody>
          <a:bodyPr/>
          <a:lstStyle/>
          <a:p>
            <a:fld id="{3D24643E-0A5E-45B0-9ED6-2A4D24AB388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3D24643E-0A5E-45B0-9ED6-2A4D24AB388A}" type="slidenum">
              <a:rPr lang="en-IN" smtClean="0"/>
              <a:pPr/>
              <a:t>‹#›</a:t>
            </a:fld>
            <a:endParaRPr lang="en-IN"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229600" y="6477000"/>
            <a:ext cx="762000" cy="246888"/>
          </a:xfrm>
        </p:spPr>
        <p:txBody>
          <a:bodyPr/>
          <a:lstStyle/>
          <a:p>
            <a:fld id="{3D24643E-0A5E-45B0-9ED6-2A4D24AB388A}" type="slidenum">
              <a:rPr lang="en-IN" smtClean="0"/>
              <a:pPr/>
              <a:t>‹#›</a:t>
            </a:fld>
            <a:endParaRPr lang="en-IN"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E25761C-ED6E-4002-A9F4-C219C90C2BC2}" type="datetimeFigureOut">
              <a:rPr lang="en-IN" smtClean="0"/>
              <a:pPr/>
              <a:t>14-07-2023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pPr/>
              <a:t>‹#›</a:t>
            </a:fld>
            <a:endParaRPr lang="en-IN"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pic>
        <p:nvPicPr>
          <p:cNvPr id="8" name="Picture 2" descr="C:\Users\CAMERINFOLKS\Desktop\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556792"/>
            <a:ext cx="4177506" cy="2077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2000" b="-2000"/>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E25761C-ED6E-4002-A9F4-C219C90C2BC2}" type="datetimeFigureOut">
              <a:rPr lang="en-IN" smtClean="0"/>
              <a:pPr/>
              <a:t>14-07-2023</a:t>
            </a:fld>
            <a:endParaRPr lang="en-IN"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D24643E-0A5E-45B0-9ED6-2A4D24AB388A}" type="slidenum">
              <a:rPr lang="en-IN" smtClean="0"/>
              <a:pPr/>
              <a:t>‹#›</a:t>
            </a:fld>
            <a:endParaRPr lang="en-IN"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file:///E:\testing%20class\V-model.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cdn.softwaretestinghelp.com/wp-content/qa/uploads/2018/04/Prototype-Model.jp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E:\testing%20class\V-model.docx" TargetMode="External"/><Relationship Id="rId2" Type="http://schemas.openxmlformats.org/officeDocument/2006/relationships/hyperlink" Target="file:///E:\testing%20class\aa%20qa%20green%20notes\waterfall%20model-1.pdf.pptx" TargetMode="External"/><Relationship Id="rId1" Type="http://schemas.openxmlformats.org/officeDocument/2006/relationships/slideLayout" Target="../slideLayouts/slideLayout2.xml"/><Relationship Id="rId6" Type="http://schemas.openxmlformats.org/officeDocument/2006/relationships/hyperlink" Target="file:///E:\testing%20class\What%20is%20Agile%20Methodology.docx" TargetMode="External"/><Relationship Id="rId5" Type="http://schemas.openxmlformats.org/officeDocument/2006/relationships/hyperlink" Target="file:///E:\testing%20class\aa%20qa%20green%20notes\Spiral%20Model.pptx" TargetMode="External"/><Relationship Id="rId4" Type="http://schemas.openxmlformats.org/officeDocument/2006/relationships/hyperlink" Target="file:///E:\testing%20class\Iterative%20model.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dirty="0">
                <a:solidFill>
                  <a:schemeClr val="tx1"/>
                </a:solidFill>
              </a:rPr>
              <a:t>Software Development Life Cycle(SDLC)</a:t>
            </a:r>
            <a:endParaRPr lang="en-IN" dirty="0">
              <a:effectLst/>
            </a:endParaRPr>
          </a:p>
        </p:txBody>
      </p:sp>
      <p:sp>
        <p:nvSpPr>
          <p:cNvPr id="3" name="Content Placeholder 2"/>
          <p:cNvSpPr>
            <a:spLocks noGrp="1"/>
          </p:cNvSpPr>
          <p:nvPr>
            <p:ph idx="1"/>
          </p:nvPr>
        </p:nvSpPr>
        <p:spPr>
          <a:xfrm>
            <a:off x="304800" y="1524000"/>
            <a:ext cx="8686800" cy="5105400"/>
          </a:xfrm>
        </p:spPr>
        <p:txBody>
          <a:bodyPr>
            <a:normAutofit/>
          </a:bodyPr>
          <a:lstStyle/>
          <a:p>
            <a:r>
              <a:rPr lang="en" dirty="0">
                <a:solidFill>
                  <a:schemeClr val="tx1"/>
                </a:solidFill>
              </a:rPr>
              <a:t>SDLC is to develop a product in a systematic way and deliver a high quality product</a:t>
            </a:r>
            <a:endParaRPr lang="en-US" dirty="0" smtClean="0"/>
          </a:p>
          <a:p>
            <a:endParaRPr lang="en-IN" dirty="0"/>
          </a:p>
        </p:txBody>
      </p:sp>
      <p:sp>
        <p:nvSpPr>
          <p:cNvPr id="4" name="Google Shape;56;p13"/>
          <p:cNvSpPr/>
          <p:nvPr/>
        </p:nvSpPr>
        <p:spPr>
          <a:xfrm>
            <a:off x="3202900" y="2819400"/>
            <a:ext cx="1653450" cy="784383"/>
          </a:xfrm>
          <a:prstGeom prst="rect">
            <a:avLst/>
          </a:prstGeom>
          <a:solidFill>
            <a:srgbClr val="38761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Requirement</a:t>
            </a:r>
            <a:endParaRPr dirty="0">
              <a:solidFill>
                <a:schemeClr val="bg1"/>
              </a:solidFill>
            </a:endParaRPr>
          </a:p>
          <a:p>
            <a:pPr marL="0" lvl="0" indent="0" algn="l" rtl="0">
              <a:spcBef>
                <a:spcPts val="0"/>
              </a:spcBef>
              <a:spcAft>
                <a:spcPts val="0"/>
              </a:spcAft>
              <a:buNone/>
            </a:pPr>
            <a:r>
              <a:rPr lang="en-IN" dirty="0" smtClean="0">
                <a:solidFill>
                  <a:schemeClr val="bg1"/>
                </a:solidFill>
              </a:rPr>
              <a:t>G</a:t>
            </a:r>
            <a:r>
              <a:rPr lang="en" dirty="0" smtClean="0">
                <a:solidFill>
                  <a:schemeClr val="bg1"/>
                </a:solidFill>
              </a:rPr>
              <a:t>athering&amp;analysis</a:t>
            </a:r>
            <a:endParaRPr dirty="0">
              <a:solidFill>
                <a:schemeClr val="bg1"/>
              </a:solidFill>
            </a:endParaRPr>
          </a:p>
        </p:txBody>
      </p:sp>
      <p:sp>
        <p:nvSpPr>
          <p:cNvPr id="5" name="Google Shape;57;p13"/>
          <p:cNvSpPr/>
          <p:nvPr/>
        </p:nvSpPr>
        <p:spPr>
          <a:xfrm>
            <a:off x="1562275" y="3598200"/>
            <a:ext cx="1540500" cy="631983"/>
          </a:xfrm>
          <a:prstGeom prst="rect">
            <a:avLst/>
          </a:prstGeom>
          <a:solidFill>
            <a:srgbClr val="38761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Maintanence</a:t>
            </a:r>
            <a:endParaRPr dirty="0">
              <a:solidFill>
                <a:srgbClr val="FFFFFF"/>
              </a:solidFill>
            </a:endParaRPr>
          </a:p>
        </p:txBody>
      </p:sp>
      <p:sp>
        <p:nvSpPr>
          <p:cNvPr id="6" name="Google Shape;58;p13"/>
          <p:cNvSpPr/>
          <p:nvPr/>
        </p:nvSpPr>
        <p:spPr>
          <a:xfrm>
            <a:off x="5757100" y="3285050"/>
            <a:ext cx="1540500" cy="631983"/>
          </a:xfrm>
          <a:prstGeom prst="rect">
            <a:avLst/>
          </a:prstGeom>
          <a:solidFill>
            <a:srgbClr val="38761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Design</a:t>
            </a:r>
            <a:endParaRPr dirty="0">
              <a:solidFill>
                <a:srgbClr val="FFFFFF"/>
              </a:solidFill>
            </a:endParaRPr>
          </a:p>
        </p:txBody>
      </p:sp>
      <p:sp>
        <p:nvSpPr>
          <p:cNvPr id="7" name="Google Shape;59;p13"/>
          <p:cNvSpPr/>
          <p:nvPr/>
        </p:nvSpPr>
        <p:spPr>
          <a:xfrm>
            <a:off x="5757100" y="4608300"/>
            <a:ext cx="1540500" cy="631983"/>
          </a:xfrm>
          <a:prstGeom prst="rect">
            <a:avLst/>
          </a:prstGeom>
          <a:solidFill>
            <a:srgbClr val="38761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coding</a:t>
            </a:r>
            <a:endParaRPr dirty="0">
              <a:solidFill>
                <a:srgbClr val="FFFFFF"/>
              </a:solidFill>
            </a:endParaRPr>
          </a:p>
        </p:txBody>
      </p:sp>
      <p:sp>
        <p:nvSpPr>
          <p:cNvPr id="8" name="Google Shape;60;p13"/>
          <p:cNvSpPr/>
          <p:nvPr/>
        </p:nvSpPr>
        <p:spPr>
          <a:xfrm>
            <a:off x="1662400" y="4608300"/>
            <a:ext cx="1540500" cy="631983"/>
          </a:xfrm>
          <a:prstGeom prst="rect">
            <a:avLst/>
          </a:prstGeom>
          <a:solidFill>
            <a:srgbClr val="38761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Deployment</a:t>
            </a:r>
            <a:endParaRPr dirty="0">
              <a:solidFill>
                <a:srgbClr val="FFFFFF"/>
              </a:solidFill>
            </a:endParaRPr>
          </a:p>
        </p:txBody>
      </p:sp>
      <p:sp>
        <p:nvSpPr>
          <p:cNvPr id="9" name="Google Shape;61;p13"/>
          <p:cNvSpPr/>
          <p:nvPr/>
        </p:nvSpPr>
        <p:spPr>
          <a:xfrm>
            <a:off x="3511675" y="5540217"/>
            <a:ext cx="1540500" cy="631983"/>
          </a:xfrm>
          <a:prstGeom prst="rect">
            <a:avLst/>
          </a:prstGeom>
          <a:solidFill>
            <a:srgbClr val="38761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testing</a:t>
            </a:r>
            <a:endParaRPr dirty="0">
              <a:solidFill>
                <a:srgbClr val="FFFFFF"/>
              </a:solidFill>
            </a:endParaRPr>
          </a:p>
        </p:txBody>
      </p:sp>
      <p:cxnSp>
        <p:nvCxnSpPr>
          <p:cNvPr id="10" name="Google Shape;62;p13"/>
          <p:cNvCxnSpPr>
            <a:stCxn id="4" idx="3"/>
            <a:endCxn id="6" idx="1"/>
          </p:cNvCxnSpPr>
          <p:nvPr/>
        </p:nvCxnSpPr>
        <p:spPr>
          <a:xfrm>
            <a:off x="4856350" y="3211592"/>
            <a:ext cx="900750" cy="389450"/>
          </a:xfrm>
          <a:prstGeom prst="straightConnector1">
            <a:avLst/>
          </a:prstGeom>
          <a:noFill/>
          <a:ln w="9525" cap="flat" cmpd="sng">
            <a:solidFill>
              <a:schemeClr val="tx1"/>
            </a:solidFill>
            <a:prstDash val="solid"/>
            <a:round/>
            <a:headEnd type="none" w="med" len="med"/>
            <a:tailEnd type="triangle" w="med" len="med"/>
          </a:ln>
        </p:spPr>
      </p:cxnSp>
      <p:cxnSp>
        <p:nvCxnSpPr>
          <p:cNvPr id="11" name="Google Shape;63;p13"/>
          <p:cNvCxnSpPr>
            <a:stCxn id="7" idx="2"/>
            <a:endCxn id="9" idx="3"/>
          </p:cNvCxnSpPr>
          <p:nvPr/>
        </p:nvCxnSpPr>
        <p:spPr>
          <a:xfrm flipH="1">
            <a:off x="5052175" y="5240283"/>
            <a:ext cx="1475175" cy="615926"/>
          </a:xfrm>
          <a:prstGeom prst="straightConnector1">
            <a:avLst/>
          </a:prstGeom>
          <a:noFill/>
          <a:ln w="9525" cap="flat" cmpd="sng">
            <a:solidFill>
              <a:schemeClr val="tx1"/>
            </a:solidFill>
            <a:prstDash val="solid"/>
            <a:round/>
            <a:headEnd type="none" w="med" len="med"/>
            <a:tailEnd type="triangle" w="med" len="med"/>
          </a:ln>
        </p:spPr>
      </p:cxnSp>
      <p:cxnSp>
        <p:nvCxnSpPr>
          <p:cNvPr id="12" name="Google Shape;64;p13"/>
          <p:cNvCxnSpPr>
            <a:stCxn id="6" idx="2"/>
            <a:endCxn id="7" idx="0"/>
          </p:cNvCxnSpPr>
          <p:nvPr/>
        </p:nvCxnSpPr>
        <p:spPr>
          <a:xfrm>
            <a:off x="6527350" y="3882469"/>
            <a:ext cx="0" cy="760394"/>
          </a:xfrm>
          <a:prstGeom prst="straightConnector1">
            <a:avLst/>
          </a:prstGeom>
          <a:noFill/>
          <a:ln w="9525" cap="flat" cmpd="sng">
            <a:solidFill>
              <a:schemeClr val="tx1"/>
            </a:solidFill>
            <a:prstDash val="solid"/>
            <a:round/>
            <a:headEnd type="none" w="med" len="med"/>
            <a:tailEnd type="triangle" w="med" len="med"/>
          </a:ln>
        </p:spPr>
      </p:cxnSp>
      <p:cxnSp>
        <p:nvCxnSpPr>
          <p:cNvPr id="13" name="Google Shape;65;p13"/>
          <p:cNvCxnSpPr>
            <a:stCxn id="9" idx="1"/>
          </p:cNvCxnSpPr>
          <p:nvPr/>
        </p:nvCxnSpPr>
        <p:spPr>
          <a:xfrm flipH="1" flipV="1">
            <a:off x="2510875" y="5351846"/>
            <a:ext cx="1000800" cy="528380"/>
          </a:xfrm>
          <a:prstGeom prst="straightConnector1">
            <a:avLst/>
          </a:prstGeom>
          <a:noFill/>
          <a:ln w="9525" cap="flat" cmpd="sng">
            <a:solidFill>
              <a:schemeClr val="tx1"/>
            </a:solidFill>
            <a:prstDash val="solid"/>
            <a:round/>
            <a:headEnd type="none" w="med" len="med"/>
            <a:tailEnd type="triangle" w="med" len="med"/>
          </a:ln>
        </p:spPr>
      </p:cxnSp>
      <p:cxnSp>
        <p:nvCxnSpPr>
          <p:cNvPr id="14" name="Google Shape;66;p13"/>
          <p:cNvCxnSpPr>
            <a:stCxn id="8" idx="0"/>
            <a:endCxn id="5" idx="2"/>
          </p:cNvCxnSpPr>
          <p:nvPr/>
        </p:nvCxnSpPr>
        <p:spPr>
          <a:xfrm flipH="1" flipV="1">
            <a:off x="2332525" y="4211277"/>
            <a:ext cx="100125" cy="415929"/>
          </a:xfrm>
          <a:prstGeom prst="straightConnector1">
            <a:avLst/>
          </a:prstGeom>
          <a:noFill/>
          <a:ln w="9525" cap="flat" cmpd="sng">
            <a:solidFill>
              <a:schemeClr val="tx1"/>
            </a:solidFill>
            <a:prstDash val="solid"/>
            <a:round/>
            <a:headEnd type="none" w="med" len="med"/>
            <a:tailEnd type="triangle" w="med" len="med"/>
          </a:ln>
        </p:spPr>
      </p:cxnSp>
      <p:cxnSp>
        <p:nvCxnSpPr>
          <p:cNvPr id="15" name="Google Shape;67;p13"/>
          <p:cNvCxnSpPr>
            <a:stCxn id="5" idx="0"/>
            <a:endCxn id="4" idx="1"/>
          </p:cNvCxnSpPr>
          <p:nvPr/>
        </p:nvCxnSpPr>
        <p:spPr>
          <a:xfrm flipV="1">
            <a:off x="2332525" y="3211592"/>
            <a:ext cx="870375" cy="386608"/>
          </a:xfrm>
          <a:prstGeom prst="straightConnector1">
            <a:avLst/>
          </a:prstGeom>
          <a:noFill/>
          <a:ln w="9525" cap="flat" cmpd="sng">
            <a:solidFill>
              <a:schemeClr val="tx1"/>
            </a:solidFill>
            <a:prstDash val="solid"/>
            <a:round/>
            <a:headEnd type="none" w="med" len="med"/>
            <a:tailEnd type="triangle" w="med" len="med"/>
          </a:ln>
        </p:spPr>
      </p:cxnSp>
    </p:spTree>
    <p:extLst>
      <p:ext uri="{BB962C8B-B14F-4D97-AF65-F5344CB8AC3E}">
        <p14:creationId xmlns:p14="http://schemas.microsoft.com/office/powerpoint/2010/main" val="3168079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tx1"/>
                </a:solidFill>
              </a:rPr>
              <a:t>Waterfall Model</a:t>
            </a:r>
            <a:endParaRPr lang="en-IN" dirty="0">
              <a:solidFill>
                <a:schemeClr val="tx1"/>
              </a:solidFill>
            </a:endParaRPr>
          </a:p>
        </p:txBody>
      </p:sp>
      <p:pic>
        <p:nvPicPr>
          <p:cNvPr id="4" name="Google Shape;56;p1"/>
          <p:cNvPicPr preferRelativeResize="0">
            <a:picLocks noGrp="1"/>
          </p:cNvPicPr>
          <p:nvPr>
            <p:ph idx="1"/>
          </p:nvPr>
        </p:nvPicPr>
        <p:blipFill rotWithShape="1">
          <a:blip r:embed="rId2">
            <a:alphaModFix/>
          </a:blip>
          <a:stretch/>
        </p:blipFill>
        <p:spPr>
          <a:xfrm>
            <a:off x="1905000" y="1524000"/>
            <a:ext cx="6001090" cy="4525962"/>
          </a:xfrm>
          <a:prstGeom prst="rect">
            <a:avLst/>
          </a:prstGeom>
          <a:noFill/>
          <a:ln>
            <a:noFill/>
          </a:ln>
        </p:spPr>
      </p:pic>
    </p:spTree>
    <p:extLst>
      <p:ext uri="{BB962C8B-B14F-4D97-AF65-F5344CB8AC3E}">
        <p14:creationId xmlns:p14="http://schemas.microsoft.com/office/powerpoint/2010/main" val="3784321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tx1"/>
                </a:solidFill>
              </a:rPr>
              <a:t>Waterfall Model</a:t>
            </a:r>
            <a:endParaRPr lang="en-IN" dirty="0"/>
          </a:p>
        </p:txBody>
      </p:sp>
      <p:sp>
        <p:nvSpPr>
          <p:cNvPr id="3" name="Content Placeholder 2"/>
          <p:cNvSpPr>
            <a:spLocks noGrp="1"/>
          </p:cNvSpPr>
          <p:nvPr>
            <p:ph idx="1"/>
          </p:nvPr>
        </p:nvSpPr>
        <p:spPr/>
        <p:txBody>
          <a:bodyPr>
            <a:normAutofit fontScale="92500" lnSpcReduction="20000"/>
          </a:bodyPr>
          <a:lstStyle/>
          <a:p>
            <a:pPr lvl="0">
              <a:spcBef>
                <a:spcPts val="0"/>
              </a:spcBef>
              <a:buSzPts val="2800"/>
              <a:buFont typeface="Wingdings" panose="05000000000000000000" pitchFamily="2" charset="2"/>
              <a:buChar char="v"/>
            </a:pPr>
            <a:r>
              <a:rPr lang="en-US" sz="2800" dirty="0">
                <a:solidFill>
                  <a:schemeClr val="tx1"/>
                </a:solidFill>
              </a:rPr>
              <a:t>I</a:t>
            </a:r>
            <a:r>
              <a:rPr lang="en-US" dirty="0">
                <a:solidFill>
                  <a:schemeClr val="tx1"/>
                </a:solidFill>
              </a:rPr>
              <a:t>t is a traditional model in which progress is seen as flowing downwards like a waterfall.</a:t>
            </a:r>
          </a:p>
          <a:p>
            <a:pPr lvl="0">
              <a:spcBef>
                <a:spcPts val="0"/>
              </a:spcBef>
              <a:buSzPts val="2800"/>
              <a:buFont typeface="Wingdings" panose="05000000000000000000" pitchFamily="2" charset="2"/>
              <a:buChar char="v"/>
            </a:pPr>
            <a:endParaRPr lang="en-US" dirty="0">
              <a:solidFill>
                <a:schemeClr val="tx1"/>
              </a:solidFill>
            </a:endParaRPr>
          </a:p>
          <a:p>
            <a:pPr lvl="0">
              <a:spcBef>
                <a:spcPts val="0"/>
              </a:spcBef>
              <a:buSzPts val="2800"/>
              <a:buFont typeface="Wingdings" panose="05000000000000000000" pitchFamily="2" charset="2"/>
              <a:buChar char="v"/>
            </a:pPr>
            <a:r>
              <a:rPr lang="en-US" dirty="0">
                <a:solidFill>
                  <a:schemeClr val="tx1"/>
                </a:solidFill>
              </a:rPr>
              <a:t>Every next phase is began only once the goal of previous phase is completed.</a:t>
            </a:r>
          </a:p>
          <a:p>
            <a:pPr lvl="0">
              <a:spcBef>
                <a:spcPts val="0"/>
              </a:spcBef>
              <a:buSzPts val="2800"/>
              <a:buFont typeface="Wingdings" panose="05000000000000000000" pitchFamily="2" charset="2"/>
              <a:buChar char="v"/>
            </a:pPr>
            <a:endParaRPr lang="en-US" dirty="0">
              <a:solidFill>
                <a:schemeClr val="tx1"/>
              </a:solidFill>
            </a:endParaRPr>
          </a:p>
          <a:p>
            <a:pPr lvl="0">
              <a:spcBef>
                <a:spcPts val="0"/>
              </a:spcBef>
              <a:buSzPts val="2800"/>
              <a:buFont typeface="Wingdings" panose="05000000000000000000" pitchFamily="2" charset="2"/>
              <a:buChar char="v"/>
            </a:pPr>
            <a:r>
              <a:rPr lang="en-US" dirty="0">
                <a:solidFill>
                  <a:schemeClr val="tx1"/>
                </a:solidFill>
              </a:rPr>
              <a:t>Preferred in project where quality is important than schedule and cost.</a:t>
            </a:r>
          </a:p>
          <a:p>
            <a:pPr lvl="0">
              <a:spcBef>
                <a:spcPts val="0"/>
              </a:spcBef>
              <a:buSzPts val="2800"/>
              <a:buFont typeface="Wingdings" panose="05000000000000000000" pitchFamily="2" charset="2"/>
              <a:buChar char="v"/>
            </a:pPr>
            <a:endParaRPr lang="en-US" dirty="0">
              <a:solidFill>
                <a:schemeClr val="tx1"/>
              </a:solidFill>
            </a:endParaRPr>
          </a:p>
          <a:p>
            <a:pPr lvl="0">
              <a:spcBef>
                <a:spcPts val="0"/>
              </a:spcBef>
              <a:buSzPts val="2800"/>
              <a:buFont typeface="Wingdings" panose="05000000000000000000" pitchFamily="2" charset="2"/>
              <a:buChar char="v"/>
            </a:pPr>
            <a:r>
              <a:rPr lang="en-US" dirty="0">
                <a:solidFill>
                  <a:schemeClr val="tx1"/>
                </a:solidFill>
              </a:rPr>
              <a:t>Suitable for projects where requirement will not change</a:t>
            </a:r>
            <a:r>
              <a:rPr lang="en-US" dirty="0" smtClean="0">
                <a:solidFill>
                  <a:schemeClr val="tx1"/>
                </a:solidFill>
              </a:rPr>
              <a:t>.</a:t>
            </a:r>
          </a:p>
          <a:p>
            <a:pPr lvl="0">
              <a:spcBef>
                <a:spcPts val="0"/>
              </a:spcBef>
              <a:buSzPts val="2800"/>
              <a:buFont typeface="Wingdings" panose="05000000000000000000" pitchFamily="2" charset="2"/>
              <a:buChar char="v"/>
            </a:pPr>
            <a:endParaRPr lang="en-US" dirty="0">
              <a:solidFill>
                <a:schemeClr val="tx1"/>
              </a:solidFill>
            </a:endParaRPr>
          </a:p>
        </p:txBody>
      </p:sp>
    </p:spTree>
    <p:extLst>
      <p:ext uri="{BB962C8B-B14F-4D97-AF65-F5344CB8AC3E}">
        <p14:creationId xmlns:p14="http://schemas.microsoft.com/office/powerpoint/2010/main" val="3728795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It is also known as linear sequential model.</a:t>
            </a:r>
          </a:p>
          <a:p>
            <a:r>
              <a:rPr lang="en-IN" b="1" dirty="0" smtClean="0">
                <a:solidFill>
                  <a:srgbClr val="FF0000"/>
                </a:solidFill>
              </a:rPr>
              <a:t>Advantage</a:t>
            </a:r>
          </a:p>
          <a:p>
            <a:r>
              <a:rPr lang="en-IN" dirty="0" smtClean="0"/>
              <a:t>Simple and easy to use</a:t>
            </a:r>
          </a:p>
          <a:p>
            <a:r>
              <a:rPr lang="en-IN" dirty="0" smtClean="0"/>
              <a:t>Best for small projects with well written requirements.</a:t>
            </a:r>
          </a:p>
          <a:p>
            <a:r>
              <a:rPr lang="en-IN" b="1" dirty="0" smtClean="0">
                <a:solidFill>
                  <a:srgbClr val="FF0000"/>
                </a:solidFill>
              </a:rPr>
              <a:t>Disadvantage</a:t>
            </a:r>
          </a:p>
          <a:p>
            <a:r>
              <a:rPr lang="en-IN" sz="3000" dirty="0" smtClean="0">
                <a:solidFill>
                  <a:schemeClr val="tx1"/>
                </a:solidFill>
              </a:rPr>
              <a:t>Defect were being found too late in the life cycle</a:t>
            </a:r>
          </a:p>
          <a:p>
            <a:r>
              <a:rPr lang="en-IN" sz="3000" dirty="0" smtClean="0">
                <a:solidFill>
                  <a:schemeClr val="tx1"/>
                </a:solidFill>
              </a:rPr>
              <a:t>Cannot adopt any new changes in the requirements</a:t>
            </a:r>
          </a:p>
          <a:p>
            <a:pPr marL="0" indent="0">
              <a:buNone/>
            </a:pPr>
            <a:r>
              <a:rPr lang="en-IN" b="1" u="sng" dirty="0">
                <a:solidFill>
                  <a:srgbClr val="FF0000"/>
                </a:solidFill>
              </a:rPr>
              <a:t> </a:t>
            </a:r>
            <a:r>
              <a:rPr lang="en-IN" b="1" u="sng" dirty="0" smtClean="0">
                <a:solidFill>
                  <a:srgbClr val="FF0000"/>
                </a:solidFill>
              </a:rPr>
              <a:t>  </a:t>
            </a:r>
            <a:endParaRPr lang="en-IN" b="1" u="sng" dirty="0">
              <a:solidFill>
                <a:srgbClr val="FF0000"/>
              </a:solidFill>
            </a:endParaRPr>
          </a:p>
        </p:txBody>
      </p:sp>
    </p:spTree>
    <p:extLst>
      <p:ext uri="{BB962C8B-B14F-4D97-AF65-F5344CB8AC3E}">
        <p14:creationId xmlns:p14="http://schemas.microsoft.com/office/powerpoint/2010/main" val="209701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solidFill>
                  <a:schemeClr val="tx1"/>
                </a:solidFill>
                <a:hlinkClick r:id="rId2"/>
              </a:rPr>
              <a:t>V-Shaped Model</a:t>
            </a:r>
            <a:endParaRPr lang="en-IN" dirty="0">
              <a:solidFill>
                <a:schemeClr val="tx1"/>
              </a:solidFill>
            </a:endParaRPr>
          </a:p>
        </p:txBody>
      </p:sp>
      <p:pic>
        <p:nvPicPr>
          <p:cNvPr id="4" name="Content Placeholder 3" descr="V-model (Software Engineering) - javatpoint"/>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216944"/>
            <a:ext cx="8001000" cy="5098256"/>
          </a:xfrm>
          <a:prstGeom prst="rect">
            <a:avLst/>
          </a:prstGeom>
          <a:noFill/>
          <a:ln>
            <a:noFill/>
          </a:ln>
        </p:spPr>
      </p:pic>
    </p:spTree>
    <p:extLst>
      <p:ext uri="{BB962C8B-B14F-4D97-AF65-F5344CB8AC3E}">
        <p14:creationId xmlns:p14="http://schemas.microsoft.com/office/powerpoint/2010/main" val="2254902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V-model is a type of SDLC model where process executes in a sequential manner in V-shape</a:t>
            </a:r>
            <a:r>
              <a:rPr lang="en-IN" dirty="0" smtClean="0"/>
              <a:t>.</a:t>
            </a:r>
          </a:p>
          <a:p>
            <a:r>
              <a:rPr lang="en-IN" dirty="0" smtClean="0"/>
              <a:t> </a:t>
            </a:r>
            <a:r>
              <a:rPr lang="en-IN" dirty="0"/>
              <a:t>It is also known as Verification and Validation model</a:t>
            </a:r>
            <a:r>
              <a:rPr lang="en-IN" dirty="0" smtClean="0"/>
              <a:t>.</a:t>
            </a:r>
          </a:p>
          <a:p>
            <a:r>
              <a:rPr lang="en-IN" dirty="0" smtClean="0"/>
              <a:t>In this model verification and validation goes hand in </a:t>
            </a:r>
            <a:r>
              <a:rPr lang="en-IN" dirty="0" err="1" smtClean="0"/>
              <a:t>hand.ie,development</a:t>
            </a:r>
            <a:r>
              <a:rPr lang="en-IN" dirty="0" smtClean="0"/>
              <a:t> &amp;testing goes parallel.</a:t>
            </a:r>
            <a:endParaRPr lang="en-IN" dirty="0"/>
          </a:p>
        </p:txBody>
      </p:sp>
    </p:spTree>
    <p:extLst>
      <p:ext uri="{BB962C8B-B14F-4D97-AF65-F5344CB8AC3E}">
        <p14:creationId xmlns:p14="http://schemas.microsoft.com/office/powerpoint/2010/main" val="3460175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V model and waterfall model are the same except that the test planning &amp; test start at an early stage in v model.</a:t>
            </a:r>
          </a:p>
          <a:p>
            <a:r>
              <a:rPr lang="en-IN" b="1" dirty="0" smtClean="0">
                <a:solidFill>
                  <a:srgbClr val="C00000"/>
                </a:solidFill>
              </a:rPr>
              <a:t>Advantage</a:t>
            </a:r>
          </a:p>
          <a:p>
            <a:r>
              <a:rPr lang="en-IN" sz="2400" dirty="0" smtClean="0">
                <a:solidFill>
                  <a:schemeClr val="tx1"/>
                </a:solidFill>
              </a:rPr>
              <a:t>Suitable for small projects</a:t>
            </a:r>
          </a:p>
          <a:p>
            <a:r>
              <a:rPr lang="en-IN" sz="2400" dirty="0" smtClean="0">
                <a:solidFill>
                  <a:schemeClr val="tx1"/>
                </a:solidFill>
              </a:rPr>
              <a:t>Testing starts from requirement phase</a:t>
            </a:r>
          </a:p>
          <a:p>
            <a:r>
              <a:rPr lang="en-IN" sz="2800" dirty="0" smtClean="0">
                <a:solidFill>
                  <a:srgbClr val="FF0000"/>
                </a:solidFill>
              </a:rPr>
              <a:t>Disadvantage</a:t>
            </a:r>
          </a:p>
          <a:p>
            <a:r>
              <a:rPr lang="en-IN" sz="2400" dirty="0" smtClean="0">
                <a:solidFill>
                  <a:schemeClr val="tx1">
                    <a:lumMod val="85000"/>
                    <a:lumOff val="15000"/>
                  </a:schemeClr>
                </a:solidFill>
              </a:rPr>
              <a:t>Not a good option if requirement changes frequently.</a:t>
            </a:r>
          </a:p>
          <a:p>
            <a:endParaRPr lang="en-IN" dirty="0"/>
          </a:p>
        </p:txBody>
      </p:sp>
    </p:spTree>
    <p:extLst>
      <p:ext uri="{BB962C8B-B14F-4D97-AF65-F5344CB8AC3E}">
        <p14:creationId xmlns:p14="http://schemas.microsoft.com/office/powerpoint/2010/main" val="55659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INCREMENTAL model</a:t>
            </a:r>
            <a:endParaRPr lang="en-IN" dirty="0">
              <a:effectLst/>
            </a:endParaRPr>
          </a:p>
        </p:txBody>
      </p:sp>
      <p:pic>
        <p:nvPicPr>
          <p:cNvPr id="4" name="Content Placeholder 3" descr="SDLC Iterative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6400800" cy="4724400"/>
          </a:xfrm>
          <a:prstGeom prst="rect">
            <a:avLst/>
          </a:prstGeom>
          <a:noFill/>
          <a:ln>
            <a:noFill/>
          </a:ln>
        </p:spPr>
      </p:pic>
    </p:spTree>
    <p:extLst>
      <p:ext uri="{BB962C8B-B14F-4D97-AF65-F5344CB8AC3E}">
        <p14:creationId xmlns:p14="http://schemas.microsoft.com/office/powerpoint/2010/main" val="1959072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In incremental model the whole requirement is divided into various builds. Multiple development cycles take place here, </a:t>
            </a:r>
          </a:p>
          <a:p>
            <a:pPr>
              <a:buFont typeface="Wingdings" panose="05000000000000000000" pitchFamily="2" charset="2"/>
              <a:buChar char="q"/>
            </a:pPr>
            <a:r>
              <a:rPr lang="en-US" dirty="0"/>
              <a:t>  Cycles are divided up into smaller, more easily managed modules. </a:t>
            </a:r>
            <a:endParaRPr lang="en-US" dirty="0" smtClean="0"/>
          </a:p>
          <a:p>
            <a:pPr>
              <a:buFont typeface="Wingdings" panose="05000000000000000000" pitchFamily="2" charset="2"/>
              <a:buChar char="q"/>
            </a:pPr>
            <a:r>
              <a:rPr lang="en-US" dirty="0" smtClean="0"/>
              <a:t>In </a:t>
            </a:r>
            <a:r>
              <a:rPr lang="en-US" dirty="0"/>
              <a:t>this model, each module passes through the requirements, design, implementation and </a:t>
            </a:r>
            <a:r>
              <a:rPr lang="en-US" b="1" dirty="0"/>
              <a:t> testing </a:t>
            </a:r>
            <a:r>
              <a:rPr lang="en-US" dirty="0"/>
              <a:t> </a:t>
            </a:r>
            <a:r>
              <a:rPr lang="en-US" dirty="0" smtClean="0"/>
              <a:t>phases.</a:t>
            </a:r>
          </a:p>
          <a:p>
            <a:pPr>
              <a:buFont typeface="Wingdings" panose="05000000000000000000" pitchFamily="2" charset="2"/>
              <a:buChar char="q"/>
            </a:pPr>
            <a:r>
              <a:rPr lang="en-US" dirty="0" smtClean="0"/>
              <a:t>A </a:t>
            </a:r>
            <a:r>
              <a:rPr lang="en-US" dirty="0"/>
              <a:t>working version of software is produced during the first module, so you have working software early on during the software life cycle. </a:t>
            </a:r>
            <a:endParaRPr lang="en-US" dirty="0" smtClean="0"/>
          </a:p>
          <a:p>
            <a:pPr>
              <a:buFont typeface="Wingdings" panose="05000000000000000000" pitchFamily="2" charset="2"/>
              <a:buChar char="q"/>
            </a:pPr>
            <a:r>
              <a:rPr lang="en-US" dirty="0" smtClean="0"/>
              <a:t>Each </a:t>
            </a:r>
            <a:r>
              <a:rPr lang="en-US" dirty="0"/>
              <a:t>subsequent release of the module adds function to the previous release. The process continues till the complete system is achieved.</a:t>
            </a:r>
          </a:p>
          <a:p>
            <a:endParaRPr lang="en-IN" dirty="0"/>
          </a:p>
        </p:txBody>
      </p:sp>
    </p:spTree>
    <p:extLst>
      <p:ext uri="{BB962C8B-B14F-4D97-AF65-F5344CB8AC3E}">
        <p14:creationId xmlns:p14="http://schemas.microsoft.com/office/powerpoint/2010/main" val="125703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solidFill>
                  <a:srgbClr val="C00000"/>
                </a:solidFill>
              </a:rPr>
              <a:t>Advantages:-</a:t>
            </a:r>
          </a:p>
          <a:p>
            <a:pPr marL="0" indent="0">
              <a:buNone/>
            </a:pPr>
            <a:r>
              <a:rPr lang="en-US" dirty="0"/>
              <a:t>The software will be generated quickly during the software life cycle</a:t>
            </a:r>
          </a:p>
          <a:p>
            <a:pPr marL="0" indent="0">
              <a:buNone/>
            </a:pPr>
            <a:r>
              <a:rPr lang="en-US" dirty="0"/>
              <a:t>It is flexible and less expensive to change requirements and scope</a:t>
            </a:r>
          </a:p>
          <a:p>
            <a:pPr marL="0" indent="0">
              <a:buNone/>
            </a:pPr>
            <a:r>
              <a:rPr lang="en-US" dirty="0">
                <a:solidFill>
                  <a:srgbClr val="C00000"/>
                </a:solidFill>
              </a:rPr>
              <a:t>Disadvantages:-</a:t>
            </a:r>
          </a:p>
          <a:p>
            <a:pPr marL="0" indent="0">
              <a:buNone/>
            </a:pPr>
            <a:r>
              <a:rPr lang="en-US" dirty="0"/>
              <a:t>It requires a good planning designing</a:t>
            </a:r>
          </a:p>
          <a:p>
            <a:endParaRPr lang="en-IN" dirty="0"/>
          </a:p>
        </p:txBody>
      </p:sp>
    </p:spTree>
    <p:extLst>
      <p:ext uri="{BB962C8B-B14F-4D97-AF65-F5344CB8AC3E}">
        <p14:creationId xmlns:p14="http://schemas.microsoft.com/office/powerpoint/2010/main" val="404758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ITERATIVE model</a:t>
            </a:r>
            <a:endParaRPr lang="en-IN" dirty="0"/>
          </a:p>
        </p:txBody>
      </p:sp>
      <p:pic>
        <p:nvPicPr>
          <p:cNvPr id="4" name="Content Placeholder 3" descr="Iterative model"/>
          <p:cNvPicPr>
            <a:picLocks noGrp="1"/>
          </p:cNvPicPr>
          <p:nvPr>
            <p:ph idx="1"/>
          </p:nvPr>
        </p:nvPicPr>
        <p:blipFill>
          <a:blip r:embed="rId2" cstate="print"/>
          <a:srcRect/>
          <a:stretch>
            <a:fillRect/>
          </a:stretch>
        </p:blipFill>
        <p:spPr bwMode="auto">
          <a:xfrm>
            <a:off x="1371600" y="1828800"/>
            <a:ext cx="4857750" cy="3352800"/>
          </a:xfrm>
          <a:prstGeom prst="rect">
            <a:avLst/>
          </a:prstGeom>
          <a:noFill/>
          <a:ln w="9525">
            <a:noFill/>
            <a:miter lim="800000"/>
            <a:headEnd/>
            <a:tailEnd/>
          </a:ln>
        </p:spPr>
      </p:pic>
    </p:spTree>
    <p:extLst>
      <p:ext uri="{BB962C8B-B14F-4D97-AF65-F5344CB8AC3E}">
        <p14:creationId xmlns:p14="http://schemas.microsoft.com/office/powerpoint/2010/main" val="307944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457200">
              <a:spcBef>
                <a:spcPts val="0"/>
              </a:spcBef>
            </a:pPr>
            <a:r>
              <a:rPr lang="en-US" b="1" dirty="0">
                <a:solidFill>
                  <a:schemeClr val="tx1"/>
                </a:solidFill>
              </a:rPr>
              <a:t>Requirements </a:t>
            </a:r>
            <a:r>
              <a:rPr lang="en-US" b="1" dirty="0" err="1" smtClean="0">
                <a:solidFill>
                  <a:schemeClr val="tx1"/>
                </a:solidFill>
              </a:rPr>
              <a:t>gathering&amp;analysis</a:t>
            </a:r>
            <a:endParaRPr lang="en-US" dirty="0">
              <a:solidFill>
                <a:schemeClr val="tx1"/>
              </a:solidFill>
            </a:endParaRPr>
          </a:p>
        </p:txBody>
      </p:sp>
      <p:sp>
        <p:nvSpPr>
          <p:cNvPr id="3" name="Content Placeholder 2"/>
          <p:cNvSpPr>
            <a:spLocks noGrp="1"/>
          </p:cNvSpPr>
          <p:nvPr>
            <p:ph idx="1"/>
          </p:nvPr>
        </p:nvSpPr>
        <p:spPr/>
        <p:txBody>
          <a:bodyPr/>
          <a:lstStyle/>
          <a:p>
            <a:pPr marL="0" lvl="0" indent="0">
              <a:spcBef>
                <a:spcPts val="480"/>
              </a:spcBef>
              <a:buClr>
                <a:schemeClr val="lt1"/>
              </a:buClr>
              <a:buSzPts val="2400"/>
              <a:buNone/>
            </a:pPr>
            <a:r>
              <a:rPr lang="en-US" dirty="0" smtClean="0">
                <a:solidFill>
                  <a:schemeClr val="tx1"/>
                </a:solidFill>
              </a:rPr>
              <a:t>Business </a:t>
            </a:r>
            <a:r>
              <a:rPr lang="en-US" dirty="0">
                <a:solidFill>
                  <a:schemeClr val="tx1"/>
                </a:solidFill>
              </a:rPr>
              <a:t>analyst collects the requirements from the customers /clients as per the client’s  business needs and document the requirements in the Software requirement specifications(SRS)</a:t>
            </a:r>
          </a:p>
          <a:p>
            <a:pPr marL="0" lvl="0" indent="0">
              <a:spcBef>
                <a:spcPts val="480"/>
              </a:spcBef>
              <a:buClr>
                <a:schemeClr val="lt1"/>
              </a:buClr>
              <a:buSzPts val="2400"/>
              <a:buNone/>
            </a:pPr>
            <a:endParaRPr lang="en-US" dirty="0">
              <a:solidFill>
                <a:schemeClr val="tx1"/>
              </a:solidFill>
            </a:endParaRPr>
          </a:p>
          <a:p>
            <a:pPr marL="0" lvl="0" indent="0">
              <a:spcBef>
                <a:spcPts val="480"/>
              </a:spcBef>
              <a:buClr>
                <a:schemeClr val="lt1"/>
              </a:buClr>
              <a:buSzPts val="2400"/>
              <a:buNone/>
            </a:pPr>
            <a:r>
              <a:rPr lang="en-US" dirty="0">
                <a:solidFill>
                  <a:schemeClr val="tx1"/>
                </a:solidFill>
              </a:rPr>
              <a:t> business requirements specification (BRS)</a:t>
            </a:r>
          </a:p>
          <a:p>
            <a:pPr marL="0" lvl="0" indent="0">
              <a:spcBef>
                <a:spcPts val="480"/>
              </a:spcBef>
              <a:buClr>
                <a:schemeClr val="lt1"/>
              </a:buClr>
              <a:buSzPts val="2400"/>
              <a:buNone/>
            </a:pPr>
            <a:r>
              <a:rPr lang="en-US" dirty="0">
                <a:solidFill>
                  <a:schemeClr val="tx1"/>
                </a:solidFill>
              </a:rPr>
              <a:t> Customer requirement specification (CRS)</a:t>
            </a:r>
          </a:p>
        </p:txBody>
      </p:sp>
    </p:spTree>
    <p:extLst>
      <p:ext uri="{BB962C8B-B14F-4D97-AF65-F5344CB8AC3E}">
        <p14:creationId xmlns:p14="http://schemas.microsoft.com/office/powerpoint/2010/main" val="40607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ITERATIVE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524000"/>
            <a:ext cx="6553200" cy="4572000"/>
          </a:xfrm>
        </p:spPr>
      </p:pic>
    </p:spTree>
    <p:extLst>
      <p:ext uri="{BB962C8B-B14F-4D97-AF65-F5344CB8AC3E}">
        <p14:creationId xmlns:p14="http://schemas.microsoft.com/office/powerpoint/2010/main" val="145052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a:t>An iterative </a:t>
            </a:r>
            <a:r>
              <a:rPr lang="en-US" b="1" dirty="0"/>
              <a:t>model </a:t>
            </a:r>
            <a:r>
              <a:rPr lang="en-US" dirty="0"/>
              <a:t>does not attempt to start with a full specification of requirements. Instead, development begins by specifying and implementing just part of the software, which can then be reviewed in order to identify further requirements. </a:t>
            </a:r>
            <a:endParaRPr lang="en-US" dirty="0" smtClean="0"/>
          </a:p>
          <a:p>
            <a:pPr>
              <a:buFont typeface="Wingdings" panose="05000000000000000000" pitchFamily="2" charset="2"/>
              <a:buChar char="q"/>
            </a:pPr>
            <a:r>
              <a:rPr lang="en-US" dirty="0" smtClean="0"/>
              <a:t>This </a:t>
            </a:r>
            <a:r>
              <a:rPr lang="en-US" dirty="0"/>
              <a:t>process is then repeated, producing a new version of the software for each cycle of the model.</a:t>
            </a:r>
          </a:p>
          <a:p>
            <a:pPr marL="0" indent="0">
              <a:buNone/>
            </a:pPr>
            <a:endParaRPr lang="en-US" dirty="0"/>
          </a:p>
          <a:p>
            <a:endParaRPr lang="en-IN" dirty="0"/>
          </a:p>
        </p:txBody>
      </p:sp>
    </p:spTree>
    <p:extLst>
      <p:ext uri="{BB962C8B-B14F-4D97-AF65-F5344CB8AC3E}">
        <p14:creationId xmlns:p14="http://schemas.microsoft.com/office/powerpoint/2010/main" val="306880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dirty="0"/>
              <a:t>Advantages:-</a:t>
            </a:r>
          </a:p>
          <a:p>
            <a:r>
              <a:rPr lang="en-US" dirty="0"/>
              <a:t>Generates working software quickly and early during the software life cycle. </a:t>
            </a:r>
          </a:p>
          <a:p>
            <a:r>
              <a:rPr lang="en-US" dirty="0"/>
              <a:t> More flexible – less costly to change scope and requirements. </a:t>
            </a:r>
          </a:p>
          <a:p>
            <a:r>
              <a:rPr lang="en-US" dirty="0"/>
              <a:t> Easier to test and debug during a smaller iteration.</a:t>
            </a:r>
          </a:p>
          <a:p>
            <a:pPr marL="0" indent="0">
              <a:buNone/>
            </a:pPr>
            <a:r>
              <a:rPr lang="en-US" dirty="0"/>
              <a:t>Disadvantages:-</a:t>
            </a:r>
          </a:p>
          <a:p>
            <a:r>
              <a:rPr lang="en-US" sz="2800" dirty="0"/>
              <a:t>More resources may be required.</a:t>
            </a:r>
          </a:p>
          <a:p>
            <a:r>
              <a:rPr lang="en-US" sz="2800" dirty="0"/>
              <a:t>It is not suitable for smaller projects.</a:t>
            </a:r>
          </a:p>
          <a:p>
            <a:endParaRPr lang="en-US" dirty="0"/>
          </a:p>
          <a:p>
            <a:endParaRPr lang="en-IN" dirty="0"/>
          </a:p>
        </p:txBody>
      </p:sp>
    </p:spTree>
    <p:extLst>
      <p:ext uri="{BB962C8B-B14F-4D97-AF65-F5344CB8AC3E}">
        <p14:creationId xmlns:p14="http://schemas.microsoft.com/office/powerpoint/2010/main" val="4051824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Spiral Model</a:t>
            </a:r>
            <a:endParaRPr lang="en-IN" dirty="0">
              <a:solidFill>
                <a:schemeClr val="tx1"/>
              </a:solidFill>
            </a:endParaRPr>
          </a:p>
        </p:txBody>
      </p:sp>
      <p:pic>
        <p:nvPicPr>
          <p:cNvPr id="4" name="Content Placeholder 3">
            <a:extLst>
              <a:ext uri="{FF2B5EF4-FFF2-40B4-BE49-F238E27FC236}">
                <a16:creationId xmlns="" xmlns:a16="http://schemas.microsoft.com/office/drawing/2014/main" id="{2B1FBEB4-A8B6-4DA4-8B9F-0401EF7BF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209800"/>
            <a:ext cx="4343400" cy="3886200"/>
          </a:xfrm>
          <a:prstGeom prst="rect">
            <a:avLst/>
          </a:prstGeom>
        </p:spPr>
      </p:pic>
    </p:spTree>
    <p:extLst>
      <p:ext uri="{BB962C8B-B14F-4D97-AF65-F5344CB8AC3E}">
        <p14:creationId xmlns:p14="http://schemas.microsoft.com/office/powerpoint/2010/main" val="2556287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In it’s diagrammatic representation ,it looks like a spiral with many loops ,that’s the reason it’s called as spiral.</a:t>
            </a:r>
          </a:p>
          <a:p>
            <a:r>
              <a:rPr lang="en-IN" dirty="0"/>
              <a:t>Each loop of the spiral is called a phase of the software development </a:t>
            </a:r>
            <a:r>
              <a:rPr lang="en-IN" dirty="0" err="1"/>
              <a:t>process.This</a:t>
            </a:r>
            <a:r>
              <a:rPr lang="en-IN" dirty="0"/>
              <a:t> model has capability to handle risks</a:t>
            </a:r>
            <a:r>
              <a:rPr lang="en-IN" dirty="0" smtClean="0"/>
              <a:t>.</a:t>
            </a:r>
          </a:p>
          <a:p>
            <a:pPr marL="571500" indent="-571500">
              <a:buFont typeface="Arial" panose="020B0604020202020204" pitchFamily="34" charset="0"/>
              <a:buChar char="•"/>
            </a:pPr>
            <a:r>
              <a:rPr lang="en-US" dirty="0">
                <a:solidFill>
                  <a:schemeClr val="tx1"/>
                </a:solidFill>
              </a:rPr>
              <a:t>It working is an iterative nature.</a:t>
            </a:r>
          </a:p>
          <a:p>
            <a:pPr marL="571500" indent="-571500">
              <a:buFont typeface="Arial" panose="020B0604020202020204" pitchFamily="34" charset="0"/>
              <a:buChar char="•"/>
            </a:pPr>
            <a:r>
              <a:rPr lang="en-US" dirty="0">
                <a:solidFill>
                  <a:schemeClr val="tx1"/>
                </a:solidFill>
              </a:rPr>
              <a:t>Every iteration starts with planning and end with product evaluation by client.</a:t>
            </a:r>
          </a:p>
          <a:p>
            <a:pPr marL="571500" indent="-571500">
              <a:buFont typeface="Arial" panose="020B0604020202020204" pitchFamily="34" charset="0"/>
              <a:buChar char="•"/>
            </a:pPr>
            <a:endParaRPr lang="en-IN" dirty="0">
              <a:solidFill>
                <a:schemeClr val="tx1"/>
              </a:solidFill>
            </a:endParaRPr>
          </a:p>
          <a:p>
            <a:endParaRPr lang="en-IN" dirty="0"/>
          </a:p>
          <a:p>
            <a:endParaRPr lang="en-IN" dirty="0"/>
          </a:p>
        </p:txBody>
      </p:sp>
    </p:spTree>
    <p:extLst>
      <p:ext uri="{BB962C8B-B14F-4D97-AF65-F5344CB8AC3E}">
        <p14:creationId xmlns:p14="http://schemas.microsoft.com/office/powerpoint/2010/main" val="1880311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Phases of Spiral Model</a:t>
            </a:r>
            <a:endParaRPr lang="en-IN" dirty="0"/>
          </a:p>
        </p:txBody>
      </p:sp>
      <p:sp>
        <p:nvSpPr>
          <p:cNvPr id="3" name="Content Placeholder 2"/>
          <p:cNvSpPr>
            <a:spLocks noGrp="1"/>
          </p:cNvSpPr>
          <p:nvPr>
            <p:ph idx="1"/>
          </p:nvPr>
        </p:nvSpPr>
        <p:spPr>
          <a:xfrm>
            <a:off x="304800" y="1554162"/>
            <a:ext cx="8686800" cy="4922838"/>
          </a:xfrm>
        </p:spPr>
        <p:txBody>
          <a:bodyPr>
            <a:normAutofit fontScale="92500" lnSpcReduction="10000"/>
          </a:bodyPr>
          <a:lstStyle/>
          <a:p>
            <a:pPr marL="508000" lvl="0" indent="-457200">
              <a:spcBef>
                <a:spcPts val="0"/>
              </a:spcBef>
              <a:buClr>
                <a:srgbClr val="FFFFFF"/>
              </a:buClr>
              <a:buSzPts val="2800"/>
              <a:buFont typeface="Wingdings" panose="05000000000000000000" pitchFamily="2" charset="2"/>
              <a:buChar char="v"/>
            </a:pPr>
            <a:r>
              <a:rPr lang="en-US" b="1" dirty="0">
                <a:solidFill>
                  <a:schemeClr val="tx1"/>
                </a:solidFill>
              </a:rPr>
              <a:t>Planning Phase-  </a:t>
            </a:r>
            <a:r>
              <a:rPr lang="en-US" dirty="0">
                <a:solidFill>
                  <a:schemeClr val="tx1"/>
                </a:solidFill>
              </a:rPr>
              <a:t>Requirement gathering ,cost </a:t>
            </a:r>
            <a:r>
              <a:rPr lang="en-US" dirty="0" smtClean="0">
                <a:solidFill>
                  <a:schemeClr val="tx1"/>
                </a:solidFill>
              </a:rPr>
              <a:t>estimation, resource.</a:t>
            </a:r>
            <a:endParaRPr lang="en-US" dirty="0">
              <a:solidFill>
                <a:schemeClr val="tx1"/>
              </a:solidFill>
            </a:endParaRPr>
          </a:p>
          <a:p>
            <a:pPr marL="914400" lvl="0" indent="-457200">
              <a:spcBef>
                <a:spcPts val="0"/>
              </a:spcBef>
              <a:buFont typeface="Wingdings" panose="05000000000000000000" pitchFamily="2" charset="2"/>
              <a:buChar char="v"/>
            </a:pPr>
            <a:endParaRPr lang="en-US" dirty="0">
              <a:solidFill>
                <a:schemeClr val="tx1"/>
              </a:solidFill>
            </a:endParaRPr>
          </a:p>
          <a:p>
            <a:pPr marL="508000" lvl="0" indent="-457200">
              <a:spcBef>
                <a:spcPts val="0"/>
              </a:spcBef>
              <a:buClr>
                <a:srgbClr val="FFFFFF"/>
              </a:buClr>
              <a:buSzPts val="2800"/>
              <a:buFont typeface="Wingdings" panose="05000000000000000000" pitchFamily="2" charset="2"/>
              <a:buChar char="v"/>
            </a:pPr>
            <a:r>
              <a:rPr lang="en-US" dirty="0">
                <a:solidFill>
                  <a:schemeClr val="tx1"/>
                </a:solidFill>
              </a:rPr>
              <a:t> </a:t>
            </a:r>
            <a:r>
              <a:rPr lang="en-US" b="1" dirty="0">
                <a:solidFill>
                  <a:schemeClr val="tx1"/>
                </a:solidFill>
              </a:rPr>
              <a:t>Risk Analysis Phase</a:t>
            </a:r>
            <a:r>
              <a:rPr lang="en-US" dirty="0">
                <a:solidFill>
                  <a:schemeClr val="tx1"/>
                </a:solidFill>
              </a:rPr>
              <a:t>-   Strength and weakness of the project.</a:t>
            </a:r>
          </a:p>
          <a:p>
            <a:pPr lvl="0">
              <a:spcBef>
                <a:spcPts val="0"/>
              </a:spcBef>
              <a:buFont typeface="Wingdings" panose="05000000000000000000" pitchFamily="2" charset="2"/>
              <a:buChar char="v"/>
            </a:pPr>
            <a:endParaRPr lang="en-US" dirty="0">
              <a:solidFill>
                <a:schemeClr val="tx1"/>
              </a:solidFill>
            </a:endParaRPr>
          </a:p>
          <a:p>
            <a:pPr marL="508000" lvl="0" indent="-457200">
              <a:spcBef>
                <a:spcPts val="0"/>
              </a:spcBef>
              <a:buClr>
                <a:srgbClr val="FFFFFF"/>
              </a:buClr>
              <a:buSzPts val="2800"/>
              <a:buFont typeface="Wingdings" panose="05000000000000000000" pitchFamily="2" charset="2"/>
              <a:buChar char="v"/>
            </a:pPr>
            <a:r>
              <a:rPr lang="en-US" b="1" dirty="0">
                <a:solidFill>
                  <a:schemeClr val="tx1"/>
                </a:solidFill>
              </a:rPr>
              <a:t>Design Phase- </a:t>
            </a:r>
            <a:r>
              <a:rPr lang="en-US" dirty="0">
                <a:solidFill>
                  <a:schemeClr val="tx1"/>
                </a:solidFill>
              </a:rPr>
              <a:t>Coding -Internal testing and deployment.</a:t>
            </a:r>
          </a:p>
          <a:p>
            <a:pPr marL="914400" lvl="0" indent="-457200">
              <a:spcBef>
                <a:spcPts val="0"/>
              </a:spcBef>
              <a:buFont typeface="Wingdings" panose="05000000000000000000" pitchFamily="2" charset="2"/>
              <a:buChar char="v"/>
            </a:pPr>
            <a:endParaRPr lang="en-US" dirty="0">
              <a:solidFill>
                <a:schemeClr val="tx1"/>
              </a:solidFill>
            </a:endParaRPr>
          </a:p>
          <a:p>
            <a:pPr marL="508000" lvl="0" indent="-457200">
              <a:spcBef>
                <a:spcPts val="0"/>
              </a:spcBef>
              <a:buClr>
                <a:srgbClr val="FFFFFF"/>
              </a:buClr>
              <a:buSzPts val="2800"/>
              <a:buFont typeface="Wingdings" panose="05000000000000000000" pitchFamily="2" charset="2"/>
              <a:buChar char="v"/>
            </a:pPr>
            <a:r>
              <a:rPr lang="en-US" b="1" dirty="0">
                <a:solidFill>
                  <a:schemeClr val="tx1"/>
                </a:solidFill>
              </a:rPr>
              <a:t>Evaluation </a:t>
            </a:r>
            <a:r>
              <a:rPr lang="en-US" b="1" dirty="0" smtClean="0">
                <a:solidFill>
                  <a:schemeClr val="tx1"/>
                </a:solidFill>
              </a:rPr>
              <a:t>Phase-</a:t>
            </a:r>
            <a:endParaRPr lang="en-US" b="1" dirty="0">
              <a:solidFill>
                <a:schemeClr val="tx1"/>
              </a:solidFill>
            </a:endParaRPr>
          </a:p>
          <a:p>
            <a:pPr marL="0" lvl="0" indent="0">
              <a:spcBef>
                <a:spcPts val="0"/>
              </a:spcBef>
              <a:buNone/>
            </a:pPr>
            <a:r>
              <a:rPr lang="en-US" dirty="0">
                <a:solidFill>
                  <a:schemeClr val="tx1"/>
                </a:solidFill>
              </a:rPr>
              <a:t>            Client evaluation to get the feedback</a:t>
            </a:r>
          </a:p>
        </p:txBody>
      </p:sp>
    </p:spTree>
    <p:extLst>
      <p:ext uri="{BB962C8B-B14F-4D97-AF65-F5344CB8AC3E}">
        <p14:creationId xmlns:p14="http://schemas.microsoft.com/office/powerpoint/2010/main" val="3594044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u="sng" dirty="0" smtClean="0">
                <a:solidFill>
                  <a:schemeClr val="tx1"/>
                </a:solidFill>
              </a:rPr>
              <a:t> Advantage</a:t>
            </a:r>
          </a:p>
          <a:p>
            <a:pPr>
              <a:buFont typeface="Wingdings" panose="05000000000000000000" pitchFamily="2" charset="2"/>
              <a:buChar char="q"/>
            </a:pPr>
            <a:r>
              <a:rPr lang="en-IN" dirty="0" smtClean="0">
                <a:solidFill>
                  <a:schemeClr val="tx1"/>
                </a:solidFill>
              </a:rPr>
              <a:t>Software is produced early in the software life cycle.</a:t>
            </a:r>
          </a:p>
          <a:p>
            <a:pPr>
              <a:buFont typeface="Wingdings" panose="05000000000000000000" pitchFamily="2" charset="2"/>
              <a:buChar char="q"/>
            </a:pPr>
            <a:r>
              <a:rPr lang="en-IN" dirty="0" smtClean="0">
                <a:solidFill>
                  <a:schemeClr val="tx1"/>
                </a:solidFill>
              </a:rPr>
              <a:t>It is good for large and complex projects.</a:t>
            </a:r>
          </a:p>
          <a:p>
            <a:pPr>
              <a:buFont typeface="Wingdings" panose="05000000000000000000" pitchFamily="2" charset="2"/>
              <a:buChar char="q"/>
            </a:pPr>
            <a:r>
              <a:rPr lang="en-IN" dirty="0" smtClean="0">
                <a:solidFill>
                  <a:schemeClr val="tx1"/>
                </a:solidFill>
              </a:rPr>
              <a:t>Risk handling is one of the important advantage of spiral model.it is best development model to follow due to the risk analysis &amp;risk handling at every phase.</a:t>
            </a:r>
          </a:p>
          <a:p>
            <a:pPr>
              <a:buFont typeface="Wingdings" panose="05000000000000000000" pitchFamily="2" charset="2"/>
              <a:buChar char="q"/>
            </a:pPr>
            <a:r>
              <a:rPr lang="en-IN" dirty="0" smtClean="0">
                <a:solidFill>
                  <a:schemeClr val="tx1"/>
                </a:solidFill>
              </a:rPr>
              <a:t>Good for customer satisfaction</a:t>
            </a:r>
          </a:p>
          <a:p>
            <a:pPr marL="0" indent="0">
              <a:buNone/>
            </a:pPr>
            <a:endParaRPr lang="en-IN" u="sng" dirty="0" smtClean="0">
              <a:solidFill>
                <a:schemeClr val="tx1"/>
              </a:solidFill>
            </a:endParaRPr>
          </a:p>
          <a:p>
            <a:pPr marL="0" indent="0">
              <a:buNone/>
            </a:pPr>
            <a:endParaRPr lang="en-IN" dirty="0"/>
          </a:p>
        </p:txBody>
      </p:sp>
    </p:spTree>
    <p:extLst>
      <p:ext uri="{BB962C8B-B14F-4D97-AF65-F5344CB8AC3E}">
        <p14:creationId xmlns:p14="http://schemas.microsoft.com/office/powerpoint/2010/main" val="244130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u="sng" dirty="0" smtClean="0"/>
              <a:t>Disadvantage</a:t>
            </a:r>
          </a:p>
          <a:p>
            <a:r>
              <a:rPr lang="en-IN" dirty="0" smtClean="0"/>
              <a:t>Much more complex than other models .process is complex</a:t>
            </a:r>
          </a:p>
          <a:p>
            <a:r>
              <a:rPr lang="en-IN" dirty="0" smtClean="0"/>
              <a:t>End of the project may not be known early.</a:t>
            </a:r>
            <a:endParaRPr lang="en-IN" dirty="0"/>
          </a:p>
        </p:txBody>
      </p:sp>
    </p:spTree>
    <p:extLst>
      <p:ext uri="{BB962C8B-B14F-4D97-AF65-F5344CB8AC3E}">
        <p14:creationId xmlns:p14="http://schemas.microsoft.com/office/powerpoint/2010/main" val="3409456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a:t>
            </a:r>
            <a:endParaRPr lang="en-IN" dirty="0"/>
          </a:p>
        </p:txBody>
      </p:sp>
      <p:sp>
        <p:nvSpPr>
          <p:cNvPr id="3" name="Content Placeholder 2"/>
          <p:cNvSpPr>
            <a:spLocks noGrp="1"/>
          </p:cNvSpPr>
          <p:nvPr>
            <p:ph idx="1"/>
          </p:nvPr>
        </p:nvSpPr>
        <p:spPr/>
        <p:txBody>
          <a:bodyPr>
            <a:normAutofit fontScale="77500" lnSpcReduction="20000"/>
          </a:bodyPr>
          <a:lstStyle/>
          <a:p>
            <a:r>
              <a:rPr lang="en-IN" dirty="0"/>
              <a:t>Agile </a:t>
            </a:r>
            <a:r>
              <a:rPr lang="en-IN" dirty="0" smtClean="0"/>
              <a:t>is a software development methodology based on iterative and incremental development.</a:t>
            </a:r>
          </a:p>
          <a:p>
            <a:r>
              <a:rPr lang="en-IN" dirty="0" err="1" smtClean="0"/>
              <a:t>Agile:Able</a:t>
            </a:r>
            <a:r>
              <a:rPr lang="en-IN" dirty="0" smtClean="0"/>
              <a:t> to move quickly and easily</a:t>
            </a:r>
          </a:p>
          <a:p>
            <a:r>
              <a:rPr lang="en-IN" dirty="0" smtClean="0"/>
              <a:t>The requirements are decomposed into many small parts that can be incrementally developed.</a:t>
            </a:r>
          </a:p>
          <a:p>
            <a:r>
              <a:rPr lang="en-IN" dirty="0" smtClean="0"/>
              <a:t>The division of the entire project in to smaller parts helps to minimize the project risk and to reduce the overall project  delivery time requirements.</a:t>
            </a:r>
          </a:p>
          <a:p>
            <a:r>
              <a:rPr lang="en-IN" dirty="0" smtClean="0"/>
              <a:t>User can add requirement at any stage.</a:t>
            </a:r>
          </a:p>
          <a:p>
            <a:r>
              <a:rPr lang="en-IN" dirty="0" smtClean="0"/>
              <a:t>Agile methodology work in each iteration and release a working software at the end of each iteration.</a:t>
            </a:r>
          </a:p>
          <a:p>
            <a:r>
              <a:rPr lang="en-IN" dirty="0" smtClean="0"/>
              <a:t>In </a:t>
            </a:r>
            <a:r>
              <a:rPr lang="en-IN" dirty="0"/>
              <a:t>the Agile model in software testing, both development and testing activities are concurrent, unlike the Waterfall model.</a:t>
            </a:r>
          </a:p>
        </p:txBody>
      </p:sp>
    </p:spTree>
    <p:extLst>
      <p:ext uri="{BB962C8B-B14F-4D97-AF65-F5344CB8AC3E}">
        <p14:creationId xmlns:p14="http://schemas.microsoft.com/office/powerpoint/2010/main" val="3695316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solidFill>
                  <a:srgbClr val="C00000"/>
                </a:solidFill>
              </a:rPr>
              <a:t>Advantages</a:t>
            </a:r>
          </a:p>
          <a:p>
            <a:r>
              <a:rPr lang="en-IN" dirty="0" smtClean="0"/>
              <a:t>Deployment of the software is quicker</a:t>
            </a:r>
          </a:p>
          <a:p>
            <a:r>
              <a:rPr lang="en-IN" dirty="0" smtClean="0"/>
              <a:t>Can adapt to rapidly changing requirements and respond faster.</a:t>
            </a:r>
          </a:p>
          <a:p>
            <a:r>
              <a:rPr lang="en-IN" dirty="0" smtClean="0"/>
              <a:t>Customer interaction and satisfaction is done in each iteration.</a:t>
            </a:r>
          </a:p>
          <a:p>
            <a:r>
              <a:rPr lang="en-IN" dirty="0" smtClean="0">
                <a:solidFill>
                  <a:srgbClr val="C00000"/>
                </a:solidFill>
              </a:rPr>
              <a:t>Disadvantages</a:t>
            </a:r>
          </a:p>
          <a:p>
            <a:r>
              <a:rPr lang="en-IN" dirty="0" smtClean="0"/>
              <a:t>Depends heavily on customer interaction</a:t>
            </a:r>
          </a:p>
          <a:p>
            <a:pPr marL="0" indent="0">
              <a:buNone/>
            </a:pPr>
            <a:r>
              <a:rPr lang="en-IN" dirty="0" smtClean="0"/>
              <a:t>.</a:t>
            </a:r>
            <a:endParaRPr lang="en-IN" dirty="0"/>
          </a:p>
        </p:txBody>
      </p:sp>
    </p:spTree>
    <p:extLst>
      <p:ext uri="{BB962C8B-B14F-4D97-AF65-F5344CB8AC3E}">
        <p14:creationId xmlns:p14="http://schemas.microsoft.com/office/powerpoint/2010/main" val="2894301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GB" b="1" dirty="0" smtClean="0">
                <a:solidFill>
                  <a:schemeClr val="tx1"/>
                </a:solidFill>
              </a:rPr>
              <a:t>analysis</a:t>
            </a:r>
            <a:endParaRPr lang="en-GB" b="1" dirty="0">
              <a:solidFill>
                <a:schemeClr val="tx1"/>
              </a:solidFill>
            </a:endParaRP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GB" dirty="0" smtClean="0">
                <a:solidFill>
                  <a:schemeClr val="tx1"/>
                </a:solidFill>
              </a:rPr>
              <a:t>This </a:t>
            </a:r>
            <a:r>
              <a:rPr lang="en-GB" dirty="0">
                <a:solidFill>
                  <a:schemeClr val="tx1"/>
                </a:solidFill>
              </a:rPr>
              <a:t>is  to define and document the product requirements and get them approved by the customer .</a:t>
            </a:r>
          </a:p>
          <a:p>
            <a:pPr marL="457200" indent="-457200">
              <a:buFont typeface="Arial" pitchFamily="34" charset="0"/>
              <a:buChar char="•"/>
            </a:pPr>
            <a:r>
              <a:rPr lang="en-GB" dirty="0">
                <a:solidFill>
                  <a:schemeClr val="tx1"/>
                </a:solidFill>
              </a:rPr>
              <a:t>This is done through software requirements specification (SRS).</a:t>
            </a:r>
          </a:p>
          <a:p>
            <a:pPr marL="457200" indent="-457200">
              <a:buFont typeface="Arial" pitchFamily="34" charset="0"/>
              <a:buChar char="•"/>
            </a:pPr>
            <a:r>
              <a:rPr lang="en-GB" dirty="0">
                <a:solidFill>
                  <a:schemeClr val="tx1"/>
                </a:solidFill>
              </a:rPr>
              <a:t>Project manager ,Business analysts and senior members of the team are the key people involved .</a:t>
            </a:r>
            <a:endParaRPr lang="en-IN" dirty="0">
              <a:solidFill>
                <a:schemeClr val="tx1"/>
              </a:solidFill>
            </a:endParaRPr>
          </a:p>
        </p:txBody>
      </p:sp>
    </p:spTree>
    <p:extLst>
      <p:ext uri="{BB962C8B-B14F-4D97-AF65-F5344CB8AC3E}">
        <p14:creationId xmlns:p14="http://schemas.microsoft.com/office/powerpoint/2010/main" val="319300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Prototype </a:t>
            </a:r>
            <a:r>
              <a:rPr lang="en-US" b="1" dirty="0"/>
              <a:t>Model</a:t>
            </a: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In this model a prototype is made first and based on it final product is developed</a:t>
            </a:r>
            <a:r>
              <a:rPr lang="en-US" dirty="0" smtClean="0"/>
              <a:t>.</a:t>
            </a:r>
          </a:p>
          <a:p>
            <a:pPr>
              <a:buFont typeface="Wingdings" panose="05000000000000000000" pitchFamily="2" charset="2"/>
              <a:buChar char="q"/>
            </a:pPr>
            <a:r>
              <a:rPr lang="en-US" dirty="0" smtClean="0"/>
              <a:t> </a:t>
            </a:r>
            <a:r>
              <a:rPr lang="en-US" dirty="0"/>
              <a:t>A prototype is a model or a program which is not based on strict planning, but is an early approximation of the final product or software system. </a:t>
            </a:r>
            <a:endParaRPr lang="en-US" dirty="0" smtClean="0"/>
          </a:p>
          <a:p>
            <a:pPr>
              <a:buFont typeface="Wingdings" panose="05000000000000000000" pitchFamily="2" charset="2"/>
              <a:buChar char="q"/>
            </a:pPr>
            <a:r>
              <a:rPr lang="en-US" dirty="0" smtClean="0"/>
              <a:t>A </a:t>
            </a:r>
            <a:r>
              <a:rPr lang="en-US" dirty="0"/>
              <a:t>prototype acts as a sample to test the process. From this sample we learn and try to build a better final product. </a:t>
            </a:r>
            <a:endParaRPr lang="en-US" dirty="0" smtClean="0"/>
          </a:p>
          <a:p>
            <a:pPr>
              <a:buFont typeface="Wingdings" panose="05000000000000000000" pitchFamily="2" charset="2"/>
              <a:buChar char="q"/>
            </a:pPr>
            <a:r>
              <a:rPr lang="en-US" dirty="0" smtClean="0"/>
              <a:t>Please </a:t>
            </a:r>
            <a:r>
              <a:rPr lang="en-US" dirty="0"/>
              <a:t>note that this prototype may or may not be completely different from the final system we are trying to develop.</a:t>
            </a:r>
            <a:endParaRPr lang="en-IN" dirty="0"/>
          </a:p>
          <a:p>
            <a:pPr marL="0" indent="0">
              <a:buNone/>
            </a:pPr>
            <a:r>
              <a:rPr lang="en-US" dirty="0" smtClean="0"/>
              <a:t> </a:t>
            </a:r>
            <a:endParaRPr lang="en-IN" dirty="0"/>
          </a:p>
        </p:txBody>
      </p:sp>
    </p:spTree>
    <p:extLst>
      <p:ext uri="{BB962C8B-B14F-4D97-AF65-F5344CB8AC3E}">
        <p14:creationId xmlns:p14="http://schemas.microsoft.com/office/powerpoint/2010/main" val="423124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9" name="Rectangle 8"/>
          <p:cNvSpPr/>
          <p:nvPr/>
        </p:nvSpPr>
        <p:spPr>
          <a:xfrm>
            <a:off x="395216" y="4114800"/>
            <a:ext cx="8201167" cy="1477328"/>
          </a:xfrm>
          <a:prstGeom prst="rect">
            <a:avLst/>
          </a:prstGeom>
        </p:spPr>
        <p:txBody>
          <a:bodyPr wrap="square">
            <a:spAutoFit/>
          </a:bodyPr>
          <a:lstStyle/>
          <a:p>
            <a:r>
              <a:rPr lang="en-US" b="1" dirty="0">
                <a:solidFill>
                  <a:srgbClr val="222222"/>
                </a:solidFill>
                <a:latin typeface="Source Sans Pro"/>
              </a:rPr>
              <a:t>1: Requirements gathering and analysis</a:t>
            </a:r>
          </a:p>
          <a:p>
            <a:r>
              <a:rPr lang="en-US" dirty="0">
                <a:solidFill>
                  <a:srgbClr val="222222"/>
                </a:solidFill>
                <a:latin typeface="Source Sans Pro"/>
              </a:rPr>
              <a:t>A prototyping model starts with requirement analysis. In this phase, the requirements of the system are defined in detail. During the process, the users of the system are interviewed to know what is their expectation from the system.</a:t>
            </a:r>
            <a:endParaRPr lang="en-US" b="0" i="0" dirty="0">
              <a:solidFill>
                <a:srgbClr val="222222"/>
              </a:solidFill>
              <a:effectLst/>
              <a:latin typeface="Source Sans Pro"/>
            </a:endParaRPr>
          </a:p>
        </p:txBody>
      </p:sp>
      <p:pic>
        <p:nvPicPr>
          <p:cNvPr id="6" name="Content Placeholder 3" descr="Prototype Model">
            <a:hlinkClick r:id="rId2"/>
          </p:cNvPr>
          <p:cNvPicPr>
            <a:picLocks noGrp="1"/>
          </p:cNvPicPr>
          <p:nvPr>
            <p:ph idx="1"/>
          </p:nvPr>
        </p:nvPicPr>
        <p:blipFill>
          <a:blip r:embed="rId3" cstate="print"/>
          <a:srcRect/>
          <a:stretch>
            <a:fillRect/>
          </a:stretch>
        </p:blipFill>
        <p:spPr bwMode="auto">
          <a:xfrm>
            <a:off x="1447800" y="1538287"/>
            <a:ext cx="5334000" cy="2333625"/>
          </a:xfrm>
          <a:prstGeom prst="rect">
            <a:avLst/>
          </a:prstGeom>
          <a:noFill/>
          <a:ln w="9525">
            <a:noFill/>
            <a:miter lim="800000"/>
            <a:headEnd/>
            <a:tailEnd/>
          </a:ln>
        </p:spPr>
      </p:pic>
    </p:spTree>
    <p:extLst>
      <p:ext uri="{BB962C8B-B14F-4D97-AF65-F5344CB8AC3E}">
        <p14:creationId xmlns:p14="http://schemas.microsoft.com/office/powerpoint/2010/main" val="944850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sp>
        <p:nvSpPr>
          <p:cNvPr id="3" name="Content Placeholder 2"/>
          <p:cNvSpPr>
            <a:spLocks noGrp="1"/>
          </p:cNvSpPr>
          <p:nvPr>
            <p:ph idx="1"/>
          </p:nvPr>
        </p:nvSpPr>
        <p:spPr/>
        <p:txBody>
          <a:bodyPr>
            <a:normAutofit fontScale="92500"/>
          </a:bodyPr>
          <a:lstStyle/>
          <a:p>
            <a:r>
              <a:rPr lang="en-US" b="1" dirty="0" smtClean="0"/>
              <a:t> </a:t>
            </a:r>
            <a:r>
              <a:rPr lang="en-US" b="1" dirty="0"/>
              <a:t>design</a:t>
            </a:r>
          </a:p>
          <a:p>
            <a:pPr marL="0" indent="0">
              <a:buNone/>
            </a:pPr>
            <a:r>
              <a:rPr lang="en-US" dirty="0"/>
              <a:t>The second phase is a preliminary design or a quick design. In this stage, a simple design of the system is created. However, it is not a complete design. </a:t>
            </a:r>
            <a:endParaRPr lang="en-US" dirty="0" smtClean="0"/>
          </a:p>
          <a:p>
            <a:r>
              <a:rPr lang="en-US" b="1" dirty="0"/>
              <a:t> Build a Prototype</a:t>
            </a:r>
          </a:p>
          <a:p>
            <a:r>
              <a:rPr lang="en-US" dirty="0"/>
              <a:t>In this phase, an actual prototype is designed based on the information gathered from quick design. It is a small working model of the required system.</a:t>
            </a:r>
          </a:p>
          <a:p>
            <a:endParaRPr lang="en-US" dirty="0"/>
          </a:p>
        </p:txBody>
      </p:sp>
    </p:spTree>
    <p:extLst>
      <p:ext uri="{BB962C8B-B14F-4D97-AF65-F5344CB8AC3E}">
        <p14:creationId xmlns:p14="http://schemas.microsoft.com/office/powerpoint/2010/main" val="2977411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 Initial user evaluation</a:t>
            </a:r>
          </a:p>
          <a:p>
            <a:r>
              <a:rPr lang="en-US" dirty="0"/>
              <a:t>In this stage, the proposed system is presented to the client for an initial evaluation. It helps to find out the strength and weakness of the working model. Comment and suggestion are collected from the customer and provided to the developer.</a:t>
            </a:r>
          </a:p>
        </p:txBody>
      </p:sp>
    </p:spTree>
    <p:extLst>
      <p:ext uri="{BB962C8B-B14F-4D97-AF65-F5344CB8AC3E}">
        <p14:creationId xmlns:p14="http://schemas.microsoft.com/office/powerpoint/2010/main" val="2297798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Refining prototype</a:t>
            </a:r>
          </a:p>
          <a:p>
            <a:r>
              <a:rPr lang="en-US" dirty="0"/>
              <a:t>If the user is not happy with the current prototype, you need to refine the prototype according to the user’s feedback and suggestions</a:t>
            </a:r>
            <a:r>
              <a:rPr lang="en-US" dirty="0" smtClean="0"/>
              <a:t>.</a:t>
            </a:r>
          </a:p>
          <a:p>
            <a:r>
              <a:rPr lang="en-US" b="1" dirty="0"/>
              <a:t>Implement Product and Maintain</a:t>
            </a:r>
          </a:p>
          <a:p>
            <a:r>
              <a:rPr lang="en-US" dirty="0"/>
              <a:t>Once the final system is developed based on the final prototype, it is thoroughly tested and deployed to production.</a:t>
            </a:r>
          </a:p>
          <a:p>
            <a:endParaRPr lang="en-US" dirty="0"/>
          </a:p>
        </p:txBody>
      </p:sp>
    </p:spTree>
    <p:extLst>
      <p:ext uri="{BB962C8B-B14F-4D97-AF65-F5344CB8AC3E}">
        <p14:creationId xmlns:p14="http://schemas.microsoft.com/office/powerpoint/2010/main" val="1551404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GB" b="1" dirty="0">
                <a:solidFill>
                  <a:schemeClr val="tx1"/>
                </a:solidFill>
              </a:rPr>
              <a:t>Design </a:t>
            </a:r>
          </a:p>
        </p:txBody>
      </p:sp>
      <p:sp>
        <p:nvSpPr>
          <p:cNvPr id="3" name="Content Placeholder 2"/>
          <p:cNvSpPr>
            <a:spLocks noGrp="1"/>
          </p:cNvSpPr>
          <p:nvPr>
            <p:ph idx="1"/>
          </p:nvPr>
        </p:nvSpPr>
        <p:spPr/>
        <p:txBody>
          <a:bodyPr>
            <a:normAutofit fontScale="92500"/>
          </a:bodyPr>
          <a:lstStyle/>
          <a:p>
            <a:pPr marL="0" indent="0">
              <a:buNone/>
            </a:pPr>
            <a:r>
              <a:rPr lang="en-GB" dirty="0" smtClean="0">
                <a:solidFill>
                  <a:schemeClr val="tx1"/>
                </a:solidFill>
              </a:rPr>
              <a:t>It </a:t>
            </a:r>
            <a:r>
              <a:rPr lang="en-GB" dirty="0">
                <a:solidFill>
                  <a:schemeClr val="tx1"/>
                </a:solidFill>
              </a:rPr>
              <a:t>has 2 steps,</a:t>
            </a:r>
          </a:p>
          <a:p>
            <a:pPr marL="457200" indent="-457200">
              <a:buFont typeface="+mj-lt"/>
              <a:buAutoNum type="alphaLcPeriod"/>
            </a:pPr>
            <a:r>
              <a:rPr lang="en-GB" b="1" dirty="0">
                <a:solidFill>
                  <a:schemeClr val="tx1"/>
                </a:solidFill>
              </a:rPr>
              <a:t>High level design (HLD)      </a:t>
            </a:r>
          </a:p>
          <a:p>
            <a:pPr>
              <a:buFont typeface="Arial" pitchFamily="34" charset="0"/>
              <a:buChar char="•"/>
            </a:pPr>
            <a:r>
              <a:rPr lang="en-GB" dirty="0">
                <a:solidFill>
                  <a:schemeClr val="tx1"/>
                </a:solidFill>
              </a:rPr>
              <a:t>It gives the architecture  of the software product  </a:t>
            </a:r>
          </a:p>
          <a:p>
            <a:pPr>
              <a:buFont typeface="Arial" pitchFamily="34" charset="0"/>
              <a:buChar char="•"/>
            </a:pPr>
            <a:r>
              <a:rPr lang="en-GB" dirty="0">
                <a:solidFill>
                  <a:schemeClr val="tx1"/>
                </a:solidFill>
              </a:rPr>
              <a:t>It is done by architects and senior developers </a:t>
            </a:r>
          </a:p>
          <a:p>
            <a:pPr marL="457200" indent="-457200">
              <a:buAutoNum type="alphaLcPeriod" startAt="2"/>
            </a:pPr>
            <a:r>
              <a:rPr lang="en-GB" b="1" dirty="0">
                <a:solidFill>
                  <a:schemeClr val="tx1"/>
                </a:solidFill>
              </a:rPr>
              <a:t>Low level design (LLD)</a:t>
            </a:r>
          </a:p>
          <a:p>
            <a:pPr>
              <a:buFont typeface="Arial" pitchFamily="34" charset="0"/>
              <a:buChar char="•"/>
            </a:pPr>
            <a:r>
              <a:rPr lang="en-GB" dirty="0">
                <a:solidFill>
                  <a:schemeClr val="tx1"/>
                </a:solidFill>
              </a:rPr>
              <a:t>It describes  how each and every feature in the product should work.</a:t>
            </a:r>
          </a:p>
          <a:p>
            <a:pPr>
              <a:buFont typeface="Arial" pitchFamily="34" charset="0"/>
              <a:buChar char="•"/>
            </a:pPr>
            <a:r>
              <a:rPr lang="en-GB" dirty="0">
                <a:solidFill>
                  <a:schemeClr val="tx1"/>
                </a:solidFill>
              </a:rPr>
              <a:t>It is done by senior developers .</a:t>
            </a:r>
          </a:p>
          <a:p>
            <a:endParaRPr lang="en-GB" dirty="0">
              <a:solidFill>
                <a:schemeClr val="tx1"/>
              </a:solidFill>
            </a:endParaRPr>
          </a:p>
        </p:txBody>
      </p:sp>
    </p:spTree>
    <p:extLst>
      <p:ext uri="{BB962C8B-B14F-4D97-AF65-F5344CB8AC3E}">
        <p14:creationId xmlns:p14="http://schemas.microsoft.com/office/powerpoint/2010/main" val="147768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 </a:t>
            </a:r>
            <a:r>
              <a:rPr lang="en-GB" b="1" dirty="0">
                <a:solidFill>
                  <a:schemeClr val="tx1"/>
                </a:solidFill>
              </a:rPr>
              <a:t>Coding </a:t>
            </a:r>
          </a:p>
        </p:txBody>
      </p:sp>
      <p:sp>
        <p:nvSpPr>
          <p:cNvPr id="3" name="Content Placeholder 2"/>
          <p:cNvSpPr>
            <a:spLocks noGrp="1"/>
          </p:cNvSpPr>
          <p:nvPr>
            <p:ph idx="1"/>
          </p:nvPr>
        </p:nvSpPr>
        <p:spPr/>
        <p:txBody>
          <a:bodyPr/>
          <a:lstStyle/>
          <a:p>
            <a:pPr>
              <a:buFont typeface="Arial" pitchFamily="34" charset="0"/>
              <a:buChar char="•"/>
            </a:pPr>
            <a:r>
              <a:rPr lang="en-GB" dirty="0" smtClean="0">
                <a:solidFill>
                  <a:schemeClr val="tx1"/>
                </a:solidFill>
              </a:rPr>
              <a:t>This </a:t>
            </a:r>
            <a:r>
              <a:rPr lang="en-GB" dirty="0">
                <a:solidFill>
                  <a:schemeClr val="tx1"/>
                </a:solidFill>
              </a:rPr>
              <a:t>is the phase where we start building the software and start writing code for the product.</a:t>
            </a:r>
          </a:p>
          <a:p>
            <a:pPr>
              <a:buFont typeface="Arial" pitchFamily="34" charset="0"/>
              <a:buChar char="•"/>
            </a:pPr>
            <a:r>
              <a:rPr lang="en-GB" dirty="0">
                <a:solidFill>
                  <a:schemeClr val="tx1"/>
                </a:solidFill>
              </a:rPr>
              <a:t>Developers of all levels (seniors, juniors ,fresher's) are involved .</a:t>
            </a:r>
          </a:p>
          <a:p>
            <a:pPr>
              <a:buFont typeface="Arial" pitchFamily="34" charset="0"/>
              <a:buChar char="•"/>
            </a:pPr>
            <a:r>
              <a:rPr lang="en-GB" dirty="0">
                <a:solidFill>
                  <a:schemeClr val="tx1"/>
                </a:solidFill>
              </a:rPr>
              <a:t>The outcome of this phase is source code document (SCD) and the product</a:t>
            </a:r>
            <a:endParaRPr lang="en-IN" dirty="0">
              <a:solidFill>
                <a:schemeClr val="tx1"/>
              </a:solidFill>
            </a:endParaRPr>
          </a:p>
        </p:txBody>
      </p:sp>
    </p:spTree>
    <p:extLst>
      <p:ext uri="{BB962C8B-B14F-4D97-AF65-F5344CB8AC3E}">
        <p14:creationId xmlns:p14="http://schemas.microsoft.com/office/powerpoint/2010/main" val="117143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pPr>
            <a:r>
              <a:rPr lang="en-US" b="1" dirty="0">
                <a:solidFill>
                  <a:schemeClr val="tx1"/>
                </a:solidFill>
              </a:rPr>
              <a:t>Testing </a:t>
            </a:r>
            <a:endParaRPr lang="en-US" dirty="0">
              <a:solidFill>
                <a:schemeClr val="tx1"/>
              </a:solidFill>
            </a:endParaRPr>
          </a:p>
        </p:txBody>
      </p:sp>
      <p:sp>
        <p:nvSpPr>
          <p:cNvPr id="3" name="Content Placeholder 2"/>
          <p:cNvSpPr>
            <a:spLocks noGrp="1"/>
          </p:cNvSpPr>
          <p:nvPr>
            <p:ph idx="1"/>
          </p:nvPr>
        </p:nvSpPr>
        <p:spPr/>
        <p:txBody>
          <a:bodyPr/>
          <a:lstStyle/>
          <a:p>
            <a:pPr marL="457200" lvl="0" indent="-457200">
              <a:spcBef>
                <a:spcPts val="480"/>
              </a:spcBef>
              <a:buClr>
                <a:schemeClr val="lt1"/>
              </a:buClr>
              <a:buSzPts val="2400"/>
              <a:buFont typeface="Arial"/>
              <a:buChar char="•"/>
            </a:pPr>
            <a:r>
              <a:rPr lang="en-US" dirty="0" smtClean="0">
                <a:solidFill>
                  <a:schemeClr val="tx1"/>
                </a:solidFill>
              </a:rPr>
              <a:t>Test </a:t>
            </a:r>
            <a:r>
              <a:rPr lang="en-US" dirty="0">
                <a:solidFill>
                  <a:schemeClr val="tx1"/>
                </a:solidFill>
              </a:rPr>
              <a:t>thoroughly for different defects.</a:t>
            </a:r>
          </a:p>
          <a:p>
            <a:pPr marL="457200" lvl="0" indent="-457200">
              <a:spcBef>
                <a:spcPts val="480"/>
              </a:spcBef>
              <a:buClr>
                <a:schemeClr val="lt1"/>
              </a:buClr>
              <a:buSzPts val="2400"/>
              <a:buFont typeface="Arial"/>
              <a:buChar char="•"/>
            </a:pPr>
            <a:r>
              <a:rPr lang="en-US" dirty="0">
                <a:solidFill>
                  <a:schemeClr val="tx1"/>
                </a:solidFill>
              </a:rPr>
              <a:t>Either test manually or using automation tools.</a:t>
            </a:r>
          </a:p>
          <a:p>
            <a:pPr marL="457200" lvl="0" indent="-457200">
              <a:spcBef>
                <a:spcPts val="480"/>
              </a:spcBef>
              <a:buClr>
                <a:schemeClr val="lt1"/>
              </a:buClr>
              <a:buSzPts val="2400"/>
              <a:buFont typeface="Arial"/>
              <a:buChar char="•"/>
            </a:pPr>
            <a:r>
              <a:rPr lang="en-US" dirty="0">
                <a:solidFill>
                  <a:schemeClr val="tx1"/>
                </a:solidFill>
              </a:rPr>
              <a:t>Once the QA makes sure that the software is error free, then it goes to the next stage which is implementation.</a:t>
            </a:r>
          </a:p>
        </p:txBody>
      </p:sp>
    </p:spTree>
    <p:extLst>
      <p:ext uri="{BB962C8B-B14F-4D97-AF65-F5344CB8AC3E}">
        <p14:creationId xmlns:p14="http://schemas.microsoft.com/office/powerpoint/2010/main" val="207861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pPr>
            <a:r>
              <a:rPr lang="en-US" b="1" dirty="0" smtClean="0">
                <a:solidFill>
                  <a:schemeClr val="tx1"/>
                </a:solidFill>
              </a:rPr>
              <a:t>Deployment</a:t>
            </a:r>
            <a:endParaRPr lang="en-US" dirty="0">
              <a:solidFill>
                <a:schemeClr val="tx1"/>
              </a:solidFill>
            </a:endParaRPr>
          </a:p>
        </p:txBody>
      </p:sp>
      <p:sp>
        <p:nvSpPr>
          <p:cNvPr id="3" name="Content Placeholder 2"/>
          <p:cNvSpPr>
            <a:spLocks noGrp="1"/>
          </p:cNvSpPr>
          <p:nvPr>
            <p:ph idx="1"/>
          </p:nvPr>
        </p:nvSpPr>
        <p:spPr>
          <a:xfrm>
            <a:off x="304800" y="1554162"/>
            <a:ext cx="8686800" cy="4999038"/>
          </a:xfrm>
        </p:spPr>
        <p:txBody>
          <a:bodyPr>
            <a:normAutofit/>
          </a:bodyPr>
          <a:lstStyle/>
          <a:p>
            <a:pPr lvl="0">
              <a:spcBef>
                <a:spcPts val="480"/>
              </a:spcBef>
              <a:buClr>
                <a:schemeClr val="lt1"/>
              </a:buClr>
              <a:buSzPts val="2400"/>
              <a:buFont typeface="Wingdings" panose="05000000000000000000" pitchFamily="2" charset="2"/>
              <a:buChar char="q"/>
            </a:pPr>
            <a:r>
              <a:rPr lang="en-US" dirty="0" smtClean="0">
                <a:solidFill>
                  <a:schemeClr val="tx1"/>
                </a:solidFill>
              </a:rPr>
              <a:t>After </a:t>
            </a:r>
            <a:r>
              <a:rPr lang="en-US" dirty="0">
                <a:solidFill>
                  <a:schemeClr val="tx1"/>
                </a:solidFill>
              </a:rPr>
              <a:t>testing the product is delivered /deployed to customer </a:t>
            </a:r>
            <a:r>
              <a:rPr lang="en-US" dirty="0" smtClean="0">
                <a:solidFill>
                  <a:schemeClr val="tx1"/>
                </a:solidFill>
              </a:rPr>
              <a:t>or first UAT(user acceptance testing)is done depending on the customers expectation.</a:t>
            </a:r>
            <a:endParaRPr lang="en-US" dirty="0">
              <a:solidFill>
                <a:schemeClr val="tx1"/>
              </a:solidFill>
            </a:endParaRPr>
          </a:p>
          <a:p>
            <a:pPr lvl="0">
              <a:spcBef>
                <a:spcPts val="480"/>
              </a:spcBef>
              <a:buClr>
                <a:schemeClr val="lt1"/>
              </a:buClr>
              <a:buSzPts val="2400"/>
              <a:buFont typeface="Arial"/>
              <a:buChar char="•"/>
            </a:pPr>
            <a:r>
              <a:rPr lang="en-US" dirty="0">
                <a:solidFill>
                  <a:schemeClr val="tx1"/>
                </a:solidFill>
              </a:rPr>
              <a:t>It is done by the deployment/ implementation engineers</a:t>
            </a:r>
            <a:r>
              <a:rPr lang="en-US" dirty="0" smtClean="0">
                <a:solidFill>
                  <a:schemeClr val="tx1"/>
                </a:solidFill>
              </a:rPr>
              <a:t>.</a:t>
            </a:r>
          </a:p>
          <a:p>
            <a:pPr lvl="0">
              <a:spcBef>
                <a:spcPts val="480"/>
              </a:spcBef>
              <a:buClr>
                <a:schemeClr val="lt1"/>
              </a:buClr>
              <a:buSzPts val="2400"/>
              <a:buFont typeface="Arial"/>
              <a:buChar char="•"/>
            </a:pPr>
            <a:r>
              <a:rPr lang="en-US" dirty="0" smtClean="0">
                <a:solidFill>
                  <a:schemeClr val="tx1"/>
                </a:solidFill>
              </a:rPr>
              <a:t>If the customer finds the application as expected then sign off is provided by the customer to go live.</a:t>
            </a:r>
            <a:endParaRPr lang="en-US" dirty="0">
              <a:solidFill>
                <a:schemeClr val="tx1"/>
              </a:solidFill>
            </a:endParaRPr>
          </a:p>
        </p:txBody>
      </p:sp>
    </p:spTree>
    <p:extLst>
      <p:ext uri="{BB962C8B-B14F-4D97-AF65-F5344CB8AC3E}">
        <p14:creationId xmlns:p14="http://schemas.microsoft.com/office/powerpoint/2010/main" val="3339749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maintanence</a:t>
            </a:r>
            <a:endParaRPr lang="en-IN" dirty="0"/>
          </a:p>
        </p:txBody>
      </p:sp>
      <p:sp>
        <p:nvSpPr>
          <p:cNvPr id="3" name="Content Placeholder 2"/>
          <p:cNvSpPr>
            <a:spLocks noGrp="1"/>
          </p:cNvSpPr>
          <p:nvPr>
            <p:ph idx="1"/>
          </p:nvPr>
        </p:nvSpPr>
        <p:spPr/>
        <p:txBody>
          <a:bodyPr/>
          <a:lstStyle/>
          <a:p>
            <a:pPr marL="0" lvl="0" indent="0">
              <a:spcBef>
                <a:spcPts val="480"/>
              </a:spcBef>
              <a:buClr>
                <a:schemeClr val="lt1"/>
              </a:buClr>
              <a:buSzPts val="2400"/>
              <a:buNone/>
            </a:pPr>
            <a:r>
              <a:rPr lang="en-US" dirty="0">
                <a:solidFill>
                  <a:schemeClr val="tx1"/>
                </a:solidFill>
              </a:rPr>
              <a:t> </a:t>
            </a:r>
            <a:r>
              <a:rPr lang="en-US" dirty="0" smtClean="0">
                <a:solidFill>
                  <a:schemeClr val="tx1"/>
                </a:solidFill>
              </a:rPr>
              <a:t>   After the deployment of a product on the production environment ,</a:t>
            </a:r>
            <a:r>
              <a:rPr lang="en-US" dirty="0" err="1" smtClean="0">
                <a:solidFill>
                  <a:schemeClr val="tx1"/>
                </a:solidFill>
              </a:rPr>
              <a:t>maintance</a:t>
            </a:r>
            <a:r>
              <a:rPr lang="en-US" dirty="0" smtClean="0">
                <a:solidFill>
                  <a:schemeClr val="tx1"/>
                </a:solidFill>
              </a:rPr>
              <a:t>  of the  product </a:t>
            </a:r>
            <a:r>
              <a:rPr lang="en-US" dirty="0" err="1" smtClean="0">
                <a:solidFill>
                  <a:schemeClr val="tx1"/>
                </a:solidFill>
              </a:rPr>
              <a:t>ie,if</a:t>
            </a:r>
            <a:r>
              <a:rPr lang="en-US" dirty="0" smtClean="0">
                <a:solidFill>
                  <a:schemeClr val="tx1"/>
                </a:solidFill>
              </a:rPr>
              <a:t> any issue comes up &amp; needs to be fixed or any enhancement is to be done is taken care by the developers.</a:t>
            </a:r>
            <a:endParaRPr lang="en-US" dirty="0">
              <a:solidFill>
                <a:schemeClr val="tx1"/>
              </a:solidFill>
            </a:endParaRPr>
          </a:p>
          <a:p>
            <a:pPr lvl="0">
              <a:spcBef>
                <a:spcPts val="480"/>
              </a:spcBef>
              <a:buClr>
                <a:schemeClr val="lt1"/>
              </a:buClr>
              <a:buSzPts val="2400"/>
              <a:buFont typeface="Arial"/>
              <a:buChar char="•"/>
            </a:pPr>
            <a:r>
              <a:rPr lang="en-US" dirty="0">
                <a:solidFill>
                  <a:schemeClr val="tx1"/>
                </a:solidFill>
              </a:rPr>
              <a:t>Maintenance should be done as per SLA (service level agreement ).</a:t>
            </a:r>
          </a:p>
          <a:p>
            <a:endParaRPr lang="en-IN" dirty="0"/>
          </a:p>
        </p:txBody>
      </p:sp>
    </p:spTree>
    <p:extLst>
      <p:ext uri="{BB962C8B-B14F-4D97-AF65-F5344CB8AC3E}">
        <p14:creationId xmlns:p14="http://schemas.microsoft.com/office/powerpoint/2010/main" val="168080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effectLst/>
              </a:rPr>
              <a:t>Types of SDLC models</a:t>
            </a:r>
          </a:p>
        </p:txBody>
      </p:sp>
      <p:sp>
        <p:nvSpPr>
          <p:cNvPr id="3" name="Content Placeholder 2"/>
          <p:cNvSpPr>
            <a:spLocks noGrp="1"/>
          </p:cNvSpPr>
          <p:nvPr>
            <p:ph idx="1"/>
          </p:nvPr>
        </p:nvSpPr>
        <p:spPr/>
        <p:txBody>
          <a:bodyPr/>
          <a:lstStyle/>
          <a:p>
            <a:pPr lvl="0"/>
            <a:r>
              <a:rPr lang="en-IN" dirty="0">
                <a:hlinkClick r:id="rId2"/>
              </a:rPr>
              <a:t>Waterfall Model</a:t>
            </a:r>
            <a:endParaRPr lang="en-IN" dirty="0"/>
          </a:p>
          <a:p>
            <a:pPr lvl="0"/>
            <a:r>
              <a:rPr lang="en-IN" dirty="0">
                <a:hlinkClick r:id="rId3"/>
              </a:rPr>
              <a:t>V-Shaped Model</a:t>
            </a:r>
            <a:endParaRPr lang="en-IN" dirty="0"/>
          </a:p>
          <a:p>
            <a:pPr lvl="0"/>
            <a:r>
              <a:rPr lang="en-IN" dirty="0">
                <a:hlinkClick r:id="rId4"/>
              </a:rPr>
              <a:t>Iterative </a:t>
            </a:r>
            <a:r>
              <a:rPr lang="en-IN" dirty="0" smtClean="0">
                <a:hlinkClick r:id="rId4"/>
              </a:rPr>
              <a:t>Model</a:t>
            </a:r>
            <a:endParaRPr lang="en-IN" dirty="0" smtClean="0"/>
          </a:p>
          <a:p>
            <a:pPr lvl="0"/>
            <a:r>
              <a:rPr lang="en-IN" dirty="0" smtClean="0">
                <a:solidFill>
                  <a:srgbClr val="C00000"/>
                </a:solidFill>
              </a:rPr>
              <a:t>Incremental model</a:t>
            </a:r>
            <a:endParaRPr lang="en-IN" dirty="0">
              <a:solidFill>
                <a:srgbClr val="C00000"/>
              </a:solidFill>
            </a:endParaRPr>
          </a:p>
          <a:p>
            <a:pPr lvl="0"/>
            <a:r>
              <a:rPr lang="en-IN" dirty="0">
                <a:hlinkClick r:id="rId5"/>
              </a:rPr>
              <a:t>Spiral </a:t>
            </a:r>
            <a:r>
              <a:rPr lang="en-IN" dirty="0" smtClean="0">
                <a:hlinkClick r:id="rId5"/>
              </a:rPr>
              <a:t>Model</a:t>
            </a:r>
            <a:endParaRPr lang="en-IN" dirty="0" smtClean="0"/>
          </a:p>
          <a:p>
            <a:pPr lvl="0"/>
            <a:r>
              <a:rPr lang="en-IN" b="1" u="sng" dirty="0" smtClean="0">
                <a:solidFill>
                  <a:srgbClr val="C00000"/>
                </a:solidFill>
              </a:rPr>
              <a:t>Prototype Model</a:t>
            </a:r>
          </a:p>
          <a:p>
            <a:pPr lvl="0"/>
            <a:r>
              <a:rPr lang="en-IN" dirty="0" smtClean="0">
                <a:hlinkClick r:id="rId6"/>
              </a:rPr>
              <a:t>Agile </a:t>
            </a:r>
            <a:r>
              <a:rPr lang="en-IN" dirty="0">
                <a:hlinkClick r:id="rId6"/>
              </a:rPr>
              <a:t>Model</a:t>
            </a:r>
            <a:endParaRPr lang="en-IN" dirty="0"/>
          </a:p>
          <a:p>
            <a:endParaRPr lang="en-IN" b="1" dirty="0">
              <a:solidFill>
                <a:srgbClr val="C00000"/>
              </a:solidFill>
            </a:endParaRPr>
          </a:p>
          <a:p>
            <a:pPr lvl="0"/>
            <a:endParaRPr lang="en-IN" dirty="0" smtClean="0"/>
          </a:p>
          <a:p>
            <a:pPr marL="0" lvl="0" indent="0">
              <a:buNone/>
            </a:pPr>
            <a:endParaRPr lang="en-US" dirty="0"/>
          </a:p>
        </p:txBody>
      </p:sp>
    </p:spTree>
    <p:extLst>
      <p:ext uri="{BB962C8B-B14F-4D97-AF65-F5344CB8AC3E}">
        <p14:creationId xmlns:p14="http://schemas.microsoft.com/office/powerpoint/2010/main" val="2185958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2126</TotalTime>
  <Words>1245</Words>
  <Application>Microsoft Office PowerPoint</Application>
  <PresentationFormat>On-screen Show (4:3)</PresentationFormat>
  <Paragraphs>157</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Franklin Gothic Book</vt:lpstr>
      <vt:lpstr>Franklin Gothic Medium</vt:lpstr>
      <vt:lpstr>Source Sans Pro</vt:lpstr>
      <vt:lpstr>Wingdings</vt:lpstr>
      <vt:lpstr>Wingdings 2</vt:lpstr>
      <vt:lpstr>Trek</vt:lpstr>
      <vt:lpstr>Software Development Life Cycle(SDLC)</vt:lpstr>
      <vt:lpstr>Requirements gathering&amp;analysis</vt:lpstr>
      <vt:lpstr>analysis</vt:lpstr>
      <vt:lpstr>Design </vt:lpstr>
      <vt:lpstr> Coding </vt:lpstr>
      <vt:lpstr>Testing </vt:lpstr>
      <vt:lpstr>Deployment</vt:lpstr>
      <vt:lpstr>maintanence</vt:lpstr>
      <vt:lpstr>Types of SDLC models</vt:lpstr>
      <vt:lpstr>Waterfall Model</vt:lpstr>
      <vt:lpstr>Waterfall Model</vt:lpstr>
      <vt:lpstr>PowerPoint Presentation</vt:lpstr>
      <vt:lpstr>V-Shaped Model</vt:lpstr>
      <vt:lpstr>PowerPoint Presentation</vt:lpstr>
      <vt:lpstr>PowerPoint Presentation</vt:lpstr>
      <vt:lpstr>INCREMENTAL model</vt:lpstr>
      <vt:lpstr>PowerPoint Presentation</vt:lpstr>
      <vt:lpstr>PowerPoint Presentation</vt:lpstr>
      <vt:lpstr>ITERATIVE model</vt:lpstr>
      <vt:lpstr>ITERATIVE model</vt:lpstr>
      <vt:lpstr>PowerPoint Presentation</vt:lpstr>
      <vt:lpstr>PowerPoint Presentation</vt:lpstr>
      <vt:lpstr>Spiral Model</vt:lpstr>
      <vt:lpstr>PowerPoint Presentation</vt:lpstr>
      <vt:lpstr>Phases of Spiral Model</vt:lpstr>
      <vt:lpstr>PowerPoint Presentation</vt:lpstr>
      <vt:lpstr>PowerPoint Presentation</vt:lpstr>
      <vt:lpstr>Agile model</vt:lpstr>
      <vt:lpstr>PowerPoint Presentation</vt:lpstr>
      <vt:lpstr>Prototype Model</vt:lpstr>
      <vt:lpstr>PowerPoint Presentation</vt:lpstr>
      <vt:lpstr>.</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CAMERINFOLKS</dc:creator>
  <cp:lastModifiedBy>Windows User</cp:lastModifiedBy>
  <cp:revision>107</cp:revision>
  <dcterms:created xsi:type="dcterms:W3CDTF">2016-08-02T14:04:07Z</dcterms:created>
  <dcterms:modified xsi:type="dcterms:W3CDTF">2023-07-14T05:51:59Z</dcterms:modified>
</cp:coreProperties>
</file>