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1" r:id="rId2"/>
    <p:sldId id="302" r:id="rId3"/>
    <p:sldId id="303" r:id="rId4"/>
    <p:sldId id="344" r:id="rId5"/>
    <p:sldId id="345" r:id="rId6"/>
    <p:sldId id="304" r:id="rId7"/>
    <p:sldId id="305" r:id="rId8"/>
    <p:sldId id="347" r:id="rId9"/>
    <p:sldId id="342" r:id="rId10"/>
    <p:sldId id="343" r:id="rId11"/>
    <p:sldId id="306" r:id="rId12"/>
    <p:sldId id="307" r:id="rId13"/>
    <p:sldId id="308" r:id="rId14"/>
    <p:sldId id="309" r:id="rId15"/>
    <p:sldId id="310" r:id="rId16"/>
    <p:sldId id="311" r:id="rId17"/>
    <p:sldId id="326" r:id="rId18"/>
    <p:sldId id="312" r:id="rId19"/>
    <p:sldId id="314" r:id="rId20"/>
    <p:sldId id="315" r:id="rId21"/>
    <p:sldId id="316" r:id="rId22"/>
    <p:sldId id="317" r:id="rId23"/>
    <p:sldId id="321" r:id="rId24"/>
    <p:sldId id="319" r:id="rId25"/>
    <p:sldId id="318" r:id="rId26"/>
    <p:sldId id="322" r:id="rId27"/>
    <p:sldId id="323" r:id="rId28"/>
    <p:sldId id="320" r:id="rId29"/>
    <p:sldId id="348" r:id="rId30"/>
    <p:sldId id="324" r:id="rId31"/>
    <p:sldId id="32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175" autoAdjust="0"/>
    <p:restoredTop sz="94660"/>
  </p:normalViewPr>
  <p:slideViewPr>
    <p:cSldViewPr showGuides="1">
      <p:cViewPr>
        <p:scale>
          <a:sx n="88" d="100"/>
          <a:sy n="88" d="100"/>
        </p:scale>
        <p:origin x="-1258"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E25761C-ED6E-4002-A9F4-C219C90C2BC2}" type="datetimeFigureOut">
              <a:rPr lang="en-IN" smtClean="0"/>
              <a:pPr/>
              <a:t>05-06-2025</a:t>
            </a:fld>
            <a:endParaRPr lang="en-IN" dirty="0"/>
          </a:p>
        </p:txBody>
      </p:sp>
      <p:sp>
        <p:nvSpPr>
          <p:cNvPr id="2" name="Footer Placeholder 1"/>
          <p:cNvSpPr>
            <a:spLocks noGrp="1"/>
          </p:cNvSpPr>
          <p:nvPr>
            <p:ph type="ftr" sz="quarter" idx="11"/>
          </p:nvPr>
        </p:nvSpPr>
        <p:spPr/>
        <p:txBody>
          <a:bodyPr/>
          <a:lstStyle/>
          <a:p>
            <a:endParaRPr lang="en-IN" dirty="0"/>
          </a:p>
        </p:txBody>
      </p:sp>
      <p:sp>
        <p:nvSpPr>
          <p:cNvPr id="15" name="Slide Number Placeholder 14"/>
          <p:cNvSpPr>
            <a:spLocks noGrp="1"/>
          </p:cNvSpPr>
          <p:nvPr>
            <p:ph type="sldNum" sz="quarter" idx="12"/>
          </p:nvPr>
        </p:nvSpPr>
        <p:spPr>
          <a:xfrm>
            <a:off x="8229600" y="6473952"/>
            <a:ext cx="758952" cy="246888"/>
          </a:xfrm>
        </p:spPr>
        <p:txBody>
          <a:bodyPr/>
          <a:lstStyle/>
          <a:p>
            <a:fld id="{3D24643E-0A5E-45B0-9ED6-2A4D24AB388A}"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25761C-ED6E-4002-A9F4-C219C90C2BC2}" type="datetimeFigureOut">
              <a:rPr lang="en-IN" smtClean="0"/>
              <a:pPr/>
              <a:t>05-06-2025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25761C-ED6E-4002-A9F4-C219C90C2BC2}" type="datetimeFigureOut">
              <a:rPr lang="en-IN" smtClean="0"/>
              <a:pPr/>
              <a:t>05-06-2025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E25761C-ED6E-4002-A9F4-C219C90C2BC2}" type="datetimeFigureOut">
              <a:rPr lang="en-IN" smtClean="0"/>
              <a:pPr/>
              <a:t>05-06-2025</a:t>
            </a:fld>
            <a:endParaRPr lang="en-IN" dirty="0"/>
          </a:p>
        </p:txBody>
      </p:sp>
      <p:sp>
        <p:nvSpPr>
          <p:cNvPr id="19" name="Footer Placeholder 18"/>
          <p:cNvSpPr>
            <a:spLocks noGrp="1"/>
          </p:cNvSpPr>
          <p:nvPr>
            <p:ph type="ftr" sz="quarter" idx="11"/>
          </p:nvPr>
        </p:nvSpPr>
        <p:spPr>
          <a:xfrm>
            <a:off x="3581400" y="76200"/>
            <a:ext cx="2895600" cy="288925"/>
          </a:xfrm>
        </p:spPr>
        <p:txBody>
          <a:bodyPr/>
          <a:lstStyle/>
          <a:p>
            <a:endParaRPr lang="en-IN" dirty="0"/>
          </a:p>
        </p:txBody>
      </p:sp>
      <p:sp>
        <p:nvSpPr>
          <p:cNvPr id="16" name="Slide Number Placeholder 15"/>
          <p:cNvSpPr>
            <a:spLocks noGrp="1"/>
          </p:cNvSpPr>
          <p:nvPr>
            <p:ph type="sldNum" sz="quarter" idx="12"/>
          </p:nvPr>
        </p:nvSpPr>
        <p:spPr>
          <a:xfrm>
            <a:off x="8229600" y="6473952"/>
            <a:ext cx="758952" cy="246888"/>
          </a:xfrm>
        </p:spPr>
        <p:txBody>
          <a:bodyPr/>
          <a:lstStyle/>
          <a:p>
            <a:fld id="{3D24643E-0A5E-45B0-9ED6-2A4D24AB388A}"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E25761C-ED6E-4002-A9F4-C219C90C2BC2}" type="datetimeFigureOut">
              <a:rPr lang="en-IN" smtClean="0"/>
              <a:pPr/>
              <a:t>05-06-2025</a:t>
            </a:fld>
            <a:endParaRPr lang="en-IN" dirty="0"/>
          </a:p>
        </p:txBody>
      </p:sp>
      <p:sp>
        <p:nvSpPr>
          <p:cNvPr id="11" name="Footer Placeholder 10"/>
          <p:cNvSpPr>
            <a:spLocks noGrp="1"/>
          </p:cNvSpPr>
          <p:nvPr>
            <p:ph type="ftr" sz="quarter" idx="11"/>
          </p:nvPr>
        </p:nvSpPr>
        <p:spPr/>
        <p:txBody>
          <a:bodyPr/>
          <a:lstStyle/>
          <a:p>
            <a:endParaRPr lang="en-IN" dirty="0"/>
          </a:p>
        </p:txBody>
      </p:sp>
      <p:sp>
        <p:nvSpPr>
          <p:cNvPr id="16" name="Slide Number Placeholder 15"/>
          <p:cNvSpPr>
            <a:spLocks noGrp="1"/>
          </p:cNvSpPr>
          <p:nvPr>
            <p:ph type="sldNum" sz="quarter" idx="12"/>
          </p:nvPr>
        </p:nvSpPr>
        <p:spPr/>
        <p:txBody>
          <a:bodyPr/>
          <a:lstStyle/>
          <a:p>
            <a:fld id="{3D24643E-0A5E-45B0-9ED6-2A4D24AB388A}" type="slidenum">
              <a:rPr lang="en-IN" smtClean="0"/>
              <a:pPr/>
              <a:t>‹#›</a:t>
            </a:fld>
            <a:endParaRPr lang="en-IN"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E25761C-ED6E-4002-A9F4-C219C90C2BC2}" type="datetimeFigureOut">
              <a:rPr lang="en-IN" smtClean="0"/>
              <a:pPr/>
              <a:t>05-06-2025</a:t>
            </a:fld>
            <a:endParaRPr lang="en-IN" dirty="0"/>
          </a:p>
        </p:txBody>
      </p:sp>
      <p:sp>
        <p:nvSpPr>
          <p:cNvPr id="10" name="Footer Placeholder 9"/>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E25761C-ED6E-4002-A9F4-C219C90C2BC2}" type="datetimeFigureOut">
              <a:rPr lang="en-IN" smtClean="0"/>
              <a:pPr/>
              <a:t>05-06-2025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229600" y="6477000"/>
            <a:ext cx="762000" cy="246888"/>
          </a:xfrm>
        </p:spPr>
        <p:txBody>
          <a:bodyPr/>
          <a:lstStyle/>
          <a:p>
            <a:fld id="{3D24643E-0A5E-45B0-9ED6-2A4D24AB388A}" type="slidenum">
              <a:rPr lang="en-IN" smtClean="0"/>
              <a:pPr/>
              <a:t>‹#›</a:t>
            </a:fld>
            <a:endParaRPr lang="en-IN"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E25761C-ED6E-4002-A9F4-C219C90C2BC2}" type="datetimeFigureOut">
              <a:rPr lang="en-IN" smtClean="0"/>
              <a:pPr/>
              <a:t>05-06-2025</a:t>
            </a:fld>
            <a:endParaRPr lang="en-IN" dirty="0"/>
          </a:p>
        </p:txBody>
      </p:sp>
      <p:sp>
        <p:nvSpPr>
          <p:cNvPr id="21" name="Footer Placeholder 20"/>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E25761C-ED6E-4002-A9F4-C219C90C2BC2}" type="datetimeFigureOut">
              <a:rPr lang="en-IN" smtClean="0"/>
              <a:pPr/>
              <a:t>05-06-2025</a:t>
            </a:fld>
            <a:endParaRPr lang="en-IN" dirty="0"/>
          </a:p>
        </p:txBody>
      </p:sp>
      <p:sp>
        <p:nvSpPr>
          <p:cNvPr id="24" name="Footer Placeholder 23"/>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E25761C-ED6E-4002-A9F4-C219C90C2BC2}" type="datetimeFigureOut">
              <a:rPr lang="en-IN" smtClean="0"/>
              <a:pPr/>
              <a:t>05-06-2025</a:t>
            </a:fld>
            <a:endParaRPr lang="en-IN" dirty="0"/>
          </a:p>
        </p:txBody>
      </p:sp>
      <p:sp>
        <p:nvSpPr>
          <p:cNvPr id="29" name="Footer Placeholder 28"/>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1E25761C-ED6E-4002-A9F4-C219C90C2BC2}" type="datetimeFigureOut">
              <a:rPr lang="en-IN" smtClean="0"/>
              <a:pPr/>
              <a:t>05-06-2025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3D24643E-0A5E-45B0-9ED6-2A4D24AB388A}" type="slidenum">
              <a:rPr lang="en-IN" smtClean="0"/>
              <a:pPr/>
              <a:t>‹#›</a:t>
            </a:fld>
            <a:endParaRPr lang="en-IN"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pic>
        <p:nvPicPr>
          <p:cNvPr id="8" name="Picture 2" descr="C:\Users\CAMERINFOLKS\Desktop\logo.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2555776" y="1556792"/>
            <a:ext cx="4177506" cy="2077889"/>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1000"/>
            <a:lum/>
          </a:blip>
          <a:srcRect/>
          <a:stretch>
            <a:fillRect t="-2000" b="-2000"/>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E25761C-ED6E-4002-A9F4-C219C90C2BC2}" type="datetimeFigureOut">
              <a:rPr lang="en-IN" smtClean="0"/>
              <a:pPr/>
              <a:t>05-06-2025</a:t>
            </a:fld>
            <a:endParaRPr lang="en-IN"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D24643E-0A5E-45B0-9ED6-2A4D24AB388A}" type="slidenum">
              <a:rPr lang="en-IN" smtClean="0"/>
              <a:pPr/>
              <a:t>‹#›</a:t>
            </a:fld>
            <a:endParaRPr lang="en-IN"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333930"/>
            <a:ext cx="8668580" cy="737616"/>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Bahnschrift SemiBold SemiConden" pitchFamily="34" charset="0"/>
              </a:rPr>
              <a:t>Levels of Testing</a:t>
            </a:r>
            <a:endParaRPr lang="en-IN" sz="3200" dirty="0">
              <a:solidFill>
                <a:schemeClr val="bg1"/>
              </a:solidFill>
              <a:latin typeface="Bahnschrift SemiBold SemiConden" pitchFamily="34" charset="0"/>
            </a:endParaRPr>
          </a:p>
        </p:txBody>
      </p:sp>
      <p:sp>
        <p:nvSpPr>
          <p:cNvPr id="5" name="Rectangle 4"/>
          <p:cNvSpPr/>
          <p:nvPr/>
        </p:nvSpPr>
        <p:spPr>
          <a:xfrm>
            <a:off x="186964" y="2143117"/>
            <a:ext cx="2027582" cy="928694"/>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Bahnschrift SemiBold SemiConden" pitchFamily="34" charset="0"/>
              </a:rPr>
              <a:t>Unit Testing</a:t>
            </a:r>
            <a:endParaRPr lang="en-IN" sz="2000" dirty="0">
              <a:solidFill>
                <a:schemeClr val="bg1"/>
              </a:solidFill>
              <a:latin typeface="Bahnschrift SemiBold SemiConden" pitchFamily="34" charset="0"/>
            </a:endParaRPr>
          </a:p>
        </p:txBody>
      </p:sp>
      <p:sp>
        <p:nvSpPr>
          <p:cNvPr id="6" name="Rectangle 5"/>
          <p:cNvSpPr/>
          <p:nvPr/>
        </p:nvSpPr>
        <p:spPr>
          <a:xfrm>
            <a:off x="4786314" y="2143116"/>
            <a:ext cx="1884706" cy="92869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Bahnschrift SemiBold SemiConden" pitchFamily="34" charset="0"/>
              </a:rPr>
              <a:t>System Testing</a:t>
            </a:r>
            <a:endParaRPr lang="en-IN" sz="2000" dirty="0">
              <a:solidFill>
                <a:schemeClr val="bg1"/>
              </a:solidFill>
              <a:latin typeface="Bahnschrift SemiBold SemiConden" pitchFamily="34" charset="0"/>
            </a:endParaRPr>
          </a:p>
        </p:txBody>
      </p:sp>
      <p:sp>
        <p:nvSpPr>
          <p:cNvPr id="7" name="Rectangle 6"/>
          <p:cNvSpPr/>
          <p:nvPr/>
        </p:nvSpPr>
        <p:spPr>
          <a:xfrm>
            <a:off x="7000892" y="2143117"/>
            <a:ext cx="2027582" cy="928694"/>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Bahnschrift SemiBold SemiConden" pitchFamily="34" charset="0"/>
              </a:rPr>
              <a:t>Acceptance Testing</a:t>
            </a:r>
            <a:endParaRPr lang="en-IN" sz="2000" dirty="0">
              <a:solidFill>
                <a:schemeClr val="bg1"/>
              </a:solidFill>
              <a:latin typeface="Bahnschrift SemiBold SemiConden" pitchFamily="34" charset="0"/>
            </a:endParaRPr>
          </a:p>
        </p:txBody>
      </p:sp>
      <p:sp>
        <p:nvSpPr>
          <p:cNvPr id="8" name="Rectangle 7"/>
          <p:cNvSpPr/>
          <p:nvPr/>
        </p:nvSpPr>
        <p:spPr>
          <a:xfrm>
            <a:off x="6643701" y="3529563"/>
            <a:ext cx="1751557" cy="685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Bahnschrift SemiBold SemiConden" pitchFamily="34" charset="0"/>
              </a:rPr>
              <a:t>Alpha Testing</a:t>
            </a:r>
            <a:endParaRPr lang="en-IN" sz="2000" dirty="0">
              <a:solidFill>
                <a:schemeClr val="bg1"/>
              </a:solidFill>
              <a:latin typeface="Bahnschrift SemiBold SemiConden" pitchFamily="34" charset="0"/>
            </a:endParaRPr>
          </a:p>
        </p:txBody>
      </p:sp>
      <p:sp>
        <p:nvSpPr>
          <p:cNvPr id="9" name="Rectangle 8"/>
          <p:cNvSpPr/>
          <p:nvPr/>
        </p:nvSpPr>
        <p:spPr>
          <a:xfrm>
            <a:off x="6715141" y="4572008"/>
            <a:ext cx="1714511" cy="72689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Bahnschrift SemiBold SemiConden" pitchFamily="34" charset="0"/>
              </a:rPr>
              <a:t>Beta Testing</a:t>
            </a:r>
            <a:endParaRPr lang="en-IN" sz="2000" dirty="0">
              <a:solidFill>
                <a:schemeClr val="bg1"/>
              </a:solidFill>
              <a:latin typeface="Bahnschrift SemiBold SemiConden" pitchFamily="34" charset="0"/>
            </a:endParaRPr>
          </a:p>
        </p:txBody>
      </p:sp>
      <p:sp>
        <p:nvSpPr>
          <p:cNvPr id="10" name="Rectangle 9"/>
          <p:cNvSpPr/>
          <p:nvPr/>
        </p:nvSpPr>
        <p:spPr>
          <a:xfrm>
            <a:off x="6715139" y="5643579"/>
            <a:ext cx="1786137" cy="71438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Bahnschrift SemiBold SemiConden" pitchFamily="34" charset="0"/>
              </a:rPr>
              <a:t>Gamma Testing</a:t>
            </a:r>
            <a:endParaRPr lang="en-IN" sz="2000" dirty="0">
              <a:solidFill>
                <a:schemeClr val="bg1"/>
              </a:solidFill>
              <a:latin typeface="Bahnschrift SemiBold SemiConden" pitchFamily="34" charset="0"/>
            </a:endParaRPr>
          </a:p>
        </p:txBody>
      </p:sp>
      <p:cxnSp>
        <p:nvCxnSpPr>
          <p:cNvPr id="11" name="Straight Connector 10"/>
          <p:cNvCxnSpPr/>
          <p:nvPr/>
        </p:nvCxnSpPr>
        <p:spPr>
          <a:xfrm>
            <a:off x="857224" y="1428736"/>
            <a:ext cx="74295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7952894" y="1761824"/>
            <a:ext cx="666970" cy="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60034" y="2284890"/>
            <a:ext cx="0" cy="7376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2928926" y="1785925"/>
            <a:ext cx="714381" cy="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7358875" y="4572009"/>
            <a:ext cx="2999604"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8429652" y="4000504"/>
            <a:ext cx="428628"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36"/>
          <p:cNvGraphicFramePr>
            <a:graphicFrameLocks noGrp="1"/>
          </p:cNvGraphicFramePr>
          <p:nvPr/>
        </p:nvGraphicFramePr>
        <p:xfrm>
          <a:off x="428596" y="4000504"/>
          <a:ext cx="5843588" cy="1857387"/>
        </p:xfrm>
        <a:graphic>
          <a:graphicData uri="http://schemas.openxmlformats.org/drawingml/2006/table">
            <a:tbl>
              <a:tblPr firstRow="1" bandRow="1">
                <a:tableStyleId>{93296810-A885-4BE3-A3E7-6D5BEEA58F35}</a:tableStyleId>
              </a:tblPr>
              <a:tblGrid>
                <a:gridCol w="2589039"/>
                <a:gridCol w="3254549"/>
              </a:tblGrid>
              <a:tr h="473145">
                <a:tc>
                  <a:txBody>
                    <a:bodyPr/>
                    <a:lstStyle/>
                    <a:p>
                      <a:r>
                        <a:rPr lang="en-US" sz="2000" b="1" dirty="0">
                          <a:solidFill>
                            <a:schemeClr val="bg1"/>
                          </a:solidFill>
                        </a:rPr>
                        <a:t>Unit Testing</a:t>
                      </a:r>
                      <a:endParaRPr lang="en-IN" sz="2000" b="1" dirty="0">
                        <a:solidFill>
                          <a:schemeClr val="bg1"/>
                        </a:solidFill>
                      </a:endParaRPr>
                    </a:p>
                  </a:txBody>
                  <a:tcPr/>
                </a:tc>
                <a:tc>
                  <a:txBody>
                    <a:bodyPr/>
                    <a:lstStyle/>
                    <a:p>
                      <a:r>
                        <a:rPr lang="en-US" sz="2000" b="1" dirty="0">
                          <a:solidFill>
                            <a:schemeClr val="bg1"/>
                          </a:solidFill>
                        </a:rPr>
                        <a:t>Done by Developers</a:t>
                      </a:r>
                      <a:endParaRPr lang="en-IN" sz="2000" b="1" dirty="0">
                        <a:solidFill>
                          <a:schemeClr val="bg1"/>
                        </a:solidFill>
                      </a:endParaRPr>
                    </a:p>
                  </a:txBody>
                  <a:tcPr/>
                </a:tc>
              </a:tr>
              <a:tr h="452263">
                <a:tc>
                  <a:txBody>
                    <a:bodyPr/>
                    <a:lstStyle/>
                    <a:p>
                      <a:r>
                        <a:rPr lang="en-US" sz="2000" b="1" dirty="0">
                          <a:solidFill>
                            <a:schemeClr val="bg1"/>
                          </a:solidFill>
                        </a:rPr>
                        <a:t>Integration Testing</a:t>
                      </a:r>
                      <a:endParaRPr lang="en-IN" sz="2000" b="1" dirty="0">
                        <a:solidFill>
                          <a:schemeClr val="bg1"/>
                        </a:solidFill>
                      </a:endParaRPr>
                    </a:p>
                  </a:txBody>
                  <a:tcPr>
                    <a:solidFill>
                      <a:schemeClr val="accent6"/>
                    </a:solidFill>
                  </a:tcPr>
                </a:tc>
                <a:tc>
                  <a:txBody>
                    <a:bodyPr/>
                    <a:lstStyle/>
                    <a:p>
                      <a:r>
                        <a:rPr lang="en-US" sz="2000" b="1" dirty="0">
                          <a:solidFill>
                            <a:schemeClr val="bg1"/>
                          </a:solidFill>
                        </a:rPr>
                        <a:t>Done by Testers</a:t>
                      </a:r>
                      <a:endParaRPr lang="en-IN" sz="2000" b="1" dirty="0">
                        <a:solidFill>
                          <a:schemeClr val="bg1"/>
                        </a:solidFill>
                      </a:endParaRPr>
                    </a:p>
                  </a:txBody>
                  <a:tcPr>
                    <a:solidFill>
                      <a:schemeClr val="accent6"/>
                    </a:solidFill>
                  </a:tcPr>
                </a:tc>
              </a:tr>
              <a:tr h="452263">
                <a:tc>
                  <a:txBody>
                    <a:bodyPr/>
                    <a:lstStyle/>
                    <a:p>
                      <a:r>
                        <a:rPr lang="en-US" sz="2000" b="1" dirty="0">
                          <a:solidFill>
                            <a:schemeClr val="bg1"/>
                          </a:solidFill>
                        </a:rPr>
                        <a:t>System Testing</a:t>
                      </a:r>
                      <a:endParaRPr lang="en-IN" sz="2000" b="1" dirty="0">
                        <a:solidFill>
                          <a:schemeClr val="bg1"/>
                        </a:solidFill>
                      </a:endParaRPr>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b="1" dirty="0">
                          <a:solidFill>
                            <a:schemeClr val="bg1"/>
                          </a:solidFill>
                        </a:rPr>
                        <a:t>Done by Testers</a:t>
                      </a:r>
                      <a:endParaRPr lang="en-IN" sz="2000" b="1" dirty="0">
                        <a:solidFill>
                          <a:schemeClr val="bg1"/>
                        </a:solidFill>
                      </a:endParaRPr>
                    </a:p>
                  </a:txBody>
                  <a:tcPr>
                    <a:solidFill>
                      <a:schemeClr val="accent6"/>
                    </a:solidFill>
                  </a:tcPr>
                </a:tc>
              </a:tr>
              <a:tr h="479716">
                <a:tc>
                  <a:txBody>
                    <a:bodyPr/>
                    <a:lstStyle/>
                    <a:p>
                      <a:r>
                        <a:rPr lang="en-US" sz="2000" b="1" dirty="0">
                          <a:solidFill>
                            <a:schemeClr val="bg1"/>
                          </a:solidFill>
                        </a:rPr>
                        <a:t>Acceptance Testing</a:t>
                      </a:r>
                      <a:endParaRPr lang="en-IN" sz="2000" b="1" dirty="0">
                        <a:solidFill>
                          <a:schemeClr val="bg1"/>
                        </a:solidFill>
                      </a:endParaRPr>
                    </a:p>
                  </a:txBody>
                  <a:tcPr>
                    <a:solidFill>
                      <a:schemeClr val="accent6"/>
                    </a:solidFill>
                  </a:tcPr>
                </a:tc>
                <a:tc>
                  <a:txBody>
                    <a:bodyPr/>
                    <a:lstStyle/>
                    <a:p>
                      <a:r>
                        <a:rPr lang="en-US" sz="2000" b="1" dirty="0">
                          <a:solidFill>
                            <a:schemeClr val="bg1"/>
                          </a:solidFill>
                        </a:rPr>
                        <a:t>Done by Users</a:t>
                      </a:r>
                      <a:endParaRPr lang="en-IN" sz="2000" b="1" dirty="0">
                        <a:solidFill>
                          <a:schemeClr val="bg1"/>
                        </a:solidFill>
                      </a:endParaRPr>
                    </a:p>
                  </a:txBody>
                  <a:tcPr>
                    <a:solidFill>
                      <a:schemeClr val="accent6"/>
                    </a:solidFill>
                  </a:tcPr>
                </a:tc>
              </a:tr>
            </a:tbl>
          </a:graphicData>
        </a:graphic>
      </p:graphicFrame>
      <p:sp>
        <p:nvSpPr>
          <p:cNvPr id="22" name="Content Placeholder 21"/>
          <p:cNvSpPr>
            <a:spLocks noGrp="1"/>
          </p:cNvSpPr>
          <p:nvPr>
            <p:ph idx="1"/>
          </p:nvPr>
        </p:nvSpPr>
        <p:spPr>
          <a:xfrm>
            <a:off x="2490469" y="2143117"/>
            <a:ext cx="1938655" cy="928694"/>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lgn="ctr">
              <a:buNone/>
            </a:pPr>
            <a:r>
              <a:rPr lang="en-US" sz="2000" dirty="0" smtClean="0">
                <a:solidFill>
                  <a:schemeClr val="bg1"/>
                </a:solidFill>
                <a:latin typeface="Bahnschrift SemiBold SemiConden" pitchFamily="34" charset="0"/>
              </a:rPr>
              <a:t>Integration Testing</a:t>
            </a:r>
            <a:endParaRPr lang="en-IN" sz="2000" dirty="0">
              <a:solidFill>
                <a:schemeClr val="bg1"/>
              </a:solidFill>
              <a:latin typeface="Bahnschrift SemiBold SemiConden" pitchFamily="34" charset="0"/>
            </a:endParaRPr>
          </a:p>
        </p:txBody>
      </p:sp>
      <p:cxnSp>
        <p:nvCxnSpPr>
          <p:cNvPr id="24" name="Straight Arrow Connector 23"/>
          <p:cNvCxnSpPr/>
          <p:nvPr/>
        </p:nvCxnSpPr>
        <p:spPr>
          <a:xfrm rot="5400000">
            <a:off x="4452829" y="1238127"/>
            <a:ext cx="380424" cy="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5596234" y="1761030"/>
            <a:ext cx="666176"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H="1">
            <a:off x="500031" y="1785923"/>
            <a:ext cx="714381" cy="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0800000">
            <a:off x="8429652" y="4929198"/>
            <a:ext cx="428628"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0800000">
            <a:off x="8501090" y="6070617"/>
            <a:ext cx="428628"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142984"/>
            <a:ext cx="8563004" cy="4937141"/>
          </a:xfrm>
        </p:spPr>
        <p:txBody>
          <a:bodyPr/>
          <a:lstStyle/>
          <a:p>
            <a:pPr>
              <a:lnSpc>
                <a:spcPct val="150000"/>
              </a:lnSpc>
              <a:buNone/>
            </a:pPr>
            <a:r>
              <a:rPr lang="en-US" b="1" dirty="0" smtClean="0">
                <a:solidFill>
                  <a:schemeClr val="tx1"/>
                </a:solidFill>
                <a:sym typeface="+mn-ea"/>
              </a:rPr>
              <a:t>   </a:t>
            </a:r>
            <a:r>
              <a:rPr lang="en-US" b="1" u="sng" dirty="0" smtClean="0">
                <a:solidFill>
                  <a:schemeClr val="tx1"/>
                </a:solidFill>
                <a:sym typeface="+mn-ea"/>
              </a:rPr>
              <a:t>Gamma Testing</a:t>
            </a:r>
            <a:endParaRPr lang="en-US" b="1" u="sng" dirty="0">
              <a:solidFill>
                <a:schemeClr val="tx1"/>
              </a:solidFill>
            </a:endParaRPr>
          </a:p>
          <a:p>
            <a:pPr>
              <a:lnSpc>
                <a:spcPct val="150000"/>
              </a:lnSpc>
            </a:pPr>
            <a:r>
              <a:rPr lang="en-US" dirty="0">
                <a:solidFill>
                  <a:schemeClr val="tx1"/>
                </a:solidFill>
                <a:sym typeface="+mn-ea"/>
              </a:rPr>
              <a:t> It is done when the software is ready for release with all the specified </a:t>
            </a:r>
            <a:r>
              <a:rPr lang="en-US" dirty="0" smtClean="0">
                <a:solidFill>
                  <a:schemeClr val="tx1"/>
                </a:solidFill>
                <a:sym typeface="+mn-ea"/>
              </a:rPr>
              <a:t>requirements.</a:t>
            </a:r>
          </a:p>
          <a:p>
            <a:pPr>
              <a:lnSpc>
                <a:spcPct val="150000"/>
              </a:lnSpc>
            </a:pPr>
            <a:r>
              <a:rPr lang="en-US" dirty="0" smtClean="0">
                <a:solidFill>
                  <a:schemeClr val="tx1"/>
                </a:solidFill>
                <a:sym typeface="+mn-ea"/>
              </a:rPr>
              <a:t>Gamma testing focuses on software security and functionality </a:t>
            </a:r>
            <a:endParaRPr lang="en-IN" dirty="0">
              <a:solidFill>
                <a:schemeClr val="tx1"/>
              </a:solidFill>
            </a:endParaRPr>
          </a:p>
          <a:p>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57200"/>
            <a:ext cx="8491566" cy="838200"/>
          </a:xfrm>
        </p:spPr>
        <p:txBody>
          <a:bodyPr>
            <a:normAutofit/>
          </a:bodyPr>
          <a:lstStyle/>
          <a:p>
            <a:pPr lvl="0"/>
            <a:r>
              <a:rPr lang="en-IN" sz="3200" dirty="0">
                <a:solidFill>
                  <a:srgbClr val="FF0000"/>
                </a:solidFill>
                <a:effectLst/>
              </a:rPr>
              <a:t>Testing Methods</a:t>
            </a:r>
          </a:p>
        </p:txBody>
      </p:sp>
      <p:sp>
        <p:nvSpPr>
          <p:cNvPr id="3" name="Content Placeholder 2"/>
          <p:cNvSpPr>
            <a:spLocks noGrp="1"/>
          </p:cNvSpPr>
          <p:nvPr>
            <p:ph idx="1"/>
          </p:nvPr>
        </p:nvSpPr>
        <p:spPr>
          <a:xfrm>
            <a:off x="428596" y="1285860"/>
            <a:ext cx="8563004" cy="4794265"/>
          </a:xfrm>
        </p:spPr>
        <p:txBody>
          <a:bodyPr/>
          <a:lstStyle/>
          <a:p>
            <a:pPr lvl="0">
              <a:lnSpc>
                <a:spcPct val="150000"/>
              </a:lnSpc>
              <a:buFont typeface="Wingdings" panose="05000000000000000000" pitchFamily="2" charset="2"/>
              <a:buChar char="Ø"/>
            </a:pPr>
            <a:r>
              <a:rPr lang="en-IN" b="1" dirty="0" smtClean="0"/>
              <a:t>Black Box Testing</a:t>
            </a:r>
          </a:p>
          <a:p>
            <a:pPr lvl="0">
              <a:lnSpc>
                <a:spcPct val="150000"/>
              </a:lnSpc>
              <a:buFont typeface="Wingdings" panose="05000000000000000000" pitchFamily="2" charset="2"/>
              <a:buChar char="Ø"/>
            </a:pPr>
            <a:r>
              <a:rPr lang="en-IN" b="1" dirty="0" smtClean="0"/>
              <a:t>White Box Testing</a:t>
            </a:r>
          </a:p>
          <a:p>
            <a:pPr lvl="0">
              <a:lnSpc>
                <a:spcPct val="150000"/>
              </a:lnSpc>
              <a:buFont typeface="Wingdings" panose="05000000000000000000" pitchFamily="2" charset="2"/>
              <a:buChar char="Ø"/>
            </a:pPr>
            <a:r>
              <a:rPr lang="en-IN" b="1" dirty="0" smtClean="0"/>
              <a:t>Grey Box Testing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8420128" cy="838200"/>
          </a:xfrm>
        </p:spPr>
        <p:txBody>
          <a:bodyPr>
            <a:normAutofit/>
          </a:bodyPr>
          <a:lstStyle/>
          <a:p>
            <a:r>
              <a:rPr lang="en-US" sz="3200" dirty="0">
                <a:solidFill>
                  <a:srgbClr val="FF0000"/>
                </a:solidFill>
              </a:rPr>
              <a:t>Black Box </a:t>
            </a:r>
            <a:r>
              <a:rPr lang="en-US" sz="3200" dirty="0" smtClean="0">
                <a:solidFill>
                  <a:srgbClr val="FF0000"/>
                </a:solidFill>
              </a:rPr>
              <a:t>Testing (closed box testing)</a:t>
            </a:r>
            <a:endParaRPr lang="en-IN" sz="3200" dirty="0">
              <a:solidFill>
                <a:srgbClr val="FF0000"/>
              </a:solidFill>
            </a:endParaRPr>
          </a:p>
        </p:txBody>
      </p:sp>
      <p:sp>
        <p:nvSpPr>
          <p:cNvPr id="3" name="Content Placeholder 2"/>
          <p:cNvSpPr>
            <a:spLocks noGrp="1"/>
          </p:cNvSpPr>
          <p:nvPr>
            <p:ph idx="1"/>
          </p:nvPr>
        </p:nvSpPr>
        <p:spPr>
          <a:xfrm>
            <a:off x="304800" y="1285860"/>
            <a:ext cx="8686800" cy="5357850"/>
          </a:xfrm>
        </p:spPr>
        <p:txBody>
          <a:bodyPr>
            <a:noAutofit/>
          </a:bodyPr>
          <a:lstStyle/>
          <a:p>
            <a:pPr lvl="0">
              <a:lnSpc>
                <a:spcPct val="150000"/>
              </a:lnSpc>
              <a:spcBef>
                <a:spcPts val="0"/>
              </a:spcBef>
              <a:buClr>
                <a:srgbClr val="FFC000"/>
              </a:buClr>
              <a:buSzPts val="3200"/>
              <a:buFont typeface="Arial" panose="020B0604020202020204" pitchFamily="34" charset="0"/>
              <a:buChar char="•"/>
            </a:pPr>
            <a:r>
              <a:rPr lang="en-US" sz="2600" dirty="0" smtClean="0">
                <a:solidFill>
                  <a:schemeClr val="tx1"/>
                </a:solidFill>
              </a:rPr>
              <a:t>A </a:t>
            </a:r>
            <a:r>
              <a:rPr lang="en-US" sz="2600" dirty="0">
                <a:solidFill>
                  <a:schemeClr val="tx1"/>
                </a:solidFill>
              </a:rPr>
              <a:t>tester does not have any information about the internal working of the software system</a:t>
            </a:r>
            <a:r>
              <a:rPr lang="en-US" sz="2600" dirty="0" smtClean="0">
                <a:solidFill>
                  <a:schemeClr val="tx1"/>
                </a:solidFill>
              </a:rPr>
              <a:t>.</a:t>
            </a:r>
          </a:p>
          <a:p>
            <a:r>
              <a:rPr lang="en-US" sz="2800" dirty="0" smtClean="0"/>
              <a:t>Black box testing focuses on testing software functionality without knowing the internal code or logic. It ensures the system behaves as expected.</a:t>
            </a:r>
          </a:p>
          <a:p>
            <a:r>
              <a:rPr lang="en-US" sz="2600" dirty="0" smtClean="0">
                <a:solidFill>
                  <a:schemeClr val="tx1"/>
                </a:solidFill>
              </a:rPr>
              <a:t>Black </a:t>
            </a:r>
            <a:r>
              <a:rPr lang="en-US" sz="2600" dirty="0">
                <a:solidFill>
                  <a:schemeClr val="tx1"/>
                </a:solidFill>
              </a:rPr>
              <a:t>Box Testing is high level of testing that focuses on behavior of the software.</a:t>
            </a:r>
          </a:p>
          <a:p>
            <a:pPr lvl="0">
              <a:lnSpc>
                <a:spcPct val="150000"/>
              </a:lnSpc>
              <a:spcBef>
                <a:spcPts val="1000"/>
              </a:spcBef>
              <a:buClr>
                <a:srgbClr val="FFC000"/>
              </a:buClr>
              <a:buSzPts val="3200"/>
              <a:buFont typeface="Arial" panose="020B0604020202020204" pitchFamily="34" charset="0"/>
              <a:buChar char="•"/>
            </a:pPr>
            <a:r>
              <a:rPr lang="en-US" sz="2600" dirty="0" smtClean="0">
                <a:solidFill>
                  <a:schemeClr val="tx1"/>
                </a:solidFill>
              </a:rPr>
              <a:t>It </a:t>
            </a:r>
            <a:r>
              <a:rPr lang="en-US" sz="2600" dirty="0">
                <a:solidFill>
                  <a:schemeClr val="tx1"/>
                </a:solidFill>
              </a:rPr>
              <a:t>involves testing from an external or end user perspective.</a:t>
            </a:r>
          </a:p>
          <a:p>
            <a:pPr lvl="0">
              <a:lnSpc>
                <a:spcPct val="150000"/>
              </a:lnSpc>
              <a:spcBef>
                <a:spcPts val="1000"/>
              </a:spcBef>
              <a:buClr>
                <a:srgbClr val="FFC000"/>
              </a:buClr>
              <a:buSzPts val="3200"/>
              <a:buFont typeface="Arial" panose="020B0604020202020204" pitchFamily="34" charset="0"/>
              <a:buChar char="•"/>
            </a:pPr>
            <a:r>
              <a:rPr lang="en-US" sz="2600" dirty="0" smtClean="0">
                <a:solidFill>
                  <a:schemeClr val="tx1"/>
                </a:solidFill>
              </a:rPr>
              <a:t>It </a:t>
            </a:r>
            <a:r>
              <a:rPr lang="en-US" sz="2600" dirty="0">
                <a:solidFill>
                  <a:schemeClr val="tx1"/>
                </a:solidFill>
              </a:rPr>
              <a:t>can be applied to virtually every level of software testing (system testing, acceptance testing).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04800" y="428604"/>
            <a:ext cx="8686800" cy="866796"/>
          </a:xfrm>
        </p:spPr>
        <p:txBody>
          <a:bodyPr/>
          <a:lstStyle/>
          <a:p>
            <a:pPr algn="ctr"/>
            <a:r>
              <a:rPr lang="en-US" dirty="0" smtClean="0">
                <a:solidFill>
                  <a:schemeClr val="tx1"/>
                </a:solidFill>
              </a:rPr>
              <a:t>Black Box Testing</a:t>
            </a:r>
            <a:endParaRPr lang="en-IN" dirty="0"/>
          </a:p>
        </p:txBody>
      </p:sp>
      <p:sp>
        <p:nvSpPr>
          <p:cNvPr id="12" name="Content Placeholder 2"/>
          <p:cNvSpPr>
            <a:spLocks noGrp="1"/>
          </p:cNvSpPr>
          <p:nvPr>
            <p:ph idx="1"/>
          </p:nvPr>
        </p:nvSpPr>
        <p:spPr>
          <a:xfrm>
            <a:off x="304800" y="1554162"/>
            <a:ext cx="8686800" cy="4525963"/>
          </a:xfrm>
        </p:spPr>
        <p:txBody>
          <a:bodyPr/>
          <a:lstStyle/>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a:p>
        </p:txBody>
      </p:sp>
      <p:pic>
        <p:nvPicPr>
          <p:cNvPr id="22530" name="Picture 2" descr="Black Box Testing - Its Comprehensive Guide by QASource"/>
          <p:cNvPicPr>
            <a:picLocks noChangeAspect="1" noChangeArrowheads="1"/>
          </p:cNvPicPr>
          <p:nvPr/>
        </p:nvPicPr>
        <p:blipFill>
          <a:blip r:embed="rId2"/>
          <a:srcRect/>
          <a:stretch>
            <a:fillRect/>
          </a:stretch>
        </p:blipFill>
        <p:spPr bwMode="auto">
          <a:xfrm>
            <a:off x="1428728" y="1643050"/>
            <a:ext cx="6096000" cy="409575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633378"/>
            <a:ext cx="8543924" cy="1009672"/>
          </a:xfrm>
        </p:spPr>
        <p:txBody>
          <a:bodyPr>
            <a:normAutofit fontScale="90000"/>
          </a:bodyPr>
          <a:lstStyle/>
          <a:p>
            <a:pPr lvl="0"/>
            <a:r>
              <a:rPr lang="en-IN" dirty="0" smtClean="0">
                <a:solidFill>
                  <a:srgbClr val="FF0000"/>
                </a:solidFill>
              </a:rPr>
              <a:t>black box testing techniques</a:t>
            </a:r>
            <a:br>
              <a:rPr lang="en-IN" dirty="0" smtClean="0">
                <a:solidFill>
                  <a:srgbClr val="FF0000"/>
                </a:solidFill>
              </a:rPr>
            </a:br>
            <a:endParaRPr lang="en-IN" dirty="0">
              <a:solidFill>
                <a:srgbClr val="FF0000"/>
              </a:solidFill>
            </a:endParaRPr>
          </a:p>
        </p:txBody>
      </p:sp>
      <p:sp>
        <p:nvSpPr>
          <p:cNvPr id="3" name="Content Placeholder 2"/>
          <p:cNvSpPr>
            <a:spLocks noGrp="1"/>
          </p:cNvSpPr>
          <p:nvPr>
            <p:ph idx="1"/>
          </p:nvPr>
        </p:nvSpPr>
        <p:spPr>
          <a:xfrm>
            <a:off x="-285784" y="1428736"/>
            <a:ext cx="9277384" cy="4651389"/>
          </a:xfrm>
        </p:spPr>
        <p:txBody>
          <a:bodyPr>
            <a:normAutofit/>
          </a:bodyPr>
          <a:lstStyle/>
          <a:p>
            <a:pPr lvl="2">
              <a:lnSpc>
                <a:spcPct val="150000"/>
              </a:lnSpc>
              <a:buFont typeface="Wingdings" panose="05000000000000000000" pitchFamily="2" charset="2"/>
              <a:buChar char="Ø"/>
            </a:pPr>
            <a:r>
              <a:rPr lang="en-IN" sz="2800" b="1" dirty="0" smtClean="0">
                <a:solidFill>
                  <a:schemeClr val="tx1"/>
                </a:solidFill>
              </a:rPr>
              <a:t> Equivalence Class Partitioning</a:t>
            </a:r>
          </a:p>
          <a:p>
            <a:pPr lvl="2">
              <a:lnSpc>
                <a:spcPct val="150000"/>
              </a:lnSpc>
              <a:buFont typeface="Wingdings" panose="05000000000000000000" pitchFamily="2" charset="2"/>
              <a:buChar char="Ø"/>
            </a:pPr>
            <a:r>
              <a:rPr lang="en-IN" sz="2800" b="1" dirty="0" smtClean="0">
                <a:solidFill>
                  <a:schemeClr val="tx1"/>
                </a:solidFill>
              </a:rPr>
              <a:t> Boundary Value Analysis</a:t>
            </a:r>
          </a:p>
          <a:p>
            <a:pPr lvl="2">
              <a:lnSpc>
                <a:spcPct val="150000"/>
              </a:lnSpc>
              <a:buFont typeface="Wingdings" panose="05000000000000000000" pitchFamily="2" charset="2"/>
              <a:buChar char="Ø"/>
            </a:pPr>
            <a:r>
              <a:rPr lang="en-IN" sz="2800" b="1" dirty="0" smtClean="0">
                <a:solidFill>
                  <a:schemeClr val="tx1"/>
                </a:solidFill>
              </a:rPr>
              <a:t> Decision Table Testing</a:t>
            </a:r>
          </a:p>
          <a:p>
            <a:pPr lvl="2">
              <a:lnSpc>
                <a:spcPct val="150000"/>
              </a:lnSpc>
              <a:buFont typeface="Wingdings" panose="05000000000000000000" pitchFamily="2" charset="2"/>
              <a:buChar char="Ø"/>
            </a:pPr>
            <a:r>
              <a:rPr lang="en-IN" sz="2800" b="1" dirty="0" smtClean="0">
                <a:solidFill>
                  <a:schemeClr val="tx1"/>
                </a:solidFill>
              </a:rPr>
              <a:t> State Transition Testing</a:t>
            </a:r>
            <a:endParaRPr lang="en-IN" sz="2800" b="1"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7660"/>
            <a:ext cx="8686800" cy="838200"/>
          </a:xfrm>
        </p:spPr>
        <p:txBody>
          <a:bodyPr/>
          <a:lstStyle/>
          <a:p>
            <a:r>
              <a:rPr lang="en-US" dirty="0" smtClean="0">
                <a:solidFill>
                  <a:schemeClr val="tx1"/>
                </a:solidFill>
              </a:rPr>
              <a:t>Equivalence class partitioning</a:t>
            </a:r>
            <a:endParaRPr lang="en-IN" dirty="0">
              <a:solidFill>
                <a:schemeClr val="tx1"/>
              </a:solidFill>
            </a:endParaRPr>
          </a:p>
        </p:txBody>
      </p:sp>
      <p:sp>
        <p:nvSpPr>
          <p:cNvPr id="3" name="Content Placeholder 2"/>
          <p:cNvSpPr>
            <a:spLocks noGrp="1"/>
          </p:cNvSpPr>
          <p:nvPr>
            <p:ph idx="1"/>
          </p:nvPr>
        </p:nvSpPr>
        <p:spPr>
          <a:xfrm>
            <a:off x="500034" y="1554162"/>
            <a:ext cx="8143932" cy="4525963"/>
          </a:xfrm>
        </p:spPr>
        <p:txBody>
          <a:bodyPr>
            <a:normAutofit fontScale="92500"/>
          </a:bodyPr>
          <a:lstStyle/>
          <a:p>
            <a:pPr marL="0" lvl="0" indent="0">
              <a:lnSpc>
                <a:spcPct val="150000"/>
              </a:lnSpc>
              <a:spcBef>
                <a:spcPts val="0"/>
              </a:spcBef>
              <a:buClr>
                <a:schemeClr val="lt1"/>
              </a:buClr>
              <a:buSzPts val="3200"/>
              <a:buNone/>
            </a:pPr>
            <a:r>
              <a:rPr lang="en-US" dirty="0" smtClean="0">
                <a:solidFill>
                  <a:schemeClr val="tx1"/>
                </a:solidFill>
              </a:rPr>
              <a:t>In </a:t>
            </a:r>
            <a:r>
              <a:rPr lang="en-US" dirty="0">
                <a:solidFill>
                  <a:schemeClr val="tx1"/>
                </a:solidFill>
              </a:rPr>
              <a:t>this techniques input data units are divided in to equivalent partitions</a:t>
            </a:r>
            <a:r>
              <a:rPr lang="en-US" dirty="0" smtClean="0">
                <a:solidFill>
                  <a:schemeClr val="tx1"/>
                </a:solidFill>
              </a:rPr>
              <a:t>.(</a:t>
            </a:r>
            <a:r>
              <a:rPr lang="en-US" dirty="0" smtClean="0"/>
              <a:t>valid and invalid groups)</a:t>
            </a:r>
          </a:p>
          <a:p>
            <a:r>
              <a:rPr lang="en-US" dirty="0" smtClean="0"/>
              <a:t>Tests one value from each group instead of all possible values.</a:t>
            </a:r>
          </a:p>
          <a:p>
            <a:pPr marL="0" lvl="0" indent="0">
              <a:lnSpc>
                <a:spcPct val="150000"/>
              </a:lnSpc>
              <a:spcBef>
                <a:spcPts val="1000"/>
              </a:spcBef>
              <a:buClr>
                <a:schemeClr val="lt1"/>
              </a:buClr>
              <a:buSzPts val="3200"/>
              <a:buNone/>
            </a:pPr>
            <a:r>
              <a:rPr lang="en-US" dirty="0" smtClean="0">
                <a:solidFill>
                  <a:schemeClr val="tx1"/>
                </a:solidFill>
              </a:rPr>
              <a:t>That </a:t>
            </a:r>
            <a:r>
              <a:rPr lang="en-US" dirty="0">
                <a:solidFill>
                  <a:schemeClr val="tx1"/>
                </a:solidFill>
              </a:rPr>
              <a:t>can be used to derive test cases  which reduces time requires for testing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57200"/>
            <a:ext cx="8491566" cy="838200"/>
          </a:xfrm>
        </p:spPr>
        <p:txBody>
          <a:bodyPr/>
          <a:lstStyle/>
          <a:p>
            <a:r>
              <a:rPr lang="en-US" dirty="0">
                <a:solidFill>
                  <a:schemeClr val="tx1"/>
                </a:solidFill>
              </a:rPr>
              <a:t>Equivalence class partitioning</a:t>
            </a:r>
            <a:endParaRPr lang="en-IN" dirty="0"/>
          </a:p>
        </p:txBody>
      </p:sp>
      <p:graphicFrame>
        <p:nvGraphicFramePr>
          <p:cNvPr id="19" name="Table 18"/>
          <p:cNvGraphicFramePr>
            <a:graphicFrameLocks noGrp="1"/>
          </p:cNvGraphicFramePr>
          <p:nvPr/>
        </p:nvGraphicFramePr>
        <p:xfrm>
          <a:off x="928662" y="1857365"/>
          <a:ext cx="6286544" cy="2214575"/>
        </p:xfrm>
        <a:graphic>
          <a:graphicData uri="http://schemas.openxmlformats.org/drawingml/2006/table">
            <a:tbl>
              <a:tblPr firstRow="1" bandRow="1">
                <a:tableStyleId>{073A0DAA-6AF3-43AB-8588-CEC1D06C72B9}</a:tableStyleId>
              </a:tblPr>
              <a:tblGrid>
                <a:gridCol w="2305176"/>
                <a:gridCol w="1675805"/>
                <a:gridCol w="2305563"/>
              </a:tblGrid>
              <a:tr h="714379">
                <a:tc>
                  <a:txBody>
                    <a:bodyPr/>
                    <a:lstStyle/>
                    <a:p>
                      <a:pPr algn="ctr">
                        <a:lnSpc>
                          <a:spcPct val="150000"/>
                        </a:lnSpc>
                      </a:pPr>
                      <a:r>
                        <a:rPr lang="en-US" dirty="0" smtClean="0">
                          <a:solidFill>
                            <a:schemeClr val="tx1"/>
                          </a:solidFill>
                          <a:latin typeface="+mn-lt"/>
                          <a:ea typeface="Calibri" panose="020F0502020204030204"/>
                          <a:cs typeface="Calibri" panose="020F0502020204030204"/>
                          <a:sym typeface="Calibri" panose="020F0502020204030204"/>
                        </a:rPr>
                        <a:t>Invalid</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800" dirty="0" smtClean="0">
                          <a:solidFill>
                            <a:schemeClr val="tx1"/>
                          </a:solidFill>
                          <a:latin typeface="+mn-lt"/>
                          <a:ea typeface="Calibri" panose="020F0502020204030204"/>
                          <a:cs typeface="Calibri" panose="020F0502020204030204"/>
                          <a:sym typeface="Calibri" panose="020F0502020204030204"/>
                        </a:rPr>
                        <a:t>Valid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50000"/>
                        </a:lnSpc>
                      </a:pPr>
                      <a:r>
                        <a:rPr lang="en-US" sz="1800" b="1" dirty="0" smtClean="0">
                          <a:solidFill>
                            <a:schemeClr val="tx1"/>
                          </a:solidFill>
                          <a:latin typeface="+mn-lt"/>
                          <a:ea typeface="Calibri" panose="020F0502020204030204"/>
                          <a:cs typeface="Calibri" panose="020F0502020204030204"/>
                          <a:sym typeface="Calibri" panose="020F0502020204030204"/>
                        </a:rPr>
                        <a:t>Invalid</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14379">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800" dirty="0" smtClean="0">
                          <a:solidFill>
                            <a:schemeClr val="tx1"/>
                          </a:solidFill>
                          <a:latin typeface="+mn-lt"/>
                          <a:ea typeface="Calibri" panose="020F0502020204030204"/>
                          <a:cs typeface="Calibri" panose="020F0502020204030204"/>
                          <a:sym typeface="Calibri" panose="020F0502020204030204"/>
                        </a:rPr>
                        <a:t>Below 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800" dirty="0" smtClean="0">
                          <a:solidFill>
                            <a:schemeClr val="tx1"/>
                          </a:solidFill>
                          <a:latin typeface="+mn-lt"/>
                          <a:ea typeface="Calibri" panose="020F0502020204030204"/>
                          <a:cs typeface="Calibri" panose="020F0502020204030204"/>
                          <a:sym typeface="Calibri" panose="020F0502020204030204"/>
                        </a:rPr>
                        <a:t>18 - 60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800" dirty="0" smtClean="0">
                          <a:solidFill>
                            <a:schemeClr val="tx1"/>
                          </a:solidFill>
                          <a:latin typeface="+mn-lt"/>
                          <a:ea typeface="Calibri" panose="020F0502020204030204"/>
                          <a:cs typeface="Calibri" panose="020F0502020204030204"/>
                          <a:sym typeface="Calibri" panose="020F0502020204030204"/>
                        </a:rPr>
                        <a:t>Above </a:t>
                      </a:r>
                      <a:r>
                        <a:rPr lang="en-US" dirty="0" smtClean="0">
                          <a:solidFill>
                            <a:schemeClr val="tx1"/>
                          </a:solidFill>
                          <a:latin typeface="+mn-lt"/>
                          <a:ea typeface="Calibri" panose="020F0502020204030204"/>
                          <a:cs typeface="Calibri" panose="020F0502020204030204"/>
                          <a:sym typeface="Calibri" panose="020F0502020204030204"/>
                        </a:rPr>
                        <a:t>60</a:t>
                      </a:r>
                      <a:endParaRPr lang="en-US" sz="1800" dirty="0" smtClean="0">
                        <a:solidFill>
                          <a:schemeClr val="tx1"/>
                        </a:solidFill>
                        <a:latin typeface="+mn-lt"/>
                        <a:ea typeface="Calibri" panose="020F0502020204030204"/>
                        <a:cs typeface="Calibri" panose="020F0502020204030204"/>
                        <a:sym typeface="Calibri" panose="020F050202020403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85817">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800" dirty="0" err="1" smtClean="0">
                          <a:solidFill>
                            <a:schemeClr val="tx1"/>
                          </a:solidFill>
                          <a:latin typeface="+mn-lt"/>
                          <a:ea typeface="Calibri" panose="020F0502020204030204"/>
                          <a:cs typeface="Calibri" panose="020F0502020204030204"/>
                          <a:sym typeface="Calibri" panose="020F0502020204030204"/>
                        </a:rPr>
                        <a:t>Eg</a:t>
                      </a:r>
                      <a:r>
                        <a:rPr lang="en-US" sz="1800" dirty="0" smtClean="0">
                          <a:solidFill>
                            <a:schemeClr val="tx1"/>
                          </a:solidFill>
                          <a:latin typeface="+mn-lt"/>
                          <a:ea typeface="Calibri" panose="020F0502020204030204"/>
                          <a:cs typeface="Calibri" panose="020F0502020204030204"/>
                          <a:sym typeface="Calibri" panose="020F0502020204030204"/>
                        </a:rPr>
                        <a:t>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800" dirty="0" smtClean="0">
                          <a:solidFill>
                            <a:schemeClr val="tx1"/>
                          </a:solidFill>
                          <a:latin typeface="+mn-lt"/>
                          <a:ea typeface="Calibri" panose="020F0502020204030204"/>
                          <a:cs typeface="Calibri" panose="020F0502020204030204"/>
                          <a:sym typeface="Calibri" panose="020F0502020204030204"/>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dirty="0" smtClean="0">
                          <a:solidFill>
                            <a:schemeClr val="tx1"/>
                          </a:solidFill>
                          <a:latin typeface="+mn-lt"/>
                          <a:ea typeface="Calibri" panose="020F0502020204030204"/>
                          <a:cs typeface="Calibri" panose="020F0502020204030204"/>
                          <a:sym typeface="Calibri" panose="020F0502020204030204"/>
                        </a:rPr>
                        <a:t>61</a:t>
                      </a:r>
                      <a:endParaRPr 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57200"/>
            <a:ext cx="8348690" cy="838200"/>
          </a:xfrm>
        </p:spPr>
        <p:txBody>
          <a:bodyPr/>
          <a:lstStyle/>
          <a:p>
            <a:r>
              <a:rPr lang="en-US" dirty="0">
                <a:solidFill>
                  <a:schemeClr val="tx1"/>
                </a:solidFill>
              </a:rPr>
              <a:t>Equivalence class </a:t>
            </a:r>
            <a:r>
              <a:rPr lang="en-US" dirty="0" smtClean="0">
                <a:solidFill>
                  <a:schemeClr val="tx1"/>
                </a:solidFill>
              </a:rPr>
              <a:t>partitioning</a:t>
            </a:r>
            <a:endParaRPr lang="en-IN" dirty="0"/>
          </a:p>
        </p:txBody>
      </p:sp>
      <p:graphicFrame>
        <p:nvGraphicFramePr>
          <p:cNvPr id="4" name="Content Placeholder 3"/>
          <p:cNvGraphicFramePr>
            <a:graphicFrameLocks noGrp="1"/>
          </p:cNvGraphicFramePr>
          <p:nvPr>
            <p:ph idx="1"/>
          </p:nvPr>
        </p:nvGraphicFramePr>
        <p:xfrm>
          <a:off x="928663" y="1643047"/>
          <a:ext cx="6500856" cy="3443853"/>
        </p:xfrm>
        <a:graphic>
          <a:graphicData uri="http://schemas.openxmlformats.org/drawingml/2006/table">
            <a:tbl>
              <a:tblPr firstRow="1" bandRow="1">
                <a:tableStyleId>{5C22544A-7EE6-4342-B048-85BDC9FD1C3A}</a:tableStyleId>
              </a:tblPr>
              <a:tblGrid>
                <a:gridCol w="1454457"/>
                <a:gridCol w="2417101"/>
                <a:gridCol w="2629298"/>
              </a:tblGrid>
              <a:tr h="491979">
                <a:tc>
                  <a:txBody>
                    <a:bodyPr/>
                    <a:lstStyle/>
                    <a:p>
                      <a:pPr algn="ctr"/>
                      <a:r>
                        <a:rPr lang="en-US" dirty="0" smtClean="0"/>
                        <a:t>Grade</a:t>
                      </a:r>
                      <a:endParaRPr lang="en-IN" dirty="0"/>
                    </a:p>
                  </a:txBody>
                  <a:tcPr/>
                </a:tc>
                <a:tc>
                  <a:txBody>
                    <a:bodyPr/>
                    <a:lstStyle/>
                    <a:p>
                      <a:pPr algn="ctr"/>
                      <a:r>
                        <a:rPr lang="en-US" dirty="0" smtClean="0"/>
                        <a:t>Grade Point</a:t>
                      </a:r>
                      <a:endParaRPr lang="en-IN" dirty="0"/>
                    </a:p>
                  </a:txBody>
                  <a:tcPr/>
                </a:tc>
                <a:tc>
                  <a:txBody>
                    <a:bodyPr/>
                    <a:lstStyle/>
                    <a:p>
                      <a:pPr algn="ctr"/>
                      <a:r>
                        <a:rPr lang="en-US" dirty="0" smtClean="0"/>
                        <a:t>Mark</a:t>
                      </a:r>
                      <a:r>
                        <a:rPr lang="en-US" baseline="0" dirty="0" smtClean="0"/>
                        <a:t> Range</a:t>
                      </a:r>
                      <a:endParaRPr lang="en-IN" dirty="0"/>
                    </a:p>
                  </a:txBody>
                  <a:tcPr/>
                </a:tc>
              </a:tr>
              <a:tr h="491979">
                <a:tc>
                  <a:txBody>
                    <a:bodyPr/>
                    <a:lstStyle/>
                    <a:p>
                      <a:pPr algn="l"/>
                      <a:r>
                        <a:rPr lang="en-US" dirty="0" smtClean="0"/>
                        <a:t>S</a:t>
                      </a:r>
                      <a:endParaRPr lang="en-IN" dirty="0"/>
                    </a:p>
                  </a:txBody>
                  <a:tcPr/>
                </a:tc>
                <a:tc>
                  <a:txBody>
                    <a:bodyPr/>
                    <a:lstStyle/>
                    <a:p>
                      <a:pPr algn="ctr"/>
                      <a:r>
                        <a:rPr lang="en-US" dirty="0" smtClean="0"/>
                        <a:t>10</a:t>
                      </a:r>
                      <a:endParaRPr lang="en-IN" dirty="0"/>
                    </a:p>
                  </a:txBody>
                  <a:tcPr/>
                </a:tc>
                <a:tc>
                  <a:txBody>
                    <a:bodyPr/>
                    <a:lstStyle/>
                    <a:p>
                      <a:pPr algn="l"/>
                      <a:r>
                        <a:rPr lang="en-US" dirty="0" smtClean="0"/>
                        <a:t>91-100</a:t>
                      </a:r>
                      <a:endParaRPr lang="en-IN" dirty="0"/>
                    </a:p>
                  </a:txBody>
                  <a:tcPr/>
                </a:tc>
              </a:tr>
              <a:tr h="491979">
                <a:tc>
                  <a:txBody>
                    <a:bodyPr/>
                    <a:lstStyle/>
                    <a:p>
                      <a:pPr algn="l"/>
                      <a:r>
                        <a:rPr lang="en-US" dirty="0" smtClean="0"/>
                        <a:t>A+</a:t>
                      </a:r>
                      <a:endParaRPr lang="en-IN" dirty="0"/>
                    </a:p>
                  </a:txBody>
                  <a:tcPr/>
                </a:tc>
                <a:tc>
                  <a:txBody>
                    <a:bodyPr/>
                    <a:lstStyle/>
                    <a:p>
                      <a:pPr algn="ctr"/>
                      <a:r>
                        <a:rPr lang="en-US" dirty="0" smtClean="0"/>
                        <a:t>9</a:t>
                      </a:r>
                      <a:endParaRPr lang="en-IN" dirty="0"/>
                    </a:p>
                  </a:txBody>
                  <a:tcPr/>
                </a:tc>
                <a:tc>
                  <a:txBody>
                    <a:bodyPr/>
                    <a:lstStyle/>
                    <a:p>
                      <a:pPr algn="l"/>
                      <a:r>
                        <a:rPr lang="en-US" dirty="0" smtClean="0"/>
                        <a:t>81-90</a:t>
                      </a:r>
                      <a:endParaRPr lang="en-IN" dirty="0"/>
                    </a:p>
                  </a:txBody>
                  <a:tcPr/>
                </a:tc>
              </a:tr>
              <a:tr h="491979">
                <a:tc>
                  <a:txBody>
                    <a:bodyPr/>
                    <a:lstStyle/>
                    <a:p>
                      <a:pPr algn="l"/>
                      <a:r>
                        <a:rPr lang="en-US" dirty="0" smtClean="0"/>
                        <a:t>A</a:t>
                      </a:r>
                      <a:endParaRPr lang="en-IN" dirty="0"/>
                    </a:p>
                  </a:txBody>
                  <a:tcPr/>
                </a:tc>
                <a:tc>
                  <a:txBody>
                    <a:bodyPr/>
                    <a:lstStyle/>
                    <a:p>
                      <a:pPr algn="ctr"/>
                      <a:r>
                        <a:rPr lang="en-US" dirty="0" smtClean="0"/>
                        <a:t>8</a:t>
                      </a:r>
                      <a:endParaRPr lang="en-IN" dirty="0"/>
                    </a:p>
                  </a:txBody>
                  <a:tcPr/>
                </a:tc>
                <a:tc>
                  <a:txBody>
                    <a:bodyPr/>
                    <a:lstStyle/>
                    <a:p>
                      <a:pPr algn="l"/>
                      <a:r>
                        <a:rPr lang="en-US" dirty="0" smtClean="0"/>
                        <a:t>71-80</a:t>
                      </a:r>
                      <a:endParaRPr lang="en-IN" dirty="0"/>
                    </a:p>
                  </a:txBody>
                  <a:tcPr/>
                </a:tc>
              </a:tr>
              <a:tr h="491979">
                <a:tc>
                  <a:txBody>
                    <a:bodyPr/>
                    <a:lstStyle/>
                    <a:p>
                      <a:pPr algn="l"/>
                      <a:r>
                        <a:rPr lang="en-US" dirty="0" smtClean="0"/>
                        <a:t>B+</a:t>
                      </a:r>
                      <a:endParaRPr lang="en-IN" dirty="0"/>
                    </a:p>
                  </a:txBody>
                  <a:tcPr/>
                </a:tc>
                <a:tc>
                  <a:txBody>
                    <a:bodyPr/>
                    <a:lstStyle/>
                    <a:p>
                      <a:pPr algn="ctr"/>
                      <a:r>
                        <a:rPr lang="en-US" dirty="0" smtClean="0"/>
                        <a:t>7</a:t>
                      </a:r>
                      <a:endParaRPr lang="en-IN" dirty="0"/>
                    </a:p>
                  </a:txBody>
                  <a:tcPr/>
                </a:tc>
                <a:tc>
                  <a:txBody>
                    <a:bodyPr/>
                    <a:lstStyle/>
                    <a:p>
                      <a:pPr algn="l"/>
                      <a:r>
                        <a:rPr lang="en-US" dirty="0" smtClean="0"/>
                        <a:t>61-70</a:t>
                      </a:r>
                      <a:endParaRPr lang="en-IN" dirty="0"/>
                    </a:p>
                  </a:txBody>
                  <a:tcPr/>
                </a:tc>
              </a:tr>
              <a:tr h="491979">
                <a:tc>
                  <a:txBody>
                    <a:bodyPr/>
                    <a:lstStyle/>
                    <a:p>
                      <a:pPr algn="l"/>
                      <a:r>
                        <a:rPr lang="en-US" dirty="0" smtClean="0"/>
                        <a:t>B</a:t>
                      </a:r>
                      <a:endParaRPr lang="en-IN" dirty="0"/>
                    </a:p>
                  </a:txBody>
                  <a:tcPr/>
                </a:tc>
                <a:tc>
                  <a:txBody>
                    <a:bodyPr/>
                    <a:lstStyle/>
                    <a:p>
                      <a:pPr algn="ctr"/>
                      <a:r>
                        <a:rPr lang="en-US" dirty="0" smtClean="0"/>
                        <a:t>6</a:t>
                      </a:r>
                      <a:endParaRPr lang="en-IN" dirty="0"/>
                    </a:p>
                  </a:txBody>
                  <a:tcPr/>
                </a:tc>
                <a:tc>
                  <a:txBody>
                    <a:bodyPr/>
                    <a:lstStyle/>
                    <a:p>
                      <a:pPr algn="l"/>
                      <a:r>
                        <a:rPr lang="en-US" dirty="0" smtClean="0"/>
                        <a:t>50-60</a:t>
                      </a:r>
                      <a:endParaRPr lang="en-IN" dirty="0"/>
                    </a:p>
                  </a:txBody>
                  <a:tcPr/>
                </a:tc>
              </a:tr>
              <a:tr h="491979">
                <a:tc>
                  <a:txBody>
                    <a:bodyPr/>
                    <a:lstStyle/>
                    <a:p>
                      <a:pPr algn="l"/>
                      <a:r>
                        <a:rPr lang="en-US" dirty="0" smtClean="0"/>
                        <a:t>C</a:t>
                      </a:r>
                      <a:endParaRPr lang="en-IN" dirty="0"/>
                    </a:p>
                  </a:txBody>
                  <a:tcPr/>
                </a:tc>
                <a:tc>
                  <a:txBody>
                    <a:bodyPr/>
                    <a:lstStyle/>
                    <a:p>
                      <a:pPr algn="ctr"/>
                      <a:r>
                        <a:rPr lang="en-US" dirty="0" smtClean="0"/>
                        <a:t>0</a:t>
                      </a:r>
                      <a:endParaRPr lang="en-IN" dirty="0"/>
                    </a:p>
                  </a:txBody>
                  <a:tcPr/>
                </a:tc>
                <a:tc>
                  <a:txBody>
                    <a:bodyPr/>
                    <a:lstStyle/>
                    <a:p>
                      <a:pPr algn="l"/>
                      <a:r>
                        <a:rPr lang="en-US" dirty="0" smtClean="0"/>
                        <a:t>0-49 OR</a:t>
                      </a:r>
                      <a:r>
                        <a:rPr lang="en-US" baseline="0" dirty="0" smtClean="0"/>
                        <a:t> &lt;50</a:t>
                      </a:r>
                      <a:endParaRPr lang="en-IN"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57200"/>
            <a:ext cx="8491566" cy="838200"/>
          </a:xfrm>
        </p:spPr>
        <p:txBody>
          <a:bodyPr/>
          <a:lstStyle/>
          <a:p>
            <a:r>
              <a:rPr lang="en-US" dirty="0"/>
              <a:t>Boundary Value Analysis</a:t>
            </a:r>
            <a:endParaRPr lang="en-IN" dirty="0"/>
          </a:p>
        </p:txBody>
      </p:sp>
      <p:sp>
        <p:nvSpPr>
          <p:cNvPr id="3" name="Content Placeholder 2"/>
          <p:cNvSpPr>
            <a:spLocks noGrp="1"/>
          </p:cNvSpPr>
          <p:nvPr>
            <p:ph idx="1"/>
          </p:nvPr>
        </p:nvSpPr>
        <p:spPr/>
        <p:txBody>
          <a:bodyPr/>
          <a:lstStyle/>
          <a:p>
            <a:r>
              <a:rPr lang="en-US" dirty="0">
                <a:solidFill>
                  <a:schemeClr val="tx1"/>
                </a:solidFill>
              </a:rPr>
              <a:t>In boundary value  analysis ,We test boundary's between equivalence partitions .</a:t>
            </a:r>
          </a:p>
          <a:p>
            <a:pPr>
              <a:buNone/>
            </a:pPr>
            <a:endParaRPr lang="en-US" dirty="0">
              <a:solidFill>
                <a:schemeClr val="tx1"/>
              </a:solidFill>
            </a:endParaRPr>
          </a:p>
        </p:txBody>
      </p:sp>
      <p:graphicFrame>
        <p:nvGraphicFramePr>
          <p:cNvPr id="4" name="Table 3"/>
          <p:cNvGraphicFramePr>
            <a:graphicFrameLocks noGrp="1"/>
          </p:cNvGraphicFramePr>
          <p:nvPr/>
        </p:nvGraphicFramePr>
        <p:xfrm>
          <a:off x="1357290" y="3000372"/>
          <a:ext cx="6215106" cy="2500329"/>
        </p:xfrm>
        <a:graphic>
          <a:graphicData uri="http://schemas.openxmlformats.org/drawingml/2006/table">
            <a:tbl>
              <a:tblPr firstRow="1" bandRow="1">
                <a:tableStyleId>{5940675A-B579-460E-94D1-54222C63F5DA}</a:tableStyleId>
              </a:tblPr>
              <a:tblGrid>
                <a:gridCol w="1109552"/>
                <a:gridCol w="2767557"/>
                <a:gridCol w="2337997"/>
              </a:tblGrid>
              <a:tr h="645246">
                <a:tc gridSpan="3">
                  <a:txBody>
                    <a:bodyPr/>
                    <a:lstStyle/>
                    <a:p>
                      <a:pPr algn="ctr"/>
                      <a:r>
                        <a:rPr lang="en-US" dirty="0" smtClean="0"/>
                        <a:t>Enter your age (</a:t>
                      </a:r>
                      <a:r>
                        <a:rPr lang="en-US" dirty="0" smtClean="0">
                          <a:solidFill>
                            <a:srgbClr val="FF0000"/>
                          </a:solidFill>
                        </a:rPr>
                        <a:t>only</a:t>
                      </a:r>
                      <a:r>
                        <a:rPr lang="en-US" baseline="0" dirty="0" smtClean="0">
                          <a:solidFill>
                            <a:srgbClr val="FF0000"/>
                          </a:solidFill>
                        </a:rPr>
                        <a:t> 18 to 60 are allowed for this ride</a:t>
                      </a:r>
                      <a:r>
                        <a:rPr lang="en-US" dirty="0" smtClean="0"/>
                        <a:t>)</a:t>
                      </a:r>
                      <a:endParaRPr lang="en-IN" dirty="0"/>
                    </a:p>
                  </a:txBody>
                  <a:tcPr>
                    <a:lnR w="12700" cap="flat" cmpd="sng" algn="ctr">
                      <a:solidFill>
                        <a:schemeClr val="tx1"/>
                      </a:solidFill>
                      <a:prstDash val="solid"/>
                      <a:round/>
                      <a:headEnd type="none" w="med" len="med"/>
                      <a:tailEnd type="none" w="med" len="med"/>
                    </a:lnR>
                  </a:tcPr>
                </a:tc>
                <a:tc hMerge="1">
                  <a:txBody>
                    <a:bodyPr/>
                    <a:lstStyle/>
                    <a:p>
                      <a:endParaRPr lang="en-US"/>
                    </a:p>
                  </a:txBody>
                  <a:tcPr>
                    <a:lnR w="12700" cap="flat" cmpd="sng" algn="ctr">
                      <a:solidFill>
                        <a:schemeClr val="tx1"/>
                      </a:solidFill>
                      <a:prstDash val="solid"/>
                      <a:round/>
                      <a:headEnd type="none" w="med" len="med"/>
                      <a:tailEnd type="none" w="med" len="med"/>
                    </a:lnR>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64591">
                <a:tc>
                  <a:txBody>
                    <a:bodyPr/>
                    <a:lstStyle/>
                    <a:p>
                      <a:pPr algn="ctr"/>
                      <a:r>
                        <a:rPr lang="en-US" dirty="0" smtClean="0"/>
                        <a:t>Invalid</a:t>
                      </a:r>
                      <a:endParaRPr lang="en-IN" dirty="0"/>
                    </a:p>
                  </a:txBody>
                  <a:tcPr>
                    <a:solidFill>
                      <a:srgbClr val="FFFF00"/>
                    </a:solidFill>
                  </a:tcPr>
                </a:tc>
                <a:tc>
                  <a:txBody>
                    <a:bodyPr/>
                    <a:lstStyle/>
                    <a:p>
                      <a:pPr algn="ctr"/>
                      <a:r>
                        <a:rPr lang="en-US" dirty="0" smtClean="0"/>
                        <a:t>Valid</a:t>
                      </a:r>
                      <a:endParaRPr lang="en-IN" dirty="0"/>
                    </a:p>
                  </a:txBody>
                  <a:tcPr>
                    <a:solidFill>
                      <a:srgbClr val="FFFF00"/>
                    </a:solidFill>
                  </a:tcPr>
                </a:tc>
                <a:tc>
                  <a:txBody>
                    <a:bodyPr/>
                    <a:lstStyle/>
                    <a:p>
                      <a:pPr algn="ctr"/>
                      <a:r>
                        <a:rPr lang="en-US" dirty="0" smtClean="0"/>
                        <a:t>Invalid</a:t>
                      </a:r>
                      <a:endParaRPr lang="en-IN" dirty="0"/>
                    </a:p>
                  </a:txBody>
                  <a:tcPr>
                    <a:lnT w="12700" cap="flat" cmpd="sng" algn="ctr">
                      <a:solidFill>
                        <a:schemeClr val="tx1"/>
                      </a:solidFill>
                      <a:prstDash val="solid"/>
                      <a:round/>
                      <a:headEnd type="none" w="med" len="med"/>
                      <a:tailEnd type="none" w="med" len="med"/>
                    </a:lnT>
                    <a:solidFill>
                      <a:srgbClr val="FFFF00"/>
                    </a:solidFill>
                  </a:tcPr>
                </a:tc>
              </a:tr>
              <a:tr h="645246">
                <a:tc>
                  <a:txBody>
                    <a:bodyPr/>
                    <a:lstStyle/>
                    <a:p>
                      <a:pPr algn="ctr"/>
                      <a:r>
                        <a:rPr lang="en-US" dirty="0" smtClean="0"/>
                        <a:t>Min-1</a:t>
                      </a:r>
                      <a:endParaRPr lang="en-IN" dirty="0"/>
                    </a:p>
                  </a:txBody>
                  <a:tcPr/>
                </a:tc>
                <a:tc>
                  <a:txBody>
                    <a:bodyPr/>
                    <a:lstStyle/>
                    <a:p>
                      <a:pPr algn="ctr"/>
                      <a:r>
                        <a:rPr lang="en-US" dirty="0" smtClean="0"/>
                        <a:t>Min,Min+1,Max,Max-1</a:t>
                      </a:r>
                      <a:endParaRPr lang="en-IN" dirty="0"/>
                    </a:p>
                  </a:txBody>
                  <a:tcPr/>
                </a:tc>
                <a:tc>
                  <a:txBody>
                    <a:bodyPr/>
                    <a:lstStyle/>
                    <a:p>
                      <a:pPr algn="ctr"/>
                      <a:r>
                        <a:rPr lang="en-US" dirty="0" smtClean="0"/>
                        <a:t>Max+1</a:t>
                      </a:r>
                      <a:endParaRPr lang="en-IN" dirty="0"/>
                    </a:p>
                  </a:txBody>
                  <a:tcPr/>
                </a:tc>
              </a:tr>
              <a:tr h="645246">
                <a:tc>
                  <a:txBody>
                    <a:bodyPr/>
                    <a:lstStyle/>
                    <a:p>
                      <a:pPr algn="ctr"/>
                      <a:r>
                        <a:rPr lang="en-US" dirty="0" smtClean="0"/>
                        <a:t>17</a:t>
                      </a:r>
                      <a:endParaRPr lang="en-IN" dirty="0"/>
                    </a:p>
                  </a:txBody>
                  <a:tcPr/>
                </a:tc>
                <a:tc>
                  <a:txBody>
                    <a:bodyPr/>
                    <a:lstStyle/>
                    <a:p>
                      <a:pPr algn="ctr"/>
                      <a:r>
                        <a:rPr lang="en-US" dirty="0" smtClean="0"/>
                        <a:t>18,19,60,59</a:t>
                      </a:r>
                      <a:endParaRPr lang="en-IN" dirty="0"/>
                    </a:p>
                  </a:txBody>
                  <a:tcPr/>
                </a:tc>
                <a:tc>
                  <a:txBody>
                    <a:bodyPr/>
                    <a:lstStyle/>
                    <a:p>
                      <a:pPr algn="ctr"/>
                      <a:r>
                        <a:rPr lang="en-US" dirty="0" smtClean="0"/>
                        <a:t>61</a:t>
                      </a:r>
                      <a:endParaRPr lang="en-IN"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457200"/>
            <a:ext cx="8420128" cy="838200"/>
          </a:xfrm>
        </p:spPr>
        <p:txBody>
          <a:bodyPr/>
          <a:lstStyle/>
          <a:p>
            <a:r>
              <a:rPr lang="en-US" dirty="0"/>
              <a:t>Decision Table Testing</a:t>
            </a:r>
            <a:endParaRPr lang="en-IN" dirty="0"/>
          </a:p>
        </p:txBody>
      </p:sp>
      <p:sp>
        <p:nvSpPr>
          <p:cNvPr id="3" name="Content Placeholder 2"/>
          <p:cNvSpPr>
            <a:spLocks noGrp="1"/>
          </p:cNvSpPr>
          <p:nvPr>
            <p:ph idx="1"/>
          </p:nvPr>
        </p:nvSpPr>
        <p:spPr>
          <a:xfrm>
            <a:off x="357158" y="1357298"/>
            <a:ext cx="8705880" cy="4525963"/>
          </a:xfrm>
        </p:spPr>
        <p:txBody>
          <a:bodyPr>
            <a:normAutofit fontScale="92500"/>
          </a:bodyPr>
          <a:lstStyle/>
          <a:p>
            <a:pPr>
              <a:lnSpc>
                <a:spcPct val="150000"/>
              </a:lnSpc>
              <a:buFont typeface="Arial" panose="020B0604020202020204" pitchFamily="34" charset="0"/>
              <a:buChar char="•"/>
            </a:pPr>
            <a:r>
              <a:rPr lang="en-US" dirty="0">
                <a:solidFill>
                  <a:schemeClr val="tx1"/>
                </a:solidFill>
              </a:rPr>
              <a:t>It is a tabular representation of </a:t>
            </a:r>
            <a:r>
              <a:rPr lang="en-US" dirty="0" smtClean="0">
                <a:solidFill>
                  <a:schemeClr val="tx1"/>
                </a:solidFill>
              </a:rPr>
              <a:t>input rules or conditions</a:t>
            </a:r>
            <a:r>
              <a:rPr lang="en-US" dirty="0">
                <a:solidFill>
                  <a:schemeClr val="tx1"/>
                </a:solidFill>
              </a:rPr>
              <a:t>.</a:t>
            </a:r>
          </a:p>
          <a:p>
            <a:pPr>
              <a:lnSpc>
                <a:spcPct val="150000"/>
              </a:lnSpc>
              <a:buFont typeface="Arial" panose="020B0604020202020204" pitchFamily="34" charset="0"/>
              <a:buChar char="•"/>
            </a:pPr>
            <a:r>
              <a:rPr lang="en-US" dirty="0">
                <a:solidFill>
                  <a:schemeClr val="tx1"/>
                </a:solidFill>
              </a:rPr>
              <a:t>It helps to check all possible combinations of conditions on </a:t>
            </a:r>
            <a:r>
              <a:rPr lang="en-US" dirty="0" smtClean="0">
                <a:solidFill>
                  <a:schemeClr val="tx1"/>
                </a:solidFill>
              </a:rPr>
              <a:t>testing</a:t>
            </a:r>
          </a:p>
          <a:p>
            <a:pPr>
              <a:lnSpc>
                <a:spcPct val="150000"/>
              </a:lnSpc>
              <a:buFont typeface="Arial" panose="020B0604020202020204" pitchFamily="34" charset="0"/>
              <a:buChar char="•"/>
            </a:pPr>
            <a:r>
              <a:rPr lang="en-US" dirty="0" smtClean="0">
                <a:solidFill>
                  <a:schemeClr val="tx1"/>
                </a:solidFill>
              </a:rPr>
              <a:t>It helps </a:t>
            </a:r>
            <a:r>
              <a:rPr lang="en-US" dirty="0" smtClean="0"/>
              <a:t>to design test cases based on the combinations of inputs and outputs for a system.</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57200"/>
            <a:ext cx="8491566" cy="838200"/>
          </a:xfrm>
        </p:spPr>
        <p:txBody>
          <a:bodyPr/>
          <a:lstStyle/>
          <a:p>
            <a:r>
              <a:rPr lang="en-US" dirty="0">
                <a:solidFill>
                  <a:srgbClr val="FF0000"/>
                </a:solidFill>
              </a:rPr>
              <a:t>Unit Testing</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pPr>
              <a:lnSpc>
                <a:spcPct val="150000"/>
              </a:lnSpc>
              <a:buFont typeface="Wingdings 2" pitchFamily="18" charset="2"/>
              <a:buChar char=""/>
            </a:pPr>
            <a:r>
              <a:rPr lang="en-US" dirty="0"/>
              <a:t>Unit testing is done to check whether the </a:t>
            </a:r>
            <a:r>
              <a:rPr lang="en-US" dirty="0" smtClean="0"/>
              <a:t>individual modules </a:t>
            </a:r>
            <a:r>
              <a:rPr lang="en-US" dirty="0"/>
              <a:t>of the source code are working properly.</a:t>
            </a:r>
          </a:p>
          <a:p>
            <a:pPr>
              <a:lnSpc>
                <a:spcPct val="150000"/>
              </a:lnSpc>
              <a:buFont typeface="Wingdings 2" pitchFamily="18" charset="2"/>
              <a:buChar char=""/>
            </a:pPr>
            <a:r>
              <a:rPr lang="en-US" dirty="0"/>
              <a:t>That is testing each and every unit of the </a:t>
            </a:r>
            <a:r>
              <a:rPr lang="en-US" dirty="0" smtClean="0"/>
              <a:t>application separately </a:t>
            </a:r>
            <a:r>
              <a:rPr lang="en-US" dirty="0"/>
              <a:t>by the developer in the develops environment.</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428728" y="2071678"/>
          <a:ext cx="6096000" cy="2699206"/>
        </p:xfrm>
        <a:graphic>
          <a:graphicData uri="http://schemas.openxmlformats.org/drawingml/2006/table">
            <a:tbl>
              <a:tblPr firstRow="1" bandRow="1">
                <a:tableStyleId>{5C22544A-7EE6-4342-B048-85BDC9FD1C3A}</a:tableStyleId>
              </a:tblPr>
              <a:tblGrid>
                <a:gridCol w="2032000"/>
                <a:gridCol w="2032000"/>
                <a:gridCol w="2032000"/>
              </a:tblGrid>
              <a:tr h="642942">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US" b="1" dirty="0" smtClean="0">
                          <a:latin typeface="+mj-lt"/>
                        </a:rPr>
                        <a:t>User name</a:t>
                      </a:r>
                      <a:endParaRPr lang="en-IN" b="1" dirty="0" smtClean="0">
                        <a:latin typeface="+mj-lt"/>
                      </a:endParaRPr>
                    </a:p>
                  </a:txBody>
                  <a:tcPr/>
                </a:tc>
                <a:tc>
                  <a:txBody>
                    <a:bodyPr/>
                    <a:lstStyle/>
                    <a:p>
                      <a:pPr algn="ctr">
                        <a:lnSpc>
                          <a:spcPct val="150000"/>
                        </a:lnSpc>
                      </a:pPr>
                      <a:r>
                        <a:rPr lang="en-US" b="1" dirty="0" smtClean="0">
                          <a:latin typeface="+mj-lt"/>
                        </a:rPr>
                        <a:t>Password </a:t>
                      </a:r>
                      <a:endParaRPr lang="en-US" b="1" dirty="0">
                        <a:latin typeface="+mj-lt"/>
                      </a:endParaRPr>
                    </a:p>
                  </a:txBody>
                  <a:tcPr/>
                </a:tc>
                <a:tc>
                  <a:txBody>
                    <a:bodyPr/>
                    <a:lstStyle/>
                    <a:p>
                      <a:pPr algn="ctr">
                        <a:lnSpc>
                          <a:spcPct val="150000"/>
                        </a:lnSpc>
                      </a:pPr>
                      <a:r>
                        <a:rPr lang="en-US" b="1" dirty="0" smtClean="0">
                          <a:latin typeface="+mj-lt"/>
                        </a:rPr>
                        <a:t>Output</a:t>
                      </a:r>
                      <a:endParaRPr lang="en-US" b="1" dirty="0">
                        <a:latin typeface="+mj-lt"/>
                      </a:endParaRPr>
                    </a:p>
                  </a:txBody>
                  <a:tcPr/>
                </a:tc>
              </a:tr>
              <a:tr h="493214">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US" b="1" dirty="0" smtClean="0"/>
                        <a:t>F</a:t>
                      </a:r>
                      <a:endParaRPr lang="en-IN" dirty="0" smtClean="0"/>
                    </a:p>
                  </a:txBody>
                  <a:tcPr/>
                </a:tc>
                <a:tc>
                  <a:txBody>
                    <a:bodyPr/>
                    <a:lstStyle/>
                    <a:p>
                      <a:pPr algn="ctr">
                        <a:lnSpc>
                          <a:spcPct val="150000"/>
                        </a:lnSpc>
                      </a:pPr>
                      <a:r>
                        <a:rPr lang="en-US" b="1" dirty="0" smtClean="0"/>
                        <a:t>F</a:t>
                      </a:r>
                      <a:endParaRPr lang="en-US" dirty="0"/>
                    </a:p>
                  </a:txBody>
                  <a:tcPr/>
                </a:tc>
                <a:tc>
                  <a:txBody>
                    <a:bodyPr/>
                    <a:lstStyle/>
                    <a:p>
                      <a:pPr algn="ctr">
                        <a:lnSpc>
                          <a:spcPct val="150000"/>
                        </a:lnSpc>
                      </a:pPr>
                      <a:r>
                        <a:rPr lang="en-US" b="1" dirty="0" smtClean="0"/>
                        <a:t>F</a:t>
                      </a:r>
                      <a:endParaRPr lang="en-US" dirty="0"/>
                    </a:p>
                  </a:txBody>
                  <a:tcPr/>
                </a:tc>
              </a:tr>
              <a:tr h="370840">
                <a:tc>
                  <a:txBody>
                    <a:bodyPr/>
                    <a:lstStyle/>
                    <a:p>
                      <a:pPr algn="ctr">
                        <a:lnSpc>
                          <a:spcPct val="150000"/>
                        </a:lnSpc>
                      </a:pPr>
                      <a:r>
                        <a:rPr lang="en-US" b="1" dirty="0" smtClean="0"/>
                        <a:t>T </a:t>
                      </a:r>
                      <a:endParaRPr lang="en-US" dirty="0"/>
                    </a:p>
                  </a:txBody>
                  <a:tcPr/>
                </a:tc>
                <a:tc>
                  <a:txBody>
                    <a:bodyPr/>
                    <a:lstStyle/>
                    <a:p>
                      <a:pPr algn="ctr">
                        <a:lnSpc>
                          <a:spcPct val="150000"/>
                        </a:lnSpc>
                      </a:pPr>
                      <a:r>
                        <a:rPr lang="en-US" b="1" dirty="0" smtClean="0"/>
                        <a:t>F </a:t>
                      </a:r>
                      <a:endParaRPr lang="en-US" dirty="0"/>
                    </a:p>
                  </a:txBody>
                  <a:tcPr/>
                </a:tc>
                <a:tc>
                  <a:txBody>
                    <a:bodyPr/>
                    <a:lstStyle/>
                    <a:p>
                      <a:pPr algn="ctr">
                        <a:lnSpc>
                          <a:spcPct val="150000"/>
                        </a:lnSpc>
                      </a:pPr>
                      <a:r>
                        <a:rPr lang="en-US" b="1" dirty="0" smtClean="0"/>
                        <a:t>F </a:t>
                      </a:r>
                      <a:endParaRPr lang="en-US" dirty="0"/>
                    </a:p>
                  </a:txBody>
                  <a:tcPr/>
                </a:tc>
              </a:tr>
              <a:tr h="547504">
                <a:tc>
                  <a:txBody>
                    <a:bodyPr/>
                    <a:lstStyle/>
                    <a:p>
                      <a:pPr algn="ctr">
                        <a:lnSpc>
                          <a:spcPct val="150000"/>
                        </a:lnSpc>
                      </a:pPr>
                      <a:r>
                        <a:rPr lang="en-US" b="1" dirty="0" smtClean="0"/>
                        <a:t>F </a:t>
                      </a:r>
                      <a:endParaRPr lang="en-US" dirty="0"/>
                    </a:p>
                  </a:txBody>
                  <a:tcPr/>
                </a:tc>
                <a:tc>
                  <a:txBody>
                    <a:bodyPr/>
                    <a:lstStyle/>
                    <a:p>
                      <a:pPr algn="ctr">
                        <a:lnSpc>
                          <a:spcPct val="150000"/>
                        </a:lnSpc>
                      </a:pPr>
                      <a:r>
                        <a:rPr lang="en-US" b="1" dirty="0" smtClean="0"/>
                        <a:t>T </a:t>
                      </a:r>
                      <a:endParaRPr lang="en-US" dirty="0"/>
                    </a:p>
                  </a:txBody>
                  <a:tcPr/>
                </a:tc>
                <a:tc>
                  <a:txBody>
                    <a:bodyPr/>
                    <a:lstStyle/>
                    <a:p>
                      <a:pPr algn="ctr">
                        <a:lnSpc>
                          <a:spcPct val="150000"/>
                        </a:lnSpc>
                      </a:pPr>
                      <a:r>
                        <a:rPr lang="en-US" b="1" dirty="0" smtClean="0"/>
                        <a:t>F </a:t>
                      </a:r>
                      <a:endParaRPr lang="en-US" dirty="0"/>
                    </a:p>
                  </a:txBody>
                  <a:tcPr/>
                </a:tc>
              </a:tr>
              <a:tr h="370840">
                <a:tc>
                  <a:txBody>
                    <a:bodyPr/>
                    <a:lstStyle/>
                    <a:p>
                      <a:pPr algn="ctr">
                        <a:lnSpc>
                          <a:spcPct val="150000"/>
                        </a:lnSpc>
                      </a:pPr>
                      <a:r>
                        <a:rPr lang="en-US" b="1" dirty="0" smtClean="0"/>
                        <a:t>T </a:t>
                      </a:r>
                      <a:endParaRPr lang="en-US" dirty="0"/>
                    </a:p>
                  </a:txBody>
                  <a:tcPr/>
                </a:tc>
                <a:tc>
                  <a:txBody>
                    <a:bodyPr/>
                    <a:lstStyle/>
                    <a:p>
                      <a:pPr algn="ctr">
                        <a:lnSpc>
                          <a:spcPct val="150000"/>
                        </a:lnSpc>
                      </a:pPr>
                      <a:r>
                        <a:rPr lang="en-US" b="1" dirty="0" smtClean="0"/>
                        <a:t>T </a:t>
                      </a:r>
                      <a:endParaRPr lang="en-US" dirty="0"/>
                    </a:p>
                  </a:txBody>
                  <a:tcPr/>
                </a:tc>
                <a:tc>
                  <a:txBody>
                    <a:bodyPr/>
                    <a:lstStyle/>
                    <a:p>
                      <a:pPr algn="ctr">
                        <a:lnSpc>
                          <a:spcPct val="150000"/>
                        </a:lnSpc>
                      </a:pPr>
                      <a:r>
                        <a:rPr lang="en-US" b="1" dirty="0" smtClean="0"/>
                        <a:t>T </a:t>
                      </a:r>
                      <a:endParaRPr lang="en-US" dirty="0"/>
                    </a:p>
                  </a:txBody>
                  <a:tcPr/>
                </a:tc>
              </a:tr>
            </a:tbl>
          </a:graphicData>
        </a:graphic>
      </p:graphicFrame>
      <p:sp>
        <p:nvSpPr>
          <p:cNvPr id="8" name="Rectangle 7"/>
          <p:cNvSpPr/>
          <p:nvPr/>
        </p:nvSpPr>
        <p:spPr>
          <a:xfrm>
            <a:off x="857224" y="1142984"/>
            <a:ext cx="7215238" cy="578620"/>
          </a:xfrm>
          <a:prstGeom prst="rect">
            <a:avLst/>
          </a:prstGeom>
        </p:spPr>
        <p:txBody>
          <a:bodyPr wrap="square">
            <a:spAutoFit/>
          </a:bodyPr>
          <a:lstStyle/>
          <a:p>
            <a:pPr>
              <a:lnSpc>
                <a:spcPct val="150000"/>
              </a:lnSpc>
            </a:pPr>
            <a:r>
              <a:rPr lang="en-US" sz="2400" dirty="0" err="1" smtClean="0">
                <a:latin typeface="+mj-lt"/>
              </a:rPr>
              <a:t>Eg</a:t>
            </a:r>
            <a:r>
              <a:rPr lang="en-US" sz="2400" dirty="0" smtClean="0">
                <a:latin typeface="+mj-lt"/>
              </a:rPr>
              <a:t> :  User name and password fields in a login page.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57200"/>
            <a:ext cx="8348690" cy="838200"/>
          </a:xfrm>
        </p:spPr>
        <p:txBody>
          <a:bodyPr/>
          <a:lstStyle/>
          <a:p>
            <a:r>
              <a:rPr lang="en-US" dirty="0"/>
              <a:t>State Transition TESTING</a:t>
            </a:r>
            <a:endParaRPr lang="en-IN" dirty="0"/>
          </a:p>
        </p:txBody>
      </p:sp>
      <p:sp>
        <p:nvSpPr>
          <p:cNvPr id="4" name="Subtitle 2"/>
          <p:cNvSpPr>
            <a:spLocks noGrp="1"/>
          </p:cNvSpPr>
          <p:nvPr>
            <p:ph idx="1"/>
          </p:nvPr>
        </p:nvSpPr>
        <p:spPr>
          <a:xfrm>
            <a:off x="285720" y="1285860"/>
            <a:ext cx="8572592" cy="5143536"/>
          </a:xfrm>
          <a:noFill/>
        </p:spPr>
        <p:txBody>
          <a:bodyPr>
            <a:normAutofit/>
          </a:bodyPr>
          <a:lstStyle/>
          <a:p>
            <a:pPr marL="457200" indent="-457200">
              <a:lnSpc>
                <a:spcPct val="150000"/>
              </a:lnSpc>
              <a:buFont typeface="Wingdings" panose="05000000000000000000" pitchFamily="2" charset="2"/>
              <a:buChar char="v"/>
            </a:pPr>
            <a:r>
              <a:rPr lang="en-US" sz="2800" dirty="0" smtClean="0">
                <a:solidFill>
                  <a:schemeClr val="tx1"/>
                </a:solidFill>
              </a:rPr>
              <a:t>State transition testing is a black box testing technique in which changes in input conditions cause changes in the system's state and output.</a:t>
            </a:r>
          </a:p>
          <a:p>
            <a:pPr marL="457200" indent="-457200">
              <a:lnSpc>
                <a:spcPct val="150000"/>
              </a:lnSpc>
              <a:buFont typeface="Wingdings" panose="05000000000000000000" pitchFamily="2" charset="2"/>
              <a:buChar char="v"/>
            </a:pPr>
            <a:r>
              <a:rPr lang="en-US" sz="2800" dirty="0" smtClean="0">
                <a:solidFill>
                  <a:schemeClr val="tx1"/>
                </a:solidFill>
              </a:rPr>
              <a:t> Testers can provide positive and negative input test values and record the system behavior.</a:t>
            </a:r>
          </a:p>
          <a:p>
            <a:pPr marL="457200" indent="-457200">
              <a:lnSpc>
                <a:spcPct val="150000"/>
              </a:lnSpc>
              <a:buFont typeface="Wingdings" panose="05000000000000000000" pitchFamily="2" charset="2"/>
              <a:buChar char="v"/>
            </a:pPr>
            <a:r>
              <a:rPr lang="en-US" sz="2800" dirty="0" smtClean="0">
                <a:solidFill>
                  <a:schemeClr val="tx1"/>
                </a:solidFill>
              </a:rPr>
              <a:t>It helps to analyze behavior of an application for different input conditions.</a:t>
            </a:r>
            <a:endParaRPr lang="en-IN" sz="280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57200"/>
            <a:ext cx="8348690" cy="838200"/>
          </a:xfrm>
        </p:spPr>
        <p:txBody>
          <a:bodyPr/>
          <a:lstStyle/>
          <a:p>
            <a:r>
              <a:rPr lang="en-US" dirty="0"/>
              <a:t>State Transition Diagram</a:t>
            </a:r>
            <a:endParaRPr lang="en-IN" dirty="0"/>
          </a:p>
        </p:txBody>
      </p:sp>
      <p:sp>
        <p:nvSpPr>
          <p:cNvPr id="43" name="Rectangle 42"/>
          <p:cNvSpPr/>
          <p:nvPr/>
        </p:nvSpPr>
        <p:spPr>
          <a:xfrm>
            <a:off x="214282" y="3326295"/>
            <a:ext cx="1537253" cy="530087"/>
          </a:xfrm>
          <a:prstGeom prst="rect">
            <a:avLst/>
          </a:prstGeom>
          <a:solidFill>
            <a:srgbClr val="0099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endParaRPr lang="en-IN" dirty="0">
              <a:solidFill>
                <a:schemeClr val="tx1"/>
              </a:solidFill>
            </a:endParaRPr>
          </a:p>
        </p:txBody>
      </p:sp>
      <p:sp>
        <p:nvSpPr>
          <p:cNvPr id="44" name="Rectangle 43"/>
          <p:cNvSpPr/>
          <p:nvPr/>
        </p:nvSpPr>
        <p:spPr>
          <a:xfrm>
            <a:off x="5214942" y="3326294"/>
            <a:ext cx="1537253" cy="530087"/>
          </a:xfrm>
          <a:prstGeom prst="rect">
            <a:avLst/>
          </a:prstGeom>
          <a:solidFill>
            <a:srgbClr val="0099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r>
              <a:rPr lang="en-US" baseline="30000" dirty="0">
                <a:solidFill>
                  <a:schemeClr val="tx1"/>
                </a:solidFill>
              </a:rPr>
              <a:t>nd</a:t>
            </a:r>
            <a:r>
              <a:rPr lang="en-US" dirty="0">
                <a:solidFill>
                  <a:schemeClr val="tx1"/>
                </a:solidFill>
              </a:rPr>
              <a:t> Try</a:t>
            </a:r>
            <a:endParaRPr lang="en-IN" dirty="0">
              <a:solidFill>
                <a:schemeClr val="tx1"/>
              </a:solidFill>
            </a:endParaRPr>
          </a:p>
        </p:txBody>
      </p:sp>
      <p:sp>
        <p:nvSpPr>
          <p:cNvPr id="45" name="Rectangle 44"/>
          <p:cNvSpPr/>
          <p:nvPr/>
        </p:nvSpPr>
        <p:spPr>
          <a:xfrm>
            <a:off x="7572396" y="3286124"/>
            <a:ext cx="1537253" cy="530087"/>
          </a:xfrm>
          <a:prstGeom prst="rect">
            <a:avLst/>
          </a:prstGeom>
          <a:solidFill>
            <a:srgbClr val="0099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r>
              <a:rPr lang="en-US" baseline="30000" dirty="0">
                <a:solidFill>
                  <a:schemeClr val="tx1"/>
                </a:solidFill>
              </a:rPr>
              <a:t>rd</a:t>
            </a:r>
            <a:r>
              <a:rPr lang="en-US" dirty="0">
                <a:solidFill>
                  <a:schemeClr val="tx1"/>
                </a:solidFill>
              </a:rPr>
              <a:t> Try</a:t>
            </a:r>
            <a:endParaRPr lang="en-IN" dirty="0">
              <a:solidFill>
                <a:schemeClr val="tx1"/>
              </a:solidFill>
            </a:endParaRPr>
          </a:p>
        </p:txBody>
      </p:sp>
      <p:sp>
        <p:nvSpPr>
          <p:cNvPr id="46" name="Rectangle 45"/>
          <p:cNvSpPr/>
          <p:nvPr/>
        </p:nvSpPr>
        <p:spPr>
          <a:xfrm>
            <a:off x="4729334" y="5976732"/>
            <a:ext cx="1537253" cy="530087"/>
          </a:xfrm>
          <a:prstGeom prst="rect">
            <a:avLst/>
          </a:prstGeom>
          <a:solidFill>
            <a:srgbClr val="0099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Account Blocked</a:t>
            </a:r>
            <a:endParaRPr lang="en-IN" dirty="0">
              <a:solidFill>
                <a:schemeClr val="tx1"/>
              </a:solidFill>
            </a:endParaRPr>
          </a:p>
        </p:txBody>
      </p:sp>
      <p:sp>
        <p:nvSpPr>
          <p:cNvPr id="47" name="Rectangle 46"/>
          <p:cNvSpPr/>
          <p:nvPr/>
        </p:nvSpPr>
        <p:spPr>
          <a:xfrm>
            <a:off x="1873493" y="5976732"/>
            <a:ext cx="1537253" cy="530087"/>
          </a:xfrm>
          <a:prstGeom prst="rect">
            <a:avLst/>
          </a:prstGeom>
          <a:solidFill>
            <a:srgbClr val="0099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Access granted</a:t>
            </a:r>
            <a:endParaRPr lang="en-IN" dirty="0">
              <a:solidFill>
                <a:schemeClr val="tx1"/>
              </a:solidFill>
            </a:endParaRPr>
          </a:p>
        </p:txBody>
      </p:sp>
      <p:cxnSp>
        <p:nvCxnSpPr>
          <p:cNvPr id="48" name="Straight Arrow Connector 47"/>
          <p:cNvCxnSpPr/>
          <p:nvPr/>
        </p:nvCxnSpPr>
        <p:spPr>
          <a:xfrm flipV="1">
            <a:off x="1785918" y="3584715"/>
            <a:ext cx="682487" cy="662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199244" y="3604583"/>
            <a:ext cx="1000547" cy="662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715140" y="3571876"/>
            <a:ext cx="857256" cy="158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1857357" y="4714885"/>
            <a:ext cx="2214578" cy="21431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2"/>
          </p:cNvCxnSpPr>
          <p:nvPr/>
        </p:nvCxnSpPr>
        <p:spPr>
          <a:xfrm flipH="1">
            <a:off x="3167477" y="3856381"/>
            <a:ext cx="2816092" cy="21037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3380922" y="3786190"/>
            <a:ext cx="4913251" cy="228764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5715008" y="3856381"/>
            <a:ext cx="3236847" cy="21037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857620" y="2595473"/>
            <a:ext cx="1437860" cy="437321"/>
          </a:xfrm>
          <a:prstGeom prst="rect">
            <a:avLst/>
          </a:prstGeom>
          <a:solidFill>
            <a:srgbClr val="0099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Incorrect PIN</a:t>
            </a:r>
            <a:endParaRPr lang="en-IN" dirty="0">
              <a:solidFill>
                <a:schemeClr val="tx1"/>
              </a:solidFill>
            </a:endParaRPr>
          </a:p>
        </p:txBody>
      </p:sp>
      <p:sp>
        <p:nvSpPr>
          <p:cNvPr id="56" name="Rectangle 55"/>
          <p:cNvSpPr/>
          <p:nvPr/>
        </p:nvSpPr>
        <p:spPr>
          <a:xfrm>
            <a:off x="6572264" y="2634489"/>
            <a:ext cx="1437860" cy="437321"/>
          </a:xfrm>
          <a:prstGeom prst="rect">
            <a:avLst/>
          </a:prstGeom>
          <a:solidFill>
            <a:srgbClr val="0099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Incorrect PIN</a:t>
            </a:r>
            <a:endParaRPr lang="en-IN" dirty="0">
              <a:solidFill>
                <a:schemeClr val="tx1"/>
              </a:solidFill>
            </a:endParaRPr>
          </a:p>
        </p:txBody>
      </p:sp>
      <p:sp>
        <p:nvSpPr>
          <p:cNvPr id="57" name="Rectangle 56"/>
          <p:cNvSpPr/>
          <p:nvPr/>
        </p:nvSpPr>
        <p:spPr>
          <a:xfrm>
            <a:off x="6677418" y="4773266"/>
            <a:ext cx="1437860" cy="437321"/>
          </a:xfrm>
          <a:prstGeom prst="rect">
            <a:avLst/>
          </a:prstGeom>
          <a:solidFill>
            <a:srgbClr val="0099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Incorrect PIN</a:t>
            </a:r>
            <a:endParaRPr lang="en-IN" dirty="0">
              <a:solidFill>
                <a:schemeClr val="tx1"/>
              </a:solidFill>
            </a:endParaRPr>
          </a:p>
        </p:txBody>
      </p:sp>
      <p:sp>
        <p:nvSpPr>
          <p:cNvPr id="58" name="Rectangle 57"/>
          <p:cNvSpPr/>
          <p:nvPr/>
        </p:nvSpPr>
        <p:spPr>
          <a:xfrm>
            <a:off x="3806684" y="4687945"/>
            <a:ext cx="1437860" cy="437321"/>
          </a:xfrm>
          <a:prstGeom prst="rect">
            <a:avLst/>
          </a:prstGeom>
          <a:solidFill>
            <a:srgbClr val="0099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Correct PIN</a:t>
            </a:r>
            <a:endParaRPr lang="en-IN" dirty="0">
              <a:solidFill>
                <a:schemeClr val="tx1"/>
              </a:solidFill>
            </a:endParaRPr>
          </a:p>
        </p:txBody>
      </p:sp>
      <p:sp>
        <p:nvSpPr>
          <p:cNvPr id="59" name="Rectangle 58"/>
          <p:cNvSpPr/>
          <p:nvPr/>
        </p:nvSpPr>
        <p:spPr>
          <a:xfrm>
            <a:off x="2196550" y="5056532"/>
            <a:ext cx="1437860" cy="437321"/>
          </a:xfrm>
          <a:prstGeom prst="rect">
            <a:avLst/>
          </a:prstGeom>
          <a:solidFill>
            <a:srgbClr val="0099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Correct PIN</a:t>
            </a:r>
            <a:endParaRPr lang="en-IN" dirty="0">
              <a:solidFill>
                <a:schemeClr val="tx1"/>
              </a:solidFill>
            </a:endParaRPr>
          </a:p>
        </p:txBody>
      </p:sp>
      <p:sp>
        <p:nvSpPr>
          <p:cNvPr id="60" name="Rectangle 59"/>
          <p:cNvSpPr/>
          <p:nvPr/>
        </p:nvSpPr>
        <p:spPr>
          <a:xfrm>
            <a:off x="6349411" y="4047698"/>
            <a:ext cx="1437860" cy="437321"/>
          </a:xfrm>
          <a:prstGeom prst="rect">
            <a:avLst/>
          </a:prstGeom>
          <a:solidFill>
            <a:srgbClr val="0099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Correct PIN</a:t>
            </a:r>
            <a:endParaRPr lang="en-IN" dirty="0">
              <a:solidFill>
                <a:schemeClr val="tx1"/>
              </a:solidFill>
            </a:endParaRPr>
          </a:p>
        </p:txBody>
      </p:sp>
      <p:sp>
        <p:nvSpPr>
          <p:cNvPr id="61" name="Content Placeholder 21"/>
          <p:cNvSpPr>
            <a:spLocks noGrp="1"/>
          </p:cNvSpPr>
          <p:nvPr>
            <p:ph idx="1"/>
          </p:nvPr>
        </p:nvSpPr>
        <p:spPr>
          <a:xfrm>
            <a:off x="2428860" y="3410782"/>
            <a:ext cx="1850998" cy="303126"/>
          </a:xfrm>
          <a:prstGeom prst="rect">
            <a:avLst/>
          </a:prstGeom>
          <a:solidFill>
            <a:srgbClr val="0099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r>
              <a:rPr lang="en-US" dirty="0">
                <a:solidFill>
                  <a:schemeClr val="tx1"/>
                </a:solidFill>
              </a:rPr>
              <a:t>1</a:t>
            </a:r>
            <a:r>
              <a:rPr lang="en-US" baseline="30000" dirty="0">
                <a:solidFill>
                  <a:schemeClr val="tx1"/>
                </a:solidFill>
              </a:rPr>
              <a:t>st</a:t>
            </a:r>
            <a:r>
              <a:rPr lang="en-US" dirty="0">
                <a:solidFill>
                  <a:schemeClr val="tx1"/>
                </a:solidFill>
              </a:rPr>
              <a:t> Try</a:t>
            </a:r>
            <a:endParaRPr lang="en-IN"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57200"/>
            <a:ext cx="8348690" cy="838200"/>
          </a:xfrm>
        </p:spPr>
        <p:txBody>
          <a:bodyPr>
            <a:normAutofit fontScale="90000"/>
          </a:bodyPr>
          <a:lstStyle/>
          <a:p>
            <a:r>
              <a:rPr lang="en-US" dirty="0">
                <a:solidFill>
                  <a:srgbClr val="FF0000"/>
                </a:solidFill>
              </a:rPr>
              <a:t>White Box </a:t>
            </a:r>
            <a:r>
              <a:rPr lang="en-US" dirty="0" smtClean="0">
                <a:solidFill>
                  <a:srgbClr val="FF0000"/>
                </a:solidFill>
              </a:rPr>
              <a:t>Testing (glass box testing)</a:t>
            </a:r>
            <a:endParaRPr lang="en-IN" dirty="0">
              <a:solidFill>
                <a:srgbClr val="FF0000"/>
              </a:solidFill>
            </a:endParaRPr>
          </a:p>
        </p:txBody>
      </p:sp>
      <p:sp>
        <p:nvSpPr>
          <p:cNvPr id="3" name="Content Placeholder 2"/>
          <p:cNvSpPr>
            <a:spLocks noGrp="1"/>
          </p:cNvSpPr>
          <p:nvPr>
            <p:ph idx="1"/>
          </p:nvPr>
        </p:nvSpPr>
        <p:spPr>
          <a:xfrm>
            <a:off x="357158" y="1500174"/>
            <a:ext cx="8686800" cy="4525963"/>
          </a:xfrm>
        </p:spPr>
        <p:txBody>
          <a:bodyPr>
            <a:normAutofit fontScale="92500"/>
          </a:bodyPr>
          <a:lstStyle/>
          <a:p>
            <a:r>
              <a:rPr lang="en-US" dirty="0">
                <a:solidFill>
                  <a:schemeClr val="tx1"/>
                </a:solidFill>
              </a:rPr>
              <a:t>It is a testing  method which check the internal  functioning of the system</a:t>
            </a:r>
            <a:r>
              <a:rPr lang="en-US" dirty="0" smtClean="0">
                <a:solidFill>
                  <a:schemeClr val="tx1"/>
                </a:solidFill>
              </a:rPr>
              <a:t>.</a:t>
            </a:r>
            <a:r>
              <a:rPr lang="en-US" dirty="0" smtClean="0"/>
              <a:t> It is done by developers or testers with programming knowledge.</a:t>
            </a:r>
          </a:p>
          <a:p>
            <a:r>
              <a:rPr lang="en-US" dirty="0" smtClean="0"/>
              <a:t>White box testing helps find hidden errors early by analyzing the code directly.</a:t>
            </a:r>
          </a:p>
          <a:p>
            <a:pPr>
              <a:buNone/>
            </a:pPr>
            <a:r>
              <a:rPr lang="en-US" dirty="0" smtClean="0">
                <a:solidFill>
                  <a:schemeClr val="tx1"/>
                </a:solidFill>
              </a:rPr>
              <a:t>In </a:t>
            </a:r>
            <a:r>
              <a:rPr lang="en-US" dirty="0">
                <a:solidFill>
                  <a:schemeClr val="tx1"/>
                </a:solidFill>
              </a:rPr>
              <a:t>this method testing is based on coverage of code statements, branch,path,conditions.</a:t>
            </a:r>
          </a:p>
          <a:p>
            <a:pPr>
              <a:lnSpc>
                <a:spcPct val="150000"/>
              </a:lnSpc>
              <a:buFont typeface="Arial" panose="020B0604020202020204" pitchFamily="34" charset="0"/>
              <a:buChar char="•"/>
            </a:pPr>
            <a:r>
              <a:rPr lang="en-US" dirty="0">
                <a:solidFill>
                  <a:schemeClr val="tx1"/>
                </a:solidFill>
              </a:rPr>
              <a:t>It is considered as low level testing</a:t>
            </a:r>
            <a:r>
              <a:rPr lang="en-US" dirty="0" smtClean="0">
                <a:solidFill>
                  <a:schemeClr val="tx1"/>
                </a:solidFill>
              </a:rPr>
              <a:t>.(unit testing) </a:t>
            </a:r>
            <a:endParaRPr lang="en-IN"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428604"/>
            <a:ext cx="8215338" cy="838200"/>
          </a:xfrm>
        </p:spPr>
        <p:txBody>
          <a:bodyPr>
            <a:normAutofit/>
          </a:bodyPr>
          <a:lstStyle/>
          <a:p>
            <a:r>
              <a:rPr lang="en-IN" dirty="0">
                <a:solidFill>
                  <a:schemeClr val="tx1"/>
                </a:solidFill>
              </a:rPr>
              <a:t>White box testing</a:t>
            </a:r>
          </a:p>
        </p:txBody>
      </p:sp>
      <p:sp>
        <p:nvSpPr>
          <p:cNvPr id="18" name="TextBox 17"/>
          <p:cNvSpPr txBox="1"/>
          <p:nvPr/>
        </p:nvSpPr>
        <p:spPr>
          <a:xfrm>
            <a:off x="6158948" y="3806687"/>
            <a:ext cx="954156" cy="369332"/>
          </a:xfrm>
          <a:prstGeom prst="rect">
            <a:avLst/>
          </a:prstGeom>
          <a:noFill/>
        </p:spPr>
        <p:txBody>
          <a:bodyPr wrap="square" rtlCol="0">
            <a:spAutoFit/>
          </a:bodyPr>
          <a:lstStyle/>
          <a:p>
            <a:r>
              <a:rPr lang="en-US" dirty="0">
                <a:solidFill>
                  <a:schemeClr val="bg1"/>
                </a:solidFill>
              </a:rPr>
              <a:t>Output</a:t>
            </a:r>
            <a:endParaRPr lang="en-IN" dirty="0">
              <a:solidFill>
                <a:schemeClr val="bg1"/>
              </a:solidFill>
            </a:endParaRPr>
          </a:p>
        </p:txBody>
      </p:sp>
      <p:pic>
        <p:nvPicPr>
          <p:cNvPr id="8194" name="Picture 2" descr="https://cyberhoot.com/wp-content/uploads/2020/03/White-Box-Software-Testing-Invensis1.jpg"/>
          <p:cNvPicPr>
            <a:picLocks noChangeAspect="1" noChangeArrowheads="1"/>
          </p:cNvPicPr>
          <p:nvPr/>
        </p:nvPicPr>
        <p:blipFill>
          <a:blip r:embed="rId2">
            <a:duotone>
              <a:prstClr val="black"/>
              <a:schemeClr val="bg1">
                <a:tint val="45000"/>
                <a:satMod val="400000"/>
              </a:schemeClr>
            </a:duotone>
          </a:blip>
          <a:srcRect t="24000"/>
          <a:stretch>
            <a:fillRect/>
          </a:stretch>
        </p:blipFill>
        <p:spPr bwMode="auto">
          <a:xfrm>
            <a:off x="1000100" y="1714488"/>
            <a:ext cx="6855298" cy="2714644"/>
          </a:xfrm>
          <a:prstGeom prst="rect">
            <a:avLst/>
          </a:prstGeom>
          <a:noFill/>
          <a:ln>
            <a:solidFill>
              <a:srgbClr val="FF0000"/>
            </a:solid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57200"/>
            <a:ext cx="8348690" cy="838200"/>
          </a:xfrm>
        </p:spPr>
        <p:txBody>
          <a:bodyPr/>
          <a:lstStyle/>
          <a:p>
            <a:pPr lvl="0"/>
            <a:r>
              <a:rPr lang="en-US" dirty="0" smtClean="0">
                <a:solidFill>
                  <a:srgbClr val="FF0000"/>
                </a:solidFill>
              </a:rPr>
              <a:t>White Box Testing Techniques</a:t>
            </a:r>
            <a:endParaRPr lang="en-IN" dirty="0">
              <a:solidFill>
                <a:srgbClr val="FF0000"/>
              </a:solidFill>
            </a:endParaRPr>
          </a:p>
        </p:txBody>
      </p:sp>
      <p:sp>
        <p:nvSpPr>
          <p:cNvPr id="4" name="Rectangle 3"/>
          <p:cNvSpPr/>
          <p:nvPr/>
        </p:nvSpPr>
        <p:spPr>
          <a:xfrm>
            <a:off x="714348" y="1428736"/>
            <a:ext cx="7929618" cy="3323987"/>
          </a:xfrm>
          <a:prstGeom prst="rect">
            <a:avLst/>
          </a:prstGeom>
        </p:spPr>
        <p:txBody>
          <a:bodyPr wrap="square">
            <a:spAutoFit/>
          </a:bodyPr>
          <a:lstStyle/>
          <a:p>
            <a:pPr>
              <a:lnSpc>
                <a:spcPct val="150000"/>
              </a:lnSpc>
              <a:buFont typeface="Wingdings" panose="05000000000000000000" pitchFamily="2" charset="2"/>
              <a:buChar char="Ø"/>
            </a:pPr>
            <a:r>
              <a:rPr lang="en-US" sz="2800" b="1" dirty="0" smtClean="0"/>
              <a:t> Statement Coverage</a:t>
            </a:r>
          </a:p>
          <a:p>
            <a:pPr>
              <a:lnSpc>
                <a:spcPct val="150000"/>
              </a:lnSpc>
              <a:buFont typeface="Wingdings" panose="05000000000000000000" pitchFamily="2" charset="2"/>
              <a:buChar char="Ø"/>
            </a:pPr>
            <a:r>
              <a:rPr lang="en-US" sz="2800" b="1" dirty="0" smtClean="0"/>
              <a:t> Decision Coverage</a:t>
            </a:r>
          </a:p>
          <a:p>
            <a:pPr lvl="0">
              <a:lnSpc>
                <a:spcPct val="150000"/>
              </a:lnSpc>
              <a:buFont typeface="Wingdings" panose="05000000000000000000" pitchFamily="2" charset="2"/>
              <a:buChar char="Ø"/>
            </a:pPr>
            <a:r>
              <a:rPr lang="en-US" sz="2800" b="1" dirty="0" smtClean="0"/>
              <a:t> Condition Coverage</a:t>
            </a:r>
          </a:p>
          <a:p>
            <a:pPr lvl="0">
              <a:lnSpc>
                <a:spcPct val="150000"/>
              </a:lnSpc>
              <a:buFont typeface="Wingdings" panose="05000000000000000000" pitchFamily="2" charset="2"/>
              <a:buChar char="Ø"/>
            </a:pPr>
            <a:r>
              <a:rPr lang="en-US" sz="2800" b="1" dirty="0" smtClean="0"/>
              <a:t> Branch Coverage</a:t>
            </a:r>
          </a:p>
          <a:p>
            <a:pPr>
              <a:lnSpc>
                <a:spcPct val="150000"/>
              </a:lnSpc>
              <a:buNone/>
            </a:pPr>
            <a:endParaRPr lang="en-IN" sz="2800" b="1" dirty="0">
              <a:solidFill>
                <a:srgbClr val="C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285860"/>
            <a:ext cx="8686800" cy="4525963"/>
          </a:xfrm>
        </p:spPr>
        <p:txBody>
          <a:bodyPr>
            <a:normAutofit fontScale="60000" lnSpcReduction="20000"/>
          </a:bodyPr>
          <a:lstStyle/>
          <a:p>
            <a:pPr>
              <a:lnSpc>
                <a:spcPct val="120000"/>
              </a:lnSpc>
              <a:buNone/>
            </a:pPr>
            <a:r>
              <a:rPr lang="en-US" sz="4700" b="1" dirty="0" smtClean="0">
                <a:solidFill>
                  <a:schemeClr val="tx1"/>
                </a:solidFill>
              </a:rPr>
              <a:t>	</a:t>
            </a:r>
            <a:r>
              <a:rPr lang="en-US" sz="4700" b="1" u="sng" dirty="0" smtClean="0">
                <a:solidFill>
                  <a:schemeClr val="tx1"/>
                </a:solidFill>
              </a:rPr>
              <a:t>Statement </a:t>
            </a:r>
            <a:r>
              <a:rPr lang="en-US" sz="4700" b="1" u="sng" dirty="0">
                <a:solidFill>
                  <a:schemeClr val="tx1"/>
                </a:solidFill>
              </a:rPr>
              <a:t>Coverage</a:t>
            </a:r>
          </a:p>
          <a:p>
            <a:pPr>
              <a:lnSpc>
                <a:spcPct val="120000"/>
              </a:lnSpc>
            </a:pPr>
            <a:r>
              <a:rPr lang="en-US" sz="4100" dirty="0" smtClean="0">
                <a:solidFill>
                  <a:schemeClr val="tx1"/>
                </a:solidFill>
              </a:rPr>
              <a:t>It </a:t>
            </a:r>
            <a:r>
              <a:rPr lang="en-US" sz="4100" dirty="0">
                <a:solidFill>
                  <a:schemeClr val="tx1"/>
                </a:solidFill>
              </a:rPr>
              <a:t>is a white box testing technique in which all the executable statements in the source code are executed at least once</a:t>
            </a:r>
            <a:r>
              <a:rPr lang="en-US" sz="4100" dirty="0" smtClean="0">
                <a:solidFill>
                  <a:schemeClr val="tx1"/>
                </a:solidFill>
              </a:rPr>
              <a:t>.(</a:t>
            </a:r>
            <a:r>
              <a:rPr lang="en-US" sz="3600" dirty="0" smtClean="0"/>
              <a:t>Ensures every line of code is executed at least once.</a:t>
            </a:r>
            <a:r>
              <a:rPr lang="en-US" sz="4100" dirty="0" smtClean="0">
                <a:solidFill>
                  <a:schemeClr val="tx1"/>
                </a:solidFill>
              </a:rPr>
              <a:t>)</a:t>
            </a:r>
          </a:p>
          <a:p>
            <a:pPr>
              <a:lnSpc>
                <a:spcPct val="120000"/>
              </a:lnSpc>
              <a:buNone/>
            </a:pPr>
            <a:endParaRPr lang="en-IN" sz="4100" dirty="0" smtClean="0">
              <a:solidFill>
                <a:schemeClr val="tx1"/>
              </a:solidFill>
            </a:endParaRPr>
          </a:p>
          <a:p>
            <a:pPr>
              <a:lnSpc>
                <a:spcPct val="120000"/>
              </a:lnSpc>
            </a:pPr>
            <a:r>
              <a:rPr lang="en-IN" sz="4100" dirty="0" smtClean="0">
                <a:solidFill>
                  <a:schemeClr val="tx1"/>
                </a:solidFill>
              </a:rPr>
              <a:t>Statement </a:t>
            </a:r>
            <a:r>
              <a:rPr lang="en-IN" sz="4100" dirty="0">
                <a:solidFill>
                  <a:schemeClr val="tx1"/>
                </a:solidFill>
              </a:rPr>
              <a:t>Coverage </a:t>
            </a:r>
            <a:r>
              <a:rPr lang="en-IN" sz="4100" dirty="0" smtClean="0">
                <a:solidFill>
                  <a:schemeClr val="tx1"/>
                </a:solidFill>
              </a:rPr>
              <a:t>= </a:t>
            </a:r>
            <a:r>
              <a:rPr lang="en-IN" sz="4100" u="sng" dirty="0" err="1" smtClean="0">
                <a:solidFill>
                  <a:schemeClr val="tx1"/>
                </a:solidFill>
              </a:rPr>
              <a:t>No.of</a:t>
            </a:r>
            <a:r>
              <a:rPr lang="en-IN" sz="4100" u="sng" dirty="0" smtClean="0">
                <a:solidFill>
                  <a:schemeClr val="tx1"/>
                </a:solidFill>
              </a:rPr>
              <a:t> </a:t>
            </a:r>
            <a:r>
              <a:rPr lang="en-IN" sz="4100" u="sng" dirty="0">
                <a:solidFill>
                  <a:schemeClr val="tx1"/>
                </a:solidFill>
              </a:rPr>
              <a:t>executed statement </a:t>
            </a:r>
            <a:r>
              <a:rPr lang="en-IN" sz="4100" dirty="0" smtClean="0">
                <a:solidFill>
                  <a:schemeClr val="tx1"/>
                </a:solidFill>
              </a:rPr>
              <a:t>*</a:t>
            </a:r>
            <a:r>
              <a:rPr lang="en-IN" sz="4100" dirty="0">
                <a:solidFill>
                  <a:schemeClr val="tx1"/>
                </a:solidFill>
              </a:rPr>
              <a:t>100 </a:t>
            </a:r>
            <a:r>
              <a:rPr lang="en-US" altLang="en-IN" sz="4100" dirty="0">
                <a:solidFill>
                  <a:schemeClr val="tx1"/>
                </a:solidFill>
              </a:rPr>
              <a:t>     </a:t>
            </a:r>
            <a:endParaRPr lang="en-IN" sz="4100" dirty="0">
              <a:solidFill>
                <a:schemeClr val="tx1"/>
              </a:solidFill>
            </a:endParaRPr>
          </a:p>
          <a:p>
            <a:pPr marL="0" indent="0">
              <a:lnSpc>
                <a:spcPct val="120000"/>
              </a:lnSpc>
              <a:buNone/>
            </a:pPr>
            <a:r>
              <a:rPr lang="en-IN" sz="4100" dirty="0">
                <a:solidFill>
                  <a:schemeClr val="tx1"/>
                </a:solidFill>
              </a:rPr>
              <a:t>                        </a:t>
            </a:r>
            <a:r>
              <a:rPr lang="en-IN" sz="4100" dirty="0" smtClean="0">
                <a:solidFill>
                  <a:schemeClr val="tx1"/>
                </a:solidFill>
                <a:sym typeface="+mn-ea"/>
              </a:rPr>
              <a:t>Total </a:t>
            </a:r>
            <a:r>
              <a:rPr lang="en-IN" sz="4100" dirty="0">
                <a:solidFill>
                  <a:schemeClr val="tx1"/>
                </a:solidFill>
                <a:sym typeface="+mn-ea"/>
              </a:rPr>
              <a:t>no.of statement</a:t>
            </a:r>
            <a:endParaRPr lang="en-IN" sz="4100" dirty="0">
              <a:solidFill>
                <a:schemeClr val="tx1"/>
              </a:solidFill>
            </a:endParaRPr>
          </a:p>
          <a:p>
            <a:pPr marL="0" indent="0">
              <a:buNone/>
            </a:pPr>
            <a:r>
              <a:rPr lang="en-IN" dirty="0">
                <a:solidFill>
                  <a:schemeClr val="tx1"/>
                </a:solidFill>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214422"/>
            <a:ext cx="8634442" cy="5214974"/>
          </a:xfrm>
        </p:spPr>
        <p:txBody>
          <a:bodyPr>
            <a:normAutofit/>
          </a:bodyPr>
          <a:lstStyle/>
          <a:p>
            <a:pPr>
              <a:lnSpc>
                <a:spcPct val="150000"/>
              </a:lnSpc>
              <a:buNone/>
            </a:pPr>
            <a:r>
              <a:rPr lang="en-US" sz="2800" b="1" dirty="0" smtClean="0">
                <a:solidFill>
                  <a:schemeClr val="tx1"/>
                </a:solidFill>
              </a:rPr>
              <a:t>   </a:t>
            </a:r>
            <a:r>
              <a:rPr lang="en-US" sz="2800" b="1" u="sng" dirty="0" smtClean="0">
                <a:solidFill>
                  <a:schemeClr val="tx1"/>
                </a:solidFill>
              </a:rPr>
              <a:t>Decision Coverage</a:t>
            </a:r>
          </a:p>
          <a:p>
            <a:pPr>
              <a:lnSpc>
                <a:spcPct val="150000"/>
              </a:lnSpc>
            </a:pPr>
            <a:r>
              <a:rPr lang="en-US" sz="2800" dirty="0" smtClean="0">
                <a:solidFill>
                  <a:schemeClr val="tx1"/>
                </a:solidFill>
              </a:rPr>
              <a:t>It </a:t>
            </a:r>
            <a:r>
              <a:rPr lang="en-US" sz="2800" dirty="0">
                <a:solidFill>
                  <a:schemeClr val="tx1"/>
                </a:solidFill>
              </a:rPr>
              <a:t>is a white box testing technique which check and ensure that each branch of every possible decision point is executed at least </a:t>
            </a:r>
            <a:r>
              <a:rPr lang="en-US" sz="2800" dirty="0" smtClean="0">
                <a:solidFill>
                  <a:schemeClr val="tx1"/>
                </a:solidFill>
              </a:rPr>
              <a:t>once. It ensures that every possible outcome of the entire decision is tested.</a:t>
            </a:r>
            <a:endParaRPr lang="en-US" sz="2800" dirty="0">
              <a:solidFill>
                <a:schemeClr val="tx1"/>
              </a:solidFill>
            </a:endParaRPr>
          </a:p>
          <a:p>
            <a:r>
              <a:rPr lang="en-US" sz="2800" dirty="0">
                <a:solidFill>
                  <a:schemeClr val="tx1"/>
                </a:solidFill>
              </a:rPr>
              <a:t>Decision coverage= </a:t>
            </a:r>
            <a:r>
              <a:rPr lang="en-US" sz="2800" u="sng" dirty="0" smtClean="0">
                <a:solidFill>
                  <a:schemeClr val="tx1"/>
                </a:solidFill>
              </a:rPr>
              <a:t>No.ofdecisionexecuted</a:t>
            </a:r>
            <a:r>
              <a:rPr lang="en-US" sz="2800" dirty="0" smtClean="0">
                <a:solidFill>
                  <a:schemeClr val="tx1"/>
                </a:solidFill>
              </a:rPr>
              <a:t>*100</a:t>
            </a:r>
            <a:endParaRPr lang="en-US" sz="2800" dirty="0">
              <a:solidFill>
                <a:schemeClr val="tx1"/>
              </a:solidFill>
            </a:endParaRPr>
          </a:p>
          <a:p>
            <a:pPr marL="0" indent="0">
              <a:buNone/>
            </a:pPr>
            <a:r>
              <a:rPr lang="en-US" sz="2800" dirty="0">
                <a:solidFill>
                  <a:schemeClr val="tx1"/>
                </a:solidFill>
              </a:rPr>
              <a:t>                 </a:t>
            </a:r>
            <a:r>
              <a:rPr lang="en-US" sz="2800" dirty="0" smtClean="0">
                <a:solidFill>
                  <a:schemeClr val="tx1"/>
                </a:solidFill>
              </a:rPr>
              <a:t>	Total number </a:t>
            </a:r>
            <a:r>
              <a:rPr lang="en-US" sz="2800" dirty="0">
                <a:solidFill>
                  <a:schemeClr val="tx1"/>
                </a:solidFill>
              </a:rPr>
              <a:t>of decision</a:t>
            </a:r>
            <a:endParaRPr lang="en-IN" sz="2800" dirty="0">
              <a:solidFill>
                <a:schemeClr val="tx1"/>
              </a:solidFill>
            </a:endParaRPr>
          </a:p>
        </p:txBody>
      </p:sp>
      <p:pic>
        <p:nvPicPr>
          <p:cNvPr id="5" name="Picture 4"/>
          <p:cNvPicPr>
            <a:picLocks noChangeAspect="1" noChangeArrowheads="1"/>
          </p:cNvPicPr>
          <p:nvPr/>
        </p:nvPicPr>
        <p:blipFill>
          <a:blip r:embed="rId2" cstate="print">
            <a:lum bright="8000" contrast="10000"/>
          </a:blip>
          <a:srcRect t="3831" r="-2174"/>
          <a:stretch>
            <a:fillRect/>
          </a:stretch>
        </p:blipFill>
        <p:spPr bwMode="auto">
          <a:xfrm>
            <a:off x="5572132" y="16335"/>
            <a:ext cx="3643338" cy="19124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071546"/>
            <a:ext cx="8348690" cy="5429288"/>
          </a:xfrm>
        </p:spPr>
        <p:txBody>
          <a:bodyPr>
            <a:normAutofit fontScale="62500" lnSpcReduction="20000"/>
          </a:bodyPr>
          <a:lstStyle/>
          <a:p>
            <a:pPr marL="0" lvl="0" indent="0">
              <a:lnSpc>
                <a:spcPct val="150000"/>
              </a:lnSpc>
              <a:spcBef>
                <a:spcPts val="0"/>
              </a:spcBef>
              <a:buClr>
                <a:schemeClr val="lt1"/>
              </a:buClr>
              <a:buSzPts val="5400"/>
              <a:buNone/>
            </a:pPr>
            <a:r>
              <a:rPr lang="en-US" sz="2800" b="1" u="sng" dirty="0">
                <a:solidFill>
                  <a:schemeClr val="tx1"/>
                </a:solidFill>
              </a:rPr>
              <a:t>Condition Coverage</a:t>
            </a:r>
          </a:p>
          <a:p>
            <a:pPr marL="0" lvl="0" indent="0">
              <a:lnSpc>
                <a:spcPct val="150000"/>
              </a:lnSpc>
              <a:spcBef>
                <a:spcPts val="1000"/>
              </a:spcBef>
              <a:buClr>
                <a:schemeClr val="lt1"/>
              </a:buClr>
              <a:buSzPts val="3600"/>
              <a:buNone/>
            </a:pPr>
            <a:r>
              <a:rPr lang="en-US" sz="1800" dirty="0" smtClean="0">
                <a:solidFill>
                  <a:schemeClr val="tx1"/>
                </a:solidFill>
              </a:rPr>
              <a:t>It is a testing method used to evaluate each variable or sub-expression within a conditional statement. It tests every possible outcome of each sub-expression to ensure that all scenarios are covered.</a:t>
            </a:r>
          </a:p>
          <a:p>
            <a:pPr marL="0" lvl="0" indent="0">
              <a:lnSpc>
                <a:spcPct val="150000"/>
              </a:lnSpc>
              <a:spcBef>
                <a:spcPts val="1000"/>
              </a:spcBef>
              <a:buClr>
                <a:schemeClr val="lt1"/>
              </a:buClr>
              <a:buSzPts val="3600"/>
              <a:buNone/>
            </a:pPr>
            <a:r>
              <a:rPr lang="en-US" sz="1800" b="1" dirty="0" smtClean="0">
                <a:solidFill>
                  <a:schemeClr val="tx1"/>
                </a:solidFill>
              </a:rPr>
              <a:t>Example</a:t>
            </a:r>
            <a:r>
              <a:rPr lang="en-US" sz="1800" dirty="0" smtClean="0">
                <a:solidFill>
                  <a:schemeClr val="tx1"/>
                </a:solidFill>
              </a:rPr>
              <a:t>:  if (x &gt; 1 &amp;&amp; y &gt; 0) condition coverage requires testing:</a:t>
            </a:r>
          </a:p>
          <a:p>
            <a:r>
              <a:rPr lang="en-US" sz="1800" dirty="0" smtClean="0">
                <a:solidFill>
                  <a:schemeClr val="tx1"/>
                </a:solidFill>
              </a:rPr>
              <a:t>x = 2, y = 1</a:t>
            </a:r>
          </a:p>
          <a:p>
            <a:r>
              <a:rPr lang="en-US" sz="1800" dirty="0" smtClean="0">
                <a:solidFill>
                  <a:schemeClr val="tx1"/>
                </a:solidFill>
              </a:rPr>
              <a:t>x = 2, y = -1</a:t>
            </a:r>
          </a:p>
          <a:p>
            <a:r>
              <a:rPr lang="en-US" sz="1800" dirty="0" smtClean="0">
                <a:solidFill>
                  <a:schemeClr val="tx1"/>
                </a:solidFill>
              </a:rPr>
              <a:t>x = -1, y = 1</a:t>
            </a:r>
          </a:p>
          <a:p>
            <a:r>
              <a:rPr lang="en-US" sz="1800" dirty="0" smtClean="0">
                <a:solidFill>
                  <a:schemeClr val="tx1"/>
                </a:solidFill>
              </a:rPr>
              <a:t>x = -1, y = -1</a:t>
            </a:r>
          </a:p>
          <a:p>
            <a:r>
              <a:rPr lang="en-US" sz="1800" b="1" dirty="0" smtClean="0"/>
              <a:t>Real-Time Example:</a:t>
            </a:r>
          </a:p>
          <a:p>
            <a:r>
              <a:rPr lang="en-US" sz="1800" dirty="0" smtClean="0"/>
              <a:t>Suppose your rule to go outside is:</a:t>
            </a:r>
          </a:p>
          <a:p>
            <a:r>
              <a:rPr lang="en-US" sz="1800" b="1" dirty="0" smtClean="0"/>
              <a:t>"I will go outside if it's sunny AND I have an umbrella."</a:t>
            </a:r>
            <a:endParaRPr lang="en-US" sz="1800" dirty="0" smtClean="0"/>
          </a:p>
          <a:p>
            <a:r>
              <a:rPr lang="en-US" sz="1800" b="1" dirty="0" smtClean="0"/>
              <a:t>In code:</a:t>
            </a:r>
          </a:p>
          <a:p>
            <a:r>
              <a:rPr lang="en-US" sz="1800" dirty="0" smtClean="0"/>
              <a:t>python</a:t>
            </a:r>
          </a:p>
          <a:p>
            <a:pPr>
              <a:buNone/>
            </a:pPr>
            <a:endParaRPr lang="en-US" sz="1800" dirty="0" smtClean="0"/>
          </a:p>
          <a:p>
            <a:r>
              <a:rPr lang="en-US" sz="1800" dirty="0" smtClean="0"/>
              <a:t>if </a:t>
            </a:r>
            <a:r>
              <a:rPr lang="en-US" sz="1800" dirty="0" err="1" smtClean="0"/>
              <a:t>isSunny</a:t>
            </a:r>
            <a:r>
              <a:rPr lang="en-US" sz="1800" dirty="0" smtClean="0"/>
              <a:t> and </a:t>
            </a:r>
            <a:r>
              <a:rPr lang="en-US" sz="1800" dirty="0" err="1" smtClean="0"/>
              <a:t>haveUmbrella</a:t>
            </a:r>
            <a:r>
              <a:rPr lang="en-US" sz="1800" dirty="0" smtClean="0"/>
              <a:t>: </a:t>
            </a:r>
            <a:r>
              <a:rPr lang="en-US" sz="1800" dirty="0" err="1" smtClean="0"/>
              <a:t>goOutside</a:t>
            </a:r>
            <a:r>
              <a:rPr lang="en-US" sz="1800" dirty="0" smtClean="0"/>
              <a:t>() </a:t>
            </a:r>
          </a:p>
          <a:p>
            <a:r>
              <a:rPr lang="en-US" sz="1800" dirty="0" smtClean="0"/>
              <a:t>Here, the </a:t>
            </a:r>
            <a:r>
              <a:rPr lang="en-US" sz="1800" b="1" dirty="0" smtClean="0"/>
              <a:t>condition</a:t>
            </a:r>
            <a:r>
              <a:rPr lang="en-US" sz="1800" dirty="0" smtClean="0"/>
              <a:t> is:</a:t>
            </a:r>
          </a:p>
          <a:p>
            <a:r>
              <a:rPr lang="en-US" sz="1800" dirty="0" err="1" smtClean="0"/>
              <a:t>isSunny</a:t>
            </a:r>
            <a:r>
              <a:rPr lang="en-US" sz="1800" dirty="0" smtClean="0"/>
              <a:t> AND </a:t>
            </a:r>
            <a:r>
              <a:rPr lang="en-US" sz="1800" dirty="0" err="1" smtClean="0"/>
              <a:t>haveUmbrella</a:t>
            </a:r>
            <a:endParaRPr lang="en-US" sz="1800" dirty="0" smtClean="0"/>
          </a:p>
          <a:p>
            <a:r>
              <a:rPr lang="en-US" sz="1800" dirty="0" smtClean="0"/>
              <a:t>These are </a:t>
            </a:r>
            <a:r>
              <a:rPr lang="en-US" sz="1800" b="1" dirty="0" smtClean="0"/>
              <a:t>two sub-conditions</a:t>
            </a:r>
            <a:r>
              <a:rPr lang="en-US" sz="1800" dirty="0" smtClean="0"/>
              <a:t>:</a:t>
            </a:r>
          </a:p>
          <a:p>
            <a:r>
              <a:rPr lang="en-US" sz="1800" dirty="0" err="1" smtClean="0"/>
              <a:t>isSunny</a:t>
            </a:r>
            <a:endParaRPr lang="en-US" sz="1800" dirty="0" smtClean="0"/>
          </a:p>
          <a:p>
            <a:r>
              <a:rPr lang="en-US" sz="1800" dirty="0" err="1" smtClean="0"/>
              <a:t>haveUmbrella</a:t>
            </a:r>
            <a:endParaRPr lang="en-US" sz="1800" dirty="0" smtClean="0"/>
          </a:p>
          <a:p>
            <a:r>
              <a:rPr lang="en-US" sz="1800" b="1" dirty="0" smtClean="0"/>
              <a:t>✅ Condition Coverage means:</a:t>
            </a:r>
          </a:p>
          <a:p>
            <a:pPr>
              <a:buNone/>
            </a:pPr>
            <a:r>
              <a:rPr lang="en-US" sz="1800" dirty="0" smtClean="0"/>
              <a:t>        Test each sub-condition (</a:t>
            </a:r>
            <a:r>
              <a:rPr lang="en-US" sz="1800" dirty="0" err="1" smtClean="0"/>
              <a:t>isSunny</a:t>
            </a:r>
            <a:r>
              <a:rPr lang="en-US" sz="1800" dirty="0" smtClean="0"/>
              <a:t>, </a:t>
            </a:r>
            <a:r>
              <a:rPr lang="en-US" sz="1800" dirty="0" err="1" smtClean="0"/>
              <a:t>haveUmbrella</a:t>
            </a:r>
            <a:r>
              <a:rPr lang="en-US" sz="1800" dirty="0" smtClean="0"/>
              <a:t>) </a:t>
            </a:r>
            <a:r>
              <a:rPr lang="en-US" sz="1800" b="1" dirty="0" smtClean="0"/>
              <a:t>once as true and once as false</a:t>
            </a:r>
            <a:r>
              <a:rPr lang="en-US" sz="1800" dirty="0" smtClean="0"/>
              <a:t>, </a:t>
            </a:r>
            <a:r>
              <a:rPr lang="en-US" sz="1800" b="1" dirty="0" smtClean="0"/>
              <a:t>no matter what the full condition result is.</a:t>
            </a:r>
            <a:endParaRPr lang="en-US" sz="1800" dirty="0" smtClean="0"/>
          </a:p>
          <a:p>
            <a:r>
              <a:rPr lang="en-US" sz="1800" b="1" dirty="0" smtClean="0"/>
              <a:t>🧪 Test Cases to Cover All Possibilities:</a:t>
            </a:r>
          </a:p>
          <a:p>
            <a:r>
              <a:rPr lang="en-US" sz="1800" dirty="0" smtClean="0"/>
              <a:t>Test </a:t>
            </a:r>
            <a:r>
              <a:rPr lang="en-US" sz="1800" dirty="0" err="1" smtClean="0"/>
              <a:t>CaseisSunnyhaveUmbrellaCan</a:t>
            </a:r>
            <a:r>
              <a:rPr lang="en-US" sz="1800" dirty="0" smtClean="0"/>
              <a:t> go outside?1truetrueYes2truefalseNo3falsetrueNo4falsefalseNo</a:t>
            </a:r>
          </a:p>
          <a:p>
            <a:r>
              <a:rPr lang="en-US" sz="1800" b="1" dirty="0" smtClean="0"/>
              <a:t>✅ What we achieved:</a:t>
            </a:r>
          </a:p>
          <a:p>
            <a:r>
              <a:rPr lang="en-US" sz="1800" dirty="0" err="1" smtClean="0"/>
              <a:t>isSunny</a:t>
            </a:r>
            <a:r>
              <a:rPr lang="en-US" sz="1800" dirty="0" smtClean="0"/>
              <a:t> is </a:t>
            </a:r>
            <a:r>
              <a:rPr lang="en-US" sz="1800" b="1" dirty="0" smtClean="0"/>
              <a:t>true</a:t>
            </a:r>
            <a:r>
              <a:rPr lang="en-US" sz="1800" dirty="0" smtClean="0"/>
              <a:t> in Test 1 and 2, </a:t>
            </a:r>
            <a:r>
              <a:rPr lang="en-US" sz="1800" b="1" dirty="0" smtClean="0"/>
              <a:t>false</a:t>
            </a:r>
            <a:r>
              <a:rPr lang="en-US" sz="1800" dirty="0" smtClean="0"/>
              <a:t> in Test 3 and 4 ✅</a:t>
            </a:r>
          </a:p>
          <a:p>
            <a:r>
              <a:rPr lang="en-US" sz="1800" dirty="0" err="1" smtClean="0"/>
              <a:t>haveUmbrella</a:t>
            </a:r>
            <a:r>
              <a:rPr lang="en-US" sz="1800" dirty="0" smtClean="0"/>
              <a:t> is </a:t>
            </a:r>
            <a:r>
              <a:rPr lang="en-US" sz="1800" b="1" dirty="0" smtClean="0"/>
              <a:t>true</a:t>
            </a:r>
            <a:r>
              <a:rPr lang="en-US" sz="1800" dirty="0" smtClean="0"/>
              <a:t> in Test 1 and 3, </a:t>
            </a:r>
            <a:r>
              <a:rPr lang="en-US" sz="1800" b="1" dirty="0" smtClean="0"/>
              <a:t>false</a:t>
            </a:r>
            <a:r>
              <a:rPr lang="en-US" sz="1800" dirty="0" smtClean="0"/>
              <a:t> in Test 2 and 4 ✅</a:t>
            </a:r>
          </a:p>
          <a:p>
            <a:r>
              <a:rPr lang="en-US" sz="1800" dirty="0" smtClean="0"/>
              <a:t>So, each part (condition) has been tested for </a:t>
            </a:r>
            <a:r>
              <a:rPr lang="en-US" sz="1800" b="1" dirty="0" smtClean="0"/>
              <a:t>true and false</a:t>
            </a:r>
            <a:r>
              <a:rPr lang="en-US" sz="1800" dirty="0" smtClean="0"/>
              <a:t> → ✔️ </a:t>
            </a:r>
            <a:r>
              <a:rPr lang="en-US" sz="1800" b="1" dirty="0" smtClean="0"/>
              <a:t>Condition Coverage Achieved!</a:t>
            </a:r>
            <a:endParaRPr lang="en-US" sz="1800" dirty="0" smtClean="0"/>
          </a:p>
          <a:p>
            <a:endParaRPr lang="en-US" sz="1800" dirty="0" smtClean="0">
              <a:solidFill>
                <a:schemeClr val="tx1"/>
              </a:solidFill>
            </a:endParaRPr>
          </a:p>
          <a:p>
            <a:pPr marL="0" lvl="0" indent="0">
              <a:lnSpc>
                <a:spcPct val="90000"/>
              </a:lnSpc>
              <a:spcBef>
                <a:spcPts val="1000"/>
              </a:spcBef>
              <a:buClr>
                <a:schemeClr val="dk1"/>
              </a:buClr>
              <a:buSzPts val="3600"/>
              <a:buNone/>
            </a:pP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a:lnSpc>
                <a:spcPct val="150000"/>
              </a:lnSpc>
              <a:spcBef>
                <a:spcPts val="1000"/>
              </a:spcBef>
              <a:buClr>
                <a:schemeClr val="lt1"/>
              </a:buClr>
              <a:buSzPts val="6000"/>
              <a:buNone/>
            </a:pPr>
            <a:r>
              <a:rPr lang="en-US" sz="4400" b="1" u="sng" dirty="0" smtClean="0">
                <a:solidFill>
                  <a:schemeClr val="tx1"/>
                </a:solidFill>
              </a:rPr>
              <a:t>Branch Coverage</a:t>
            </a:r>
            <a:endParaRPr lang="en-US" sz="4400" b="1" dirty="0" smtClean="0">
              <a:solidFill>
                <a:schemeClr val="tx1"/>
              </a:solidFill>
            </a:endParaRPr>
          </a:p>
          <a:p>
            <a:pPr marL="0" lvl="0" indent="0">
              <a:lnSpc>
                <a:spcPct val="150000"/>
              </a:lnSpc>
              <a:spcBef>
                <a:spcPts val="1000"/>
              </a:spcBef>
              <a:buClr>
                <a:schemeClr val="lt1"/>
              </a:buClr>
              <a:buSzPts val="3600"/>
              <a:buNone/>
            </a:pPr>
            <a:r>
              <a:rPr lang="en-US" dirty="0" smtClean="0">
                <a:solidFill>
                  <a:schemeClr val="tx1"/>
                </a:solidFill>
              </a:rPr>
              <a:t>It is a white Box testing method in  which every outcome from a code module (statement or loop)is tested.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457200"/>
            <a:ext cx="8420128" cy="838200"/>
          </a:xfrm>
        </p:spPr>
        <p:txBody>
          <a:bodyPr/>
          <a:lstStyle/>
          <a:p>
            <a:r>
              <a:rPr lang="en-US" dirty="0" smtClean="0">
                <a:solidFill>
                  <a:srgbClr val="FF0000"/>
                </a:solidFill>
              </a:rPr>
              <a:t>Integration </a:t>
            </a:r>
            <a:r>
              <a:rPr lang="en-US" dirty="0">
                <a:solidFill>
                  <a:srgbClr val="FF0000"/>
                </a:solidFill>
              </a:rPr>
              <a:t>Testing</a:t>
            </a:r>
            <a:endParaRPr lang="en-IN" dirty="0">
              <a:solidFill>
                <a:srgbClr val="FF0000"/>
              </a:solidFill>
            </a:endParaRPr>
          </a:p>
        </p:txBody>
      </p:sp>
      <p:sp>
        <p:nvSpPr>
          <p:cNvPr id="3" name="Content Placeholder 2"/>
          <p:cNvSpPr>
            <a:spLocks noGrp="1"/>
          </p:cNvSpPr>
          <p:nvPr>
            <p:ph idx="1"/>
          </p:nvPr>
        </p:nvSpPr>
        <p:spPr>
          <a:xfrm>
            <a:off x="304800" y="1357298"/>
            <a:ext cx="8686800" cy="5143536"/>
          </a:xfrm>
        </p:spPr>
        <p:txBody>
          <a:bodyPr>
            <a:normAutofit fontScale="85000" lnSpcReduction="10000"/>
          </a:bodyPr>
          <a:lstStyle/>
          <a:p>
            <a:pPr marL="457200" indent="-457200">
              <a:lnSpc>
                <a:spcPct val="150000"/>
              </a:lnSpc>
              <a:buFont typeface="Arial" panose="020B0604020202020204" pitchFamily="34" charset="0"/>
              <a:buChar char="•"/>
            </a:pPr>
            <a:r>
              <a:rPr lang="en-US" dirty="0" smtClean="0"/>
              <a:t>Integration </a:t>
            </a:r>
            <a:r>
              <a:rPr lang="en-US" dirty="0"/>
              <a:t>testing is the  process of testing the connectivity or data transfer between a couple of unit tested module.</a:t>
            </a:r>
          </a:p>
          <a:p>
            <a:pPr marL="457200" indent="-457200">
              <a:lnSpc>
                <a:spcPct val="150000"/>
              </a:lnSpc>
              <a:buFont typeface="Arial" panose="020B0604020202020204" pitchFamily="34" charset="0"/>
              <a:buChar char="•"/>
            </a:pPr>
            <a:r>
              <a:rPr lang="en-US" dirty="0"/>
              <a:t>Integration testing is done by testers.</a:t>
            </a:r>
          </a:p>
          <a:p>
            <a:pPr marL="457200" indent="-457200">
              <a:lnSpc>
                <a:spcPct val="150000"/>
              </a:lnSpc>
              <a:buFont typeface="Arial" panose="020B0604020202020204" pitchFamily="34" charset="0"/>
              <a:buChar char="•"/>
            </a:pPr>
            <a:r>
              <a:rPr lang="en-US" dirty="0"/>
              <a:t>Three ways of integration testing</a:t>
            </a:r>
            <a:r>
              <a:rPr lang="en-US" dirty="0" smtClean="0"/>
              <a:t>.</a:t>
            </a:r>
            <a:endParaRPr lang="en-US" dirty="0"/>
          </a:p>
          <a:p>
            <a:pPr marL="457200" indent="-457200">
              <a:lnSpc>
                <a:spcPct val="150000"/>
              </a:lnSpc>
              <a:buFont typeface="Wingdings" panose="05000000000000000000" pitchFamily="2" charset="2"/>
              <a:buChar char="Ø"/>
            </a:pPr>
            <a:r>
              <a:rPr lang="en-US" b="1" dirty="0" smtClean="0"/>
              <a:t>Top-Down </a:t>
            </a:r>
            <a:r>
              <a:rPr lang="en-US" b="1" dirty="0"/>
              <a:t>A</a:t>
            </a:r>
            <a:r>
              <a:rPr lang="en-US" b="1" dirty="0" smtClean="0"/>
              <a:t>pproach </a:t>
            </a:r>
            <a:endParaRPr lang="en-US" b="1" dirty="0"/>
          </a:p>
          <a:p>
            <a:pPr marL="457200" indent="-457200">
              <a:lnSpc>
                <a:spcPct val="150000"/>
              </a:lnSpc>
              <a:buFont typeface="Wingdings" panose="05000000000000000000" pitchFamily="2" charset="2"/>
              <a:buChar char="Ø"/>
            </a:pPr>
            <a:r>
              <a:rPr lang="en-US" b="1" dirty="0" smtClean="0"/>
              <a:t>Bottom–Up Approach</a:t>
            </a:r>
            <a:endParaRPr lang="en-US" b="1" dirty="0"/>
          </a:p>
          <a:p>
            <a:pPr marL="457200" indent="-457200">
              <a:lnSpc>
                <a:spcPct val="150000"/>
              </a:lnSpc>
              <a:buFont typeface="Wingdings" panose="05000000000000000000" pitchFamily="2" charset="2"/>
              <a:buChar char="Ø"/>
            </a:pPr>
            <a:r>
              <a:rPr lang="en-US" b="1" dirty="0" smtClean="0"/>
              <a:t>Big-Bang Approach </a:t>
            </a:r>
            <a:endParaRPr lang="en-US" b="1" dirty="0"/>
          </a:p>
          <a:p>
            <a:pPr marL="457200" indent="-457200">
              <a:buFont typeface="Arial" panose="020B0604020202020204" pitchFamily="34" charset="0"/>
              <a:buChar char="•"/>
            </a:pPr>
            <a:endParaRPr lang="en-US"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14422"/>
            <a:ext cx="8491566" cy="4525963"/>
          </a:xfrm>
        </p:spPr>
        <p:txBody>
          <a:bodyPr>
            <a:normAutofit fontScale="85000" lnSpcReduction="20000"/>
          </a:bodyPr>
          <a:lstStyle/>
          <a:p>
            <a:r>
              <a:rPr lang="en-US" dirty="0" smtClean="0"/>
              <a:t>It is a combination of Black Box and White Box technique.</a:t>
            </a:r>
            <a:br>
              <a:rPr lang="en-US" dirty="0" smtClean="0"/>
            </a:br>
            <a:endParaRPr lang="en-US" dirty="0" smtClean="0">
              <a:solidFill>
                <a:schemeClr val="tx1"/>
              </a:solidFill>
            </a:endParaRPr>
          </a:p>
          <a:p>
            <a:pPr>
              <a:lnSpc>
                <a:spcPct val="150000"/>
              </a:lnSpc>
            </a:pPr>
            <a:r>
              <a:rPr lang="en-US" dirty="0" smtClean="0">
                <a:solidFill>
                  <a:schemeClr val="tx1"/>
                </a:solidFill>
              </a:rPr>
              <a:t>It </a:t>
            </a:r>
            <a:r>
              <a:rPr lang="en-US" dirty="0">
                <a:solidFill>
                  <a:schemeClr val="tx1"/>
                </a:solidFill>
              </a:rPr>
              <a:t>is a software techniques to test a software product or application with partial knowledge of internal structure of the application</a:t>
            </a:r>
            <a:r>
              <a:rPr lang="en-US" dirty="0" smtClean="0">
                <a:solidFill>
                  <a:schemeClr val="tx1"/>
                </a:solidFill>
              </a:rPr>
              <a:t>.</a:t>
            </a:r>
          </a:p>
          <a:p>
            <a:r>
              <a:rPr lang="en-US" dirty="0" smtClean="0"/>
              <a:t>You </a:t>
            </a:r>
            <a:r>
              <a:rPr lang="en-US" b="1" dirty="0" smtClean="0"/>
              <a:t>know a bit about the internal workings</a:t>
            </a:r>
            <a:r>
              <a:rPr lang="en-US" dirty="0" smtClean="0"/>
              <a:t> of the application (like how modules interact, databases, or APIs),</a:t>
            </a:r>
            <a:br>
              <a:rPr lang="en-US" dirty="0" smtClean="0"/>
            </a:br>
            <a:r>
              <a:rPr lang="en-US" dirty="0" smtClean="0"/>
              <a:t>but you're still testing it </a:t>
            </a:r>
            <a:r>
              <a:rPr lang="en-US" b="1" dirty="0" smtClean="0"/>
              <a:t>from the user’s </a:t>
            </a:r>
            <a:r>
              <a:rPr lang="en-US" b="1" smtClean="0"/>
              <a:t>perspective</a:t>
            </a:r>
            <a:r>
              <a:rPr lang="en-US" smtClean="0"/>
              <a:t>.</a:t>
            </a:r>
            <a:br>
              <a:rPr lang="en-US" smtClean="0"/>
            </a:br>
            <a:endParaRPr lang="en-IN" dirty="0">
              <a:solidFill>
                <a:schemeClr val="tx1"/>
              </a:solidFill>
            </a:endParaRPr>
          </a:p>
        </p:txBody>
      </p:sp>
      <p:sp>
        <p:nvSpPr>
          <p:cNvPr id="5" name="Title 1"/>
          <p:cNvSpPr>
            <a:spLocks noGrp="1"/>
          </p:cNvSpPr>
          <p:nvPr>
            <p:ph type="title"/>
          </p:nvPr>
        </p:nvSpPr>
        <p:spPr>
          <a:xfrm>
            <a:off x="457200" y="428604"/>
            <a:ext cx="8686800" cy="838200"/>
          </a:xfrm>
        </p:spPr>
        <p:txBody>
          <a:bodyPr>
            <a:normAutofit/>
          </a:bodyPr>
          <a:lstStyle/>
          <a:p>
            <a:pPr>
              <a:lnSpc>
                <a:spcPct val="150000"/>
              </a:lnSpc>
            </a:pPr>
            <a:r>
              <a:rPr lang="en-US" sz="3200" b="1" dirty="0" smtClean="0">
                <a:solidFill>
                  <a:srgbClr val="FF0000"/>
                </a:solidFill>
              </a:rPr>
              <a:t>Grey Box Testing</a:t>
            </a:r>
            <a:endParaRPr lang="en-US" sz="3200" dirty="0" smtClean="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428604"/>
            <a:ext cx="8420128" cy="838200"/>
          </a:xfrm>
        </p:spPr>
        <p:txBody>
          <a:bodyPr/>
          <a:lstStyle/>
          <a:p>
            <a:r>
              <a:rPr lang="en-US" dirty="0">
                <a:solidFill>
                  <a:schemeClr val="tx1"/>
                </a:solidFill>
              </a:rPr>
              <a:t>Error Guessing</a:t>
            </a:r>
            <a:endParaRPr lang="en-IN" dirty="0">
              <a:solidFill>
                <a:schemeClr val="tx1"/>
              </a:solidFill>
            </a:endParaRPr>
          </a:p>
        </p:txBody>
      </p:sp>
      <p:sp>
        <p:nvSpPr>
          <p:cNvPr id="3" name="Content Placeholder 2"/>
          <p:cNvSpPr>
            <a:spLocks noGrp="1"/>
          </p:cNvSpPr>
          <p:nvPr>
            <p:ph idx="1"/>
          </p:nvPr>
        </p:nvSpPr>
        <p:spPr>
          <a:xfrm>
            <a:off x="357158" y="1285860"/>
            <a:ext cx="8686800" cy="5410216"/>
          </a:xfrm>
        </p:spPr>
        <p:txBody>
          <a:bodyPr>
            <a:noAutofit/>
          </a:bodyPr>
          <a:lstStyle/>
          <a:p>
            <a:pPr>
              <a:buFont typeface="Arial" panose="020B0604020202020204" pitchFamily="34" charset="0"/>
              <a:buChar char="•"/>
            </a:pPr>
            <a:r>
              <a:rPr lang="en-US" sz="2000" dirty="0">
                <a:solidFill>
                  <a:schemeClr val="tx1"/>
                </a:solidFill>
              </a:rPr>
              <a:t>It is a software  testing technique based on guessing the error which can prevail in the code.</a:t>
            </a:r>
          </a:p>
          <a:p>
            <a:pPr>
              <a:buFont typeface="Arial" panose="020B0604020202020204" pitchFamily="34" charset="0"/>
              <a:buChar char="•"/>
            </a:pPr>
            <a:r>
              <a:rPr lang="en-US" sz="2000" dirty="0">
                <a:solidFill>
                  <a:schemeClr val="tx1"/>
                </a:solidFill>
              </a:rPr>
              <a:t>The technique is heavily based on the experience where the test analysts use their experience to guess the problematic part of the testing application hence the test analysts must be skilled and experienced for better error guessing</a:t>
            </a:r>
            <a:r>
              <a:rPr lang="en-US" sz="2000" dirty="0" smtClean="0">
                <a:solidFill>
                  <a:schemeClr val="tx1"/>
                </a:solidFill>
              </a:rPr>
              <a:t>.</a:t>
            </a:r>
          </a:p>
          <a:p>
            <a:pPr>
              <a:buNone/>
            </a:pPr>
            <a:endParaRPr lang="en-US" sz="1200" dirty="0">
              <a:solidFill>
                <a:schemeClr val="tx1"/>
              </a:solidFill>
            </a:endParaRPr>
          </a:p>
          <a:p>
            <a:pPr>
              <a:buNone/>
            </a:pPr>
            <a:r>
              <a:rPr lang="en-US" sz="2000" b="1" dirty="0">
                <a:solidFill>
                  <a:schemeClr val="tx1"/>
                </a:solidFill>
              </a:rPr>
              <a:t>	</a:t>
            </a:r>
            <a:r>
              <a:rPr lang="en-US" sz="2000" b="1" dirty="0" smtClean="0">
                <a:solidFill>
                  <a:schemeClr val="tx1"/>
                </a:solidFill>
              </a:rPr>
              <a:t> </a:t>
            </a:r>
            <a:r>
              <a:rPr lang="en-US" sz="2000" b="1" u="sng" dirty="0" smtClean="0">
                <a:solidFill>
                  <a:schemeClr val="tx1"/>
                </a:solidFill>
              </a:rPr>
              <a:t>Guideline </a:t>
            </a:r>
            <a:r>
              <a:rPr lang="en-US" sz="2000" b="1" u="sng" dirty="0">
                <a:solidFill>
                  <a:schemeClr val="tx1"/>
                </a:solidFill>
              </a:rPr>
              <a:t>for error </a:t>
            </a:r>
            <a:r>
              <a:rPr lang="en-US" sz="2000" b="1" u="sng" dirty="0" smtClean="0">
                <a:solidFill>
                  <a:schemeClr val="tx1"/>
                </a:solidFill>
              </a:rPr>
              <a:t>guessing</a:t>
            </a:r>
          </a:p>
          <a:p>
            <a:pPr>
              <a:buNone/>
            </a:pPr>
            <a:endParaRPr lang="en-US" sz="1000" u="sng" dirty="0">
              <a:solidFill>
                <a:schemeClr val="tx1"/>
              </a:solidFill>
            </a:endParaRPr>
          </a:p>
          <a:p>
            <a:pPr marL="457200" indent="-457200">
              <a:buFont typeface="Arial" panose="020B0604020202020204" pitchFamily="34" charset="0"/>
              <a:buChar char="•"/>
            </a:pPr>
            <a:r>
              <a:rPr lang="en-US" sz="2000" dirty="0">
                <a:solidFill>
                  <a:schemeClr val="tx1"/>
                </a:solidFill>
              </a:rPr>
              <a:t>The </a:t>
            </a:r>
            <a:r>
              <a:rPr lang="en-US" sz="2000" dirty="0" smtClean="0">
                <a:solidFill>
                  <a:schemeClr val="tx1"/>
                </a:solidFill>
              </a:rPr>
              <a:t>tester </a:t>
            </a:r>
            <a:r>
              <a:rPr lang="en-US" sz="2000" dirty="0">
                <a:solidFill>
                  <a:schemeClr val="tx1"/>
                </a:solidFill>
              </a:rPr>
              <a:t>should use the previous experience of testing similar applications</a:t>
            </a:r>
          </a:p>
          <a:p>
            <a:pPr marL="457200" indent="-457200">
              <a:buFont typeface="Arial" panose="020B0604020202020204" pitchFamily="34" charset="0"/>
              <a:buChar char="•"/>
            </a:pPr>
            <a:r>
              <a:rPr lang="en-US" sz="2000" dirty="0">
                <a:solidFill>
                  <a:schemeClr val="tx1"/>
                </a:solidFill>
              </a:rPr>
              <a:t>Understanding of the system under test</a:t>
            </a:r>
          </a:p>
          <a:p>
            <a:pPr marL="457200" indent="-457200">
              <a:buFont typeface="Arial" panose="020B0604020202020204" pitchFamily="34" charset="0"/>
              <a:buChar char="•"/>
            </a:pPr>
            <a:r>
              <a:rPr lang="en-US" sz="2000" dirty="0">
                <a:solidFill>
                  <a:schemeClr val="tx1"/>
                </a:solidFill>
              </a:rPr>
              <a:t>Knowledge of typical implementation errors</a:t>
            </a:r>
          </a:p>
          <a:p>
            <a:pPr marL="457200" indent="-457200">
              <a:buFont typeface="Arial" panose="020B0604020202020204" pitchFamily="34" charset="0"/>
              <a:buChar char="•"/>
            </a:pPr>
            <a:r>
              <a:rPr lang="en-US" sz="2000" dirty="0">
                <a:solidFill>
                  <a:schemeClr val="tx1"/>
                </a:solidFill>
              </a:rPr>
              <a:t>Remember previously troubled areas.</a:t>
            </a:r>
          </a:p>
          <a:p>
            <a:pPr marL="457200" indent="-457200">
              <a:buFont typeface="Arial" panose="020B0604020202020204" pitchFamily="34" charset="0"/>
              <a:buChar char="•"/>
            </a:pPr>
            <a:r>
              <a:rPr lang="en-US" sz="2000" dirty="0">
                <a:solidFill>
                  <a:schemeClr val="tx1"/>
                </a:solidFill>
              </a:rPr>
              <a:t>Evaluate historical data and test results</a:t>
            </a:r>
            <a:endParaRPr lang="en-IN" sz="20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142984"/>
            <a:ext cx="8501122" cy="5357850"/>
          </a:xfrm>
        </p:spPr>
        <p:txBody>
          <a:bodyPr>
            <a:normAutofit fontScale="77500" lnSpcReduction="20000"/>
          </a:bodyPr>
          <a:lstStyle/>
          <a:p>
            <a:pPr>
              <a:buNone/>
            </a:pPr>
            <a:r>
              <a:rPr lang="en-US" sz="3600" b="1" u="sng" dirty="0" smtClean="0"/>
              <a:t>Top-Down Approach</a:t>
            </a:r>
          </a:p>
          <a:p>
            <a:pPr>
              <a:buNone/>
            </a:pPr>
            <a:endParaRPr lang="en-US" sz="2600" b="1" u="sng" dirty="0" smtClean="0"/>
          </a:p>
          <a:p>
            <a:r>
              <a:rPr lang="en-US" dirty="0" smtClean="0"/>
              <a:t>The higher level modules are tested first and lower level modules are tested and integrated in order to check the software functionality.</a:t>
            </a:r>
          </a:p>
          <a:p>
            <a:r>
              <a:rPr lang="en-US" dirty="0" smtClean="0"/>
              <a:t>Stubs are used for testing if some modules are not ready.</a:t>
            </a:r>
          </a:p>
          <a:p>
            <a:pPr>
              <a:buNone/>
            </a:pPr>
            <a:endParaRPr lang="en-US" sz="2300" dirty="0" smtClean="0"/>
          </a:p>
          <a:p>
            <a:pPr>
              <a:buNone/>
            </a:pPr>
            <a:r>
              <a:rPr lang="en-US" sz="3600" b="1" u="sng" dirty="0" smtClean="0"/>
              <a:t>Bottom-Up Approach   </a:t>
            </a:r>
          </a:p>
          <a:p>
            <a:pPr>
              <a:buNone/>
            </a:pPr>
            <a:endParaRPr lang="en-US" b="1" u="sng" dirty="0" smtClean="0"/>
          </a:p>
          <a:p>
            <a:r>
              <a:rPr lang="en-US" dirty="0" smtClean="0"/>
              <a:t>Bottom up integration testing is a strategy in which the lower level modules are tested first. These tested modules are then further used to facilitate the testing of higher level modules.</a:t>
            </a:r>
          </a:p>
          <a:p>
            <a:r>
              <a:rPr lang="en-US" dirty="0" smtClean="0"/>
              <a:t>Drivers are used when some modules are missing and unavailable at time of testing of a specific module.</a:t>
            </a:r>
          </a:p>
          <a:p>
            <a:endParaRPr lang="en-IN"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8563004" cy="4865703"/>
          </a:xfrm>
        </p:spPr>
        <p:txBody>
          <a:bodyPr>
            <a:normAutofit lnSpcReduction="10000"/>
          </a:bodyPr>
          <a:lstStyle/>
          <a:p>
            <a:pPr>
              <a:buNone/>
            </a:pPr>
            <a:r>
              <a:rPr lang="en-IN" sz="2800" b="1" u="sng" dirty="0" smtClean="0"/>
              <a:t>Big Bang Testing</a:t>
            </a:r>
          </a:p>
          <a:p>
            <a:pPr>
              <a:buNone/>
            </a:pPr>
            <a:endParaRPr lang="en-IN" sz="1800" b="1" u="sng" dirty="0" smtClean="0"/>
          </a:p>
          <a:p>
            <a:pPr>
              <a:lnSpc>
                <a:spcPct val="150000"/>
              </a:lnSpc>
            </a:pPr>
            <a:r>
              <a:rPr lang="en-IN" sz="2800" dirty="0" smtClean="0"/>
              <a:t>Big bang testing is an integration testing approach in  which  all the components or modules are integrated together at once and then tested as a unit.</a:t>
            </a:r>
          </a:p>
          <a:p>
            <a:pPr>
              <a:lnSpc>
                <a:spcPct val="150000"/>
              </a:lnSpc>
            </a:pPr>
            <a:r>
              <a:rPr lang="en-IN" sz="2800" dirty="0" smtClean="0"/>
              <a:t>If all of the components in the unit are not completed, the integration process will not execute.</a:t>
            </a:r>
          </a:p>
          <a:p>
            <a:pPr>
              <a:lnSpc>
                <a:spcPct val="150000"/>
              </a:lnSpc>
            </a:pPr>
            <a:r>
              <a:rPr lang="en-IN" sz="2800" dirty="0" smtClean="0"/>
              <a:t>Convenient for small systems.</a:t>
            </a:r>
            <a:endParaRPr lang="en-IN"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57200"/>
            <a:ext cx="8563004" cy="838200"/>
          </a:xfrm>
        </p:spPr>
        <p:txBody>
          <a:bodyPr/>
          <a:lstStyle/>
          <a:p>
            <a:r>
              <a:rPr lang="en-US" dirty="0" smtClean="0">
                <a:solidFill>
                  <a:srgbClr val="FF0000"/>
                </a:solidFill>
              </a:rPr>
              <a:t>  System Testing </a:t>
            </a:r>
            <a:endParaRPr lang="en-IN" dirty="0">
              <a:solidFill>
                <a:srgbClr val="FF0000"/>
              </a:solidFill>
            </a:endParaRPr>
          </a:p>
        </p:txBody>
      </p:sp>
      <p:sp>
        <p:nvSpPr>
          <p:cNvPr id="3" name="Content Placeholder 2"/>
          <p:cNvSpPr>
            <a:spLocks noGrp="1"/>
          </p:cNvSpPr>
          <p:nvPr>
            <p:ph idx="1"/>
          </p:nvPr>
        </p:nvSpPr>
        <p:spPr>
          <a:xfrm>
            <a:off x="571472" y="1285860"/>
            <a:ext cx="8420128" cy="5214974"/>
          </a:xfrm>
        </p:spPr>
        <p:txBody>
          <a:bodyPr>
            <a:noAutofit/>
          </a:bodyPr>
          <a:lstStyle/>
          <a:p>
            <a:pPr>
              <a:lnSpc>
                <a:spcPct val="150000"/>
              </a:lnSpc>
              <a:buFont typeface="Arial" panose="020B0604020202020204" pitchFamily="34" charset="0"/>
              <a:buChar char="•"/>
            </a:pPr>
            <a:r>
              <a:rPr lang="en-US" sz="2800" dirty="0"/>
              <a:t>Testing the fully integrated application, this is also called end to end scenario testing.</a:t>
            </a:r>
          </a:p>
          <a:p>
            <a:pPr>
              <a:lnSpc>
                <a:spcPct val="150000"/>
              </a:lnSpc>
              <a:buFont typeface="Arial" panose="020B0604020202020204" pitchFamily="34" charset="0"/>
              <a:buChar char="•"/>
            </a:pPr>
            <a:r>
              <a:rPr lang="en-US" sz="2800" dirty="0"/>
              <a:t>To ensure that the software works in all intended target system.</a:t>
            </a:r>
          </a:p>
          <a:p>
            <a:pPr>
              <a:lnSpc>
                <a:spcPct val="150000"/>
              </a:lnSpc>
              <a:buFont typeface="Arial" panose="020B0604020202020204" pitchFamily="34" charset="0"/>
              <a:buChar char="•"/>
            </a:pPr>
            <a:r>
              <a:rPr lang="en-US" sz="2800" dirty="0"/>
              <a:t>Verify through testing to every input in the application to check for the desired output.</a:t>
            </a:r>
          </a:p>
          <a:p>
            <a:pPr>
              <a:lnSpc>
                <a:spcPct val="150000"/>
              </a:lnSpc>
              <a:buFont typeface="Arial" panose="020B0604020202020204" pitchFamily="34" charset="0"/>
              <a:buChar char="•"/>
            </a:pPr>
            <a:r>
              <a:rPr lang="en-US" sz="2800" dirty="0"/>
              <a:t>Testing is done by testers.</a:t>
            </a:r>
            <a:endParaRPr lang="en-IN"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57200"/>
            <a:ext cx="8491566" cy="838200"/>
          </a:xfrm>
        </p:spPr>
        <p:txBody>
          <a:bodyPr>
            <a:noAutofit/>
          </a:bodyPr>
          <a:lstStyle/>
          <a:p>
            <a:r>
              <a:rPr lang="en-US" sz="3000" dirty="0">
                <a:solidFill>
                  <a:srgbClr val="FF0000"/>
                </a:solidFill>
              </a:rPr>
              <a:t>User Acceptance </a:t>
            </a:r>
            <a:r>
              <a:rPr lang="en-US" sz="3000" dirty="0" smtClean="0">
                <a:solidFill>
                  <a:srgbClr val="FF0000"/>
                </a:solidFill>
              </a:rPr>
              <a:t>testing (end user Testing)</a:t>
            </a:r>
            <a:endParaRPr lang="en-IN" sz="3000" dirty="0">
              <a:solidFill>
                <a:srgbClr val="FF0000"/>
              </a:solidFill>
            </a:endParaRPr>
          </a:p>
        </p:txBody>
      </p:sp>
      <p:sp>
        <p:nvSpPr>
          <p:cNvPr id="3" name="Content Placeholder 2"/>
          <p:cNvSpPr>
            <a:spLocks noGrp="1"/>
          </p:cNvSpPr>
          <p:nvPr>
            <p:ph idx="1"/>
          </p:nvPr>
        </p:nvSpPr>
        <p:spPr>
          <a:xfrm>
            <a:off x="304800" y="1142984"/>
            <a:ext cx="8686800" cy="5572164"/>
          </a:xfrm>
        </p:spPr>
        <p:txBody>
          <a:bodyPr>
            <a:noAutofit/>
          </a:bodyPr>
          <a:lstStyle/>
          <a:p>
            <a:pPr>
              <a:lnSpc>
                <a:spcPct val="150000"/>
              </a:lnSpc>
              <a:buNone/>
            </a:pPr>
            <a:r>
              <a:rPr lang="en-US" sz="2800" dirty="0" smtClean="0">
                <a:solidFill>
                  <a:schemeClr val="tx1"/>
                </a:solidFill>
              </a:rPr>
              <a:t>	It is </a:t>
            </a:r>
            <a:r>
              <a:rPr lang="en-US" sz="2800" dirty="0">
                <a:solidFill>
                  <a:schemeClr val="tx1"/>
                </a:solidFill>
              </a:rPr>
              <a:t>defined as testing the software by the user or </a:t>
            </a:r>
            <a:r>
              <a:rPr lang="en-US" sz="2800" dirty="0" smtClean="0">
                <a:solidFill>
                  <a:schemeClr val="tx1"/>
                </a:solidFill>
              </a:rPr>
              <a:t>client to </a:t>
            </a:r>
            <a:r>
              <a:rPr lang="en-US" sz="2800" dirty="0">
                <a:solidFill>
                  <a:schemeClr val="tx1"/>
                </a:solidFill>
              </a:rPr>
              <a:t>determine whether it can be accepted or </a:t>
            </a:r>
            <a:r>
              <a:rPr lang="en-US" sz="2800" dirty="0" smtClean="0">
                <a:solidFill>
                  <a:schemeClr val="tx1"/>
                </a:solidFill>
              </a:rPr>
              <a:t>not. Acceptance </a:t>
            </a:r>
            <a:r>
              <a:rPr lang="en-US" sz="2800" dirty="0">
                <a:solidFill>
                  <a:schemeClr val="tx1"/>
                </a:solidFill>
              </a:rPr>
              <a:t>means approval or agreement</a:t>
            </a:r>
            <a:r>
              <a:rPr lang="en-US" sz="2800" dirty="0" smtClean="0">
                <a:solidFill>
                  <a:schemeClr val="tx1"/>
                </a:solidFill>
              </a:rPr>
              <a:t>.</a:t>
            </a:r>
            <a:endParaRPr lang="en-US" sz="2800" dirty="0">
              <a:solidFill>
                <a:schemeClr val="tx1"/>
              </a:solidFill>
            </a:endParaRPr>
          </a:p>
          <a:p>
            <a:pPr>
              <a:lnSpc>
                <a:spcPct val="150000"/>
              </a:lnSpc>
              <a:buFont typeface="Wingdings" panose="05000000000000000000" pitchFamily="2" charset="2"/>
              <a:buChar char="Ø"/>
            </a:pPr>
            <a:r>
              <a:rPr lang="en-US" sz="2800" b="1" dirty="0">
                <a:solidFill>
                  <a:schemeClr val="tx1"/>
                </a:solidFill>
              </a:rPr>
              <a:t>Alpha </a:t>
            </a:r>
            <a:r>
              <a:rPr lang="en-US" sz="2800" b="1" dirty="0" smtClean="0">
                <a:solidFill>
                  <a:schemeClr val="tx1"/>
                </a:solidFill>
              </a:rPr>
              <a:t>Testing</a:t>
            </a:r>
            <a:endParaRPr lang="en-US" sz="2800" b="1" dirty="0">
              <a:solidFill>
                <a:schemeClr val="tx1"/>
              </a:solidFill>
            </a:endParaRPr>
          </a:p>
          <a:p>
            <a:pPr>
              <a:lnSpc>
                <a:spcPct val="150000"/>
              </a:lnSpc>
              <a:buFont typeface="Wingdings" panose="05000000000000000000" pitchFamily="2" charset="2"/>
              <a:buChar char="Ø"/>
            </a:pPr>
            <a:r>
              <a:rPr lang="en-US" sz="2800" b="1" dirty="0" smtClean="0">
                <a:solidFill>
                  <a:schemeClr val="tx1"/>
                </a:solidFill>
              </a:rPr>
              <a:t>Beta Testing</a:t>
            </a:r>
          </a:p>
          <a:p>
            <a:pPr>
              <a:lnSpc>
                <a:spcPct val="150000"/>
              </a:lnSpc>
              <a:buFont typeface="Wingdings" panose="05000000000000000000" pitchFamily="2" charset="2"/>
              <a:buChar char="Ø"/>
            </a:pPr>
            <a:r>
              <a:rPr lang="en-US" sz="2800" b="1" dirty="0" smtClean="0">
                <a:solidFill>
                  <a:schemeClr val="tx1"/>
                </a:solidFill>
              </a:rPr>
              <a:t>Gamma Testing</a:t>
            </a:r>
            <a:endParaRPr lang="en-US" sz="2800" b="1"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4422"/>
            <a:ext cx="8686800" cy="4865703"/>
          </a:xfrm>
        </p:spPr>
        <p:txBody>
          <a:bodyPr>
            <a:normAutofit/>
          </a:bodyPr>
          <a:lstStyle/>
          <a:p>
            <a:pPr>
              <a:lnSpc>
                <a:spcPct val="120000"/>
              </a:lnSpc>
              <a:buNone/>
            </a:pPr>
            <a:r>
              <a:rPr lang="en-US" b="1" dirty="0" smtClean="0">
                <a:solidFill>
                  <a:schemeClr val="tx1"/>
                </a:solidFill>
              </a:rPr>
              <a:t>   </a:t>
            </a:r>
            <a:r>
              <a:rPr lang="en-US" b="1" u="sng" dirty="0" smtClean="0">
                <a:solidFill>
                  <a:schemeClr val="tx1"/>
                </a:solidFill>
              </a:rPr>
              <a:t>Alpha Testing</a:t>
            </a:r>
          </a:p>
          <a:p>
            <a:pPr>
              <a:lnSpc>
                <a:spcPct val="120000"/>
              </a:lnSpc>
            </a:pPr>
            <a:r>
              <a:rPr lang="en-US" dirty="0" smtClean="0">
                <a:solidFill>
                  <a:schemeClr val="tx1"/>
                </a:solidFill>
              </a:rPr>
              <a:t>It is a type of acceptance testing performed to identify all possible issues and bugs before releasing the final product to users.</a:t>
            </a:r>
          </a:p>
          <a:p>
            <a:pPr>
              <a:lnSpc>
                <a:spcPct val="120000"/>
              </a:lnSpc>
            </a:pPr>
            <a:r>
              <a:rPr lang="en-US" dirty="0" smtClean="0">
                <a:solidFill>
                  <a:schemeClr val="tx1"/>
                </a:solidFill>
              </a:rPr>
              <a:t>Alpha testing is carried out by testers and  the internal employees of the  organization.</a:t>
            </a:r>
          </a:p>
          <a:p>
            <a:pPr>
              <a:lnSpc>
                <a:spcPct val="120000"/>
              </a:lnSpc>
            </a:pPr>
            <a:r>
              <a:rPr lang="en-US" dirty="0" smtClean="0">
                <a:solidFill>
                  <a:schemeClr val="tx1"/>
                </a:solidFill>
              </a:rPr>
              <a:t>Alpha testing is performed at Developers site.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214422"/>
            <a:ext cx="8562052" cy="5357850"/>
          </a:xfrm>
        </p:spPr>
        <p:txBody>
          <a:bodyPr>
            <a:noAutofit/>
          </a:bodyPr>
          <a:lstStyle/>
          <a:p>
            <a:pPr marL="0" indent="0">
              <a:buFont typeface="Arial" panose="020B0604020202020204" pitchFamily="34" charset="0"/>
              <a:buNone/>
            </a:pPr>
            <a:r>
              <a:rPr lang="en-US" b="1" dirty="0" smtClean="0">
                <a:solidFill>
                  <a:schemeClr val="tx1"/>
                </a:solidFill>
                <a:sym typeface="+mn-ea"/>
              </a:rPr>
              <a:t>   </a:t>
            </a:r>
            <a:r>
              <a:rPr lang="en-US" b="1" u="sng" dirty="0" smtClean="0">
                <a:solidFill>
                  <a:schemeClr val="tx1"/>
                </a:solidFill>
                <a:sym typeface="+mn-ea"/>
              </a:rPr>
              <a:t>Beta Testing</a:t>
            </a:r>
          </a:p>
          <a:p>
            <a:pPr marL="0" indent="0">
              <a:buFont typeface="Arial" panose="020B0604020202020204" pitchFamily="34" charset="0"/>
              <a:buNone/>
            </a:pPr>
            <a:endParaRPr lang="en-US" sz="1200" b="1" u="sng" dirty="0" smtClean="0">
              <a:solidFill>
                <a:schemeClr val="tx1"/>
              </a:solidFill>
              <a:sym typeface="+mn-ea"/>
            </a:endParaRPr>
          </a:p>
          <a:p>
            <a:pPr>
              <a:buClr>
                <a:srgbClr val="F0A22E"/>
              </a:buClr>
            </a:pPr>
            <a:r>
              <a:rPr lang="en-US" sz="2800" dirty="0" smtClean="0">
                <a:solidFill>
                  <a:schemeClr val="tx1"/>
                </a:solidFill>
                <a:sym typeface="+mn-ea"/>
              </a:rPr>
              <a:t>Beta testing is performed at Clients Environment.</a:t>
            </a:r>
          </a:p>
          <a:p>
            <a:pPr>
              <a:buClr>
                <a:srgbClr val="F0A22E"/>
              </a:buClr>
            </a:pPr>
            <a:r>
              <a:rPr lang="en-US" sz="2800" dirty="0" smtClean="0">
                <a:solidFill>
                  <a:schemeClr val="tx1"/>
                </a:solidFill>
                <a:sym typeface="+mn-ea"/>
              </a:rPr>
              <a:t>Performed by ‘real </a:t>
            </a:r>
            <a:r>
              <a:rPr lang="en-US" sz="2800" dirty="0" err="1" smtClean="0">
                <a:solidFill>
                  <a:schemeClr val="tx1"/>
                </a:solidFill>
                <a:sym typeface="+mn-ea"/>
              </a:rPr>
              <a:t>users’of</a:t>
            </a:r>
            <a:r>
              <a:rPr lang="en-US" sz="2800" dirty="0" smtClean="0">
                <a:solidFill>
                  <a:schemeClr val="tx1"/>
                </a:solidFill>
                <a:sym typeface="+mn-ea"/>
              </a:rPr>
              <a:t> the software application in real environment &amp; it can be considered as a form of external UAT.</a:t>
            </a:r>
          </a:p>
          <a:p>
            <a:pPr>
              <a:buClr>
                <a:srgbClr val="F0A22E"/>
              </a:buClr>
            </a:pPr>
            <a:r>
              <a:rPr lang="en-US" sz="2800" dirty="0" smtClean="0">
                <a:solidFill>
                  <a:schemeClr val="tx1"/>
                </a:solidFill>
                <a:sym typeface="+mn-ea"/>
              </a:rPr>
              <a:t>It is the final test before shipping a product to the customer.</a:t>
            </a:r>
          </a:p>
          <a:p>
            <a:pPr>
              <a:buClr>
                <a:srgbClr val="F0A22E"/>
              </a:buClr>
            </a:pPr>
            <a:r>
              <a:rPr lang="en-US" sz="2800" dirty="0" smtClean="0">
                <a:solidFill>
                  <a:schemeClr val="tx1"/>
                </a:solidFill>
                <a:sym typeface="+mn-ea"/>
              </a:rPr>
              <a:t>Direct feed back from the customer is a major advantage of beta testing.</a:t>
            </a:r>
            <a:endParaRPr lang="en-US" sz="2800" dirty="0">
              <a:solidFill>
                <a:schemeClr val="tx1"/>
              </a:solidFill>
              <a:sym typeface="+mn-ea"/>
            </a:endParaRPr>
          </a:p>
          <a:p>
            <a:pPr marL="0" indent="0">
              <a:buFont typeface="Arial" panose="020B0604020202020204" pitchFamily="34" charset="0"/>
              <a:buChar char="•"/>
            </a:pPr>
            <a:endParaRPr lang="en-US" sz="2800" u="sng" dirty="0">
              <a:solidFill>
                <a:schemeClr val="tx1"/>
              </a:solidFill>
              <a:sym typeface="+mn-ea"/>
            </a:endParaRPr>
          </a:p>
          <a:p>
            <a:pPr marL="0" indent="0">
              <a:buNone/>
            </a:pPr>
            <a:endParaRPr lang="en-US" sz="2800" u="sng" dirty="0">
              <a:solidFill>
                <a:schemeClr val="tx1"/>
              </a:solidFill>
            </a:endParaRPr>
          </a:p>
          <a:p>
            <a:pPr>
              <a:buFont typeface="Wingdings" panose="05000000000000000000" charset="0"/>
              <a:buChar char="o"/>
            </a:pPr>
            <a:endParaRPr lang="en-US" sz="2800" dirty="0">
              <a:solidFill>
                <a:schemeClr val="tx1"/>
              </a:solidFill>
            </a:endParaRPr>
          </a:p>
          <a:p>
            <a:endParaRPr lang="en-US" sz="800"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312</TotalTime>
  <Words>1345</Words>
  <Application>WPS Presentation</Application>
  <PresentationFormat>On-screen Show (4:3)</PresentationFormat>
  <Paragraphs>236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Trek</vt:lpstr>
      <vt:lpstr>Slide 1</vt:lpstr>
      <vt:lpstr>Unit Testing</vt:lpstr>
      <vt:lpstr>Integration Testing</vt:lpstr>
      <vt:lpstr>Slide 4</vt:lpstr>
      <vt:lpstr>Slide 5</vt:lpstr>
      <vt:lpstr>  System Testing </vt:lpstr>
      <vt:lpstr>User Acceptance testing (end user Testing)</vt:lpstr>
      <vt:lpstr>Slide 8</vt:lpstr>
      <vt:lpstr>Slide 9</vt:lpstr>
      <vt:lpstr>Slide 10</vt:lpstr>
      <vt:lpstr>Testing Methods</vt:lpstr>
      <vt:lpstr>Black Box Testing (closed box testing)</vt:lpstr>
      <vt:lpstr>Black Box Testing</vt:lpstr>
      <vt:lpstr>black box testing techniques </vt:lpstr>
      <vt:lpstr>Equivalence class partitioning</vt:lpstr>
      <vt:lpstr>Equivalence class partitioning</vt:lpstr>
      <vt:lpstr>Equivalence class partitioning</vt:lpstr>
      <vt:lpstr>Boundary Value Analysis</vt:lpstr>
      <vt:lpstr>Decision Table Testing</vt:lpstr>
      <vt:lpstr>Slide 20</vt:lpstr>
      <vt:lpstr>State Transition TESTING</vt:lpstr>
      <vt:lpstr>State Transition Diagram</vt:lpstr>
      <vt:lpstr>White Box Testing (glass box testing)</vt:lpstr>
      <vt:lpstr>White box testing</vt:lpstr>
      <vt:lpstr>White Box Testing Techniques</vt:lpstr>
      <vt:lpstr>Slide 26</vt:lpstr>
      <vt:lpstr>Slide 27</vt:lpstr>
      <vt:lpstr>Slide 28</vt:lpstr>
      <vt:lpstr>Slide 29</vt:lpstr>
      <vt:lpstr>Grey Box Testing</vt:lpstr>
      <vt:lpstr>Error Guessing</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CAMERINFOLKS</dc:creator>
  <cp:lastModifiedBy>admin</cp:lastModifiedBy>
  <cp:revision>197</cp:revision>
  <dcterms:created xsi:type="dcterms:W3CDTF">2016-08-02T14:04:00Z</dcterms:created>
  <dcterms:modified xsi:type="dcterms:W3CDTF">2025-06-05T09:49:50Z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CFD992E8B13548FCB033A0488D1784C3</vt:lpwstr>
  </property>
  <property fmtid="{D5CDD505-2E9C-101B-9397-08002B2CF9AE}" pid="3" name="KSOProductBuildVer">
    <vt:lpwstr>1033-12.2.0.19307</vt:lpwstr>
  </property>
</Properties>
</file>