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05" r:id="rId3"/>
    <p:sldId id="306" r:id="rId4"/>
    <p:sldId id="307" r:id="rId5"/>
    <p:sldId id="308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9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95" d="100"/>
          <a:sy n="95" d="100"/>
        </p:scale>
        <p:origin x="4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8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25761C-ED6E-4002-A9F4-C219C90C2BC2}" type="datetimeFigureOut">
              <a:rPr lang="en-IN" smtClean="0"/>
              <a:pPr/>
              <a:t>21-08-2025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542451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Test </a:t>
            </a:r>
            <a:r>
              <a:rPr lang="en-US" sz="2600" dirty="0">
                <a:solidFill>
                  <a:schemeClr val="tx1"/>
                </a:solidFill>
              </a:rPr>
              <a:t>case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is a set of actions execute to verify </a:t>
            </a:r>
            <a:r>
              <a:rPr lang="en-US" sz="2600" dirty="0" smtClean="0">
                <a:solidFill>
                  <a:schemeClr val="tx1"/>
                </a:solidFill>
              </a:rPr>
              <a:t>the specific functionalities </a:t>
            </a:r>
            <a:r>
              <a:rPr lang="en-US" sz="2600" dirty="0">
                <a:solidFill>
                  <a:schemeClr val="tx1"/>
                </a:solidFill>
              </a:rPr>
              <a:t>of software application. </a:t>
            </a:r>
            <a:r>
              <a:rPr lang="en-US" sz="2600" dirty="0" smtClean="0">
                <a:solidFill>
                  <a:schemeClr val="tx1"/>
                </a:solidFill>
              </a:rPr>
              <a:t>It includes what to test, how to test it, what data to use, and what the expected result should be.</a:t>
            </a:r>
          </a:p>
          <a:p>
            <a:pPr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Main </a:t>
            </a:r>
            <a:r>
              <a:rPr lang="en-US" sz="2600" dirty="0">
                <a:solidFill>
                  <a:schemeClr val="tx1"/>
                </a:solidFill>
              </a:rPr>
              <a:t>components</a:t>
            </a:r>
            <a:r>
              <a:rPr lang="en-US" sz="2600" dirty="0" smtClean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Test </a:t>
            </a:r>
            <a:r>
              <a:rPr lang="en-US" sz="2600" dirty="0">
                <a:solidFill>
                  <a:schemeClr val="tx1"/>
                </a:solidFill>
              </a:rPr>
              <a:t>C</a:t>
            </a:r>
            <a:r>
              <a:rPr lang="en-US" sz="2600" dirty="0" smtClean="0">
                <a:solidFill>
                  <a:schemeClr val="tx1"/>
                </a:solidFill>
              </a:rPr>
              <a:t>ase ID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Test </a:t>
            </a:r>
            <a:r>
              <a:rPr lang="en-US" sz="2600" dirty="0">
                <a:solidFill>
                  <a:schemeClr val="tx1"/>
                </a:solidFill>
              </a:rPr>
              <a:t>C</a:t>
            </a:r>
            <a:r>
              <a:rPr lang="en-US" sz="2600" dirty="0" smtClean="0">
                <a:solidFill>
                  <a:schemeClr val="tx1"/>
                </a:solidFill>
              </a:rPr>
              <a:t>ase Description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Test </a:t>
            </a:r>
            <a:r>
              <a:rPr lang="en-US" sz="2600" dirty="0">
                <a:solidFill>
                  <a:schemeClr val="tx1"/>
                </a:solidFill>
              </a:rPr>
              <a:t>S</a:t>
            </a:r>
            <a:r>
              <a:rPr lang="en-US" sz="2600" dirty="0" smtClean="0">
                <a:solidFill>
                  <a:schemeClr val="tx1"/>
                </a:solidFill>
              </a:rPr>
              <a:t>teps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Test </a:t>
            </a:r>
            <a:r>
              <a:rPr lang="en-US" sz="2600" dirty="0">
                <a:solidFill>
                  <a:schemeClr val="tx1"/>
                </a:solidFill>
              </a:rPr>
              <a:t>D</a:t>
            </a:r>
            <a:r>
              <a:rPr lang="en-US" sz="2600" dirty="0" smtClean="0">
                <a:solidFill>
                  <a:schemeClr val="tx1"/>
                </a:solidFill>
              </a:rPr>
              <a:t>ata 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Expected Results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Actual Results</a:t>
            </a:r>
          </a:p>
          <a:p>
            <a:pPr marL="0" indent="0" algn="just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 Status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14290"/>
            <a:ext cx="7843838" cy="86409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TEST Case</a:t>
            </a:r>
            <a:endParaRPr kumimoji="0" lang="en-IN" sz="32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9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 scenario is an item or event of software system which could be verified by one or more test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A test scenario is defined as any functionality that can be tested.</a:t>
            </a:r>
          </a:p>
          <a:p>
            <a:r>
              <a:rPr lang="en-US" dirty="0" err="1" smtClean="0"/>
              <a:t>Eg:for</a:t>
            </a:r>
            <a:r>
              <a:rPr lang="en-US" dirty="0" smtClean="0"/>
              <a:t> an E-commerce application a few test scenario would be</a:t>
            </a:r>
          </a:p>
          <a:p>
            <a:r>
              <a:rPr lang="en-US" dirty="0" smtClean="0"/>
              <a:t>Scenario 1:check the search functionality</a:t>
            </a:r>
          </a:p>
          <a:p>
            <a:r>
              <a:rPr lang="en-US" dirty="0"/>
              <a:t>Scenario </a:t>
            </a:r>
            <a:r>
              <a:rPr lang="en-US" dirty="0" smtClean="0"/>
              <a:t>2 :check the payment functionality</a:t>
            </a:r>
          </a:p>
          <a:p>
            <a:r>
              <a:rPr lang="en-US" dirty="0"/>
              <a:t>Scenario </a:t>
            </a:r>
            <a:r>
              <a:rPr lang="en-US" dirty="0" smtClean="0"/>
              <a:t>3:check the login functionality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8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collection of test cases. The test cases which are intended to test an </a:t>
            </a:r>
            <a:r>
              <a:rPr lang="en-US" dirty="0" smtClean="0"/>
              <a:t>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7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</a:t>
            </a:r>
            <a:endParaRPr lang="en-IN" dirty="0"/>
          </a:p>
        </p:txBody>
      </p:sp>
      <p:pic>
        <p:nvPicPr>
          <p:cNvPr id="3074" name="Picture 2" descr="acceptance testing in Test Life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111" y="1554163"/>
            <a:ext cx="608817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</a:t>
            </a:r>
            <a:r>
              <a:rPr lang="en-IN" dirty="0" smtClean="0"/>
              <a:t>Traceability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document that maps and traces user requirement with test cases.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purpose of RTM is to </a:t>
            </a:r>
            <a:r>
              <a:rPr lang="en-US" dirty="0" smtClean="0"/>
              <a:t>see that all test cases are covered so that no functionality should miss while doing software testing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4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Traceability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067111"/>
              </p:ext>
            </p:extLst>
          </p:nvPr>
        </p:nvGraphicFramePr>
        <p:xfrm>
          <a:off x="304800" y="1554162"/>
          <a:ext cx="8686800" cy="4303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66"/>
                <a:gridCol w="2500330"/>
                <a:gridCol w="2786082"/>
                <a:gridCol w="2205022"/>
              </a:tblGrid>
              <a:tr h="435745">
                <a:tc>
                  <a:txBody>
                    <a:bodyPr/>
                    <a:lstStyle/>
                    <a:p>
                      <a:r>
                        <a:rPr lang="en-US" dirty="0" smtClean="0"/>
                        <a:t>Req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</a:t>
                      </a:r>
                      <a:r>
                        <a:rPr lang="en-US" baseline="0" dirty="0" smtClean="0"/>
                        <a:t> 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10744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to the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Tc01,Tc02,Tc03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Tc01-Pass</a:t>
                      </a:r>
                    </a:p>
                    <a:p>
                      <a:r>
                        <a:rPr lang="en-US" dirty="0" smtClean="0"/>
                        <a:t>Tc02-Pass</a:t>
                      </a:r>
                    </a:p>
                    <a:p>
                      <a:r>
                        <a:rPr lang="en-US" dirty="0" smtClean="0"/>
                        <a:t>Tc03-Pass</a:t>
                      </a:r>
                      <a:endParaRPr lang="en-IN" dirty="0"/>
                    </a:p>
                  </a:txBody>
                  <a:tcPr/>
                </a:tc>
              </a:tr>
              <a:tr h="1396772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Ticket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Tc04,Tc05,Tc06,Tc07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Tc04-Pass</a:t>
                      </a:r>
                    </a:p>
                    <a:p>
                      <a:r>
                        <a:rPr lang="en-US" dirty="0" smtClean="0"/>
                        <a:t>Tc05-Pass</a:t>
                      </a:r>
                    </a:p>
                    <a:p>
                      <a:r>
                        <a:rPr lang="en-US" dirty="0" smtClean="0"/>
                        <a:t>Tc06-Fail</a:t>
                      </a:r>
                    </a:p>
                    <a:p>
                      <a:r>
                        <a:rPr lang="en-US" dirty="0" smtClean="0"/>
                        <a:t>Tc07-Not</a:t>
                      </a:r>
                      <a:r>
                        <a:rPr lang="en-US" baseline="0" dirty="0" smtClean="0"/>
                        <a:t> Executed</a:t>
                      </a:r>
                      <a:endParaRPr lang="en-IN" dirty="0"/>
                    </a:p>
                  </a:txBody>
                  <a:tcPr/>
                </a:tc>
              </a:tr>
              <a:tr h="1396772">
                <a:tc>
                  <a:txBody>
                    <a:bodyPr/>
                    <a:lstStyle/>
                    <a:p>
                      <a:r>
                        <a:rPr lang="en-US" dirty="0" smtClean="0"/>
                        <a:t>678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Tc011,Tc012,Tc013,Tc014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Tc011-Pass</a:t>
                      </a:r>
                    </a:p>
                    <a:p>
                      <a:r>
                        <a:rPr lang="en-US" dirty="0" smtClean="0"/>
                        <a:t>Tc012-Fail</a:t>
                      </a:r>
                    </a:p>
                    <a:p>
                      <a:r>
                        <a:rPr lang="en-US" dirty="0" smtClean="0"/>
                        <a:t>Tc013-Pass</a:t>
                      </a:r>
                    </a:p>
                    <a:p>
                      <a:r>
                        <a:rPr lang="en-US" dirty="0" smtClean="0"/>
                        <a:t>Tc014-Not</a:t>
                      </a:r>
                      <a:r>
                        <a:rPr lang="en-US" baseline="0" dirty="0" smtClean="0"/>
                        <a:t> Executed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686800" cy="55007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Test case id </a:t>
            </a:r>
            <a:r>
              <a:rPr lang="en-US" sz="2800" dirty="0"/>
              <a:t>: This field uniquely identifies a test case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Component </a:t>
            </a:r>
            <a:r>
              <a:rPr lang="en-US" sz="2800" b="1" dirty="0"/>
              <a:t>/ </a:t>
            </a:r>
            <a:r>
              <a:rPr lang="en-US" sz="2800" b="1" dirty="0" smtClean="0"/>
              <a:t>Module </a:t>
            </a:r>
            <a:r>
              <a:rPr lang="en-US" sz="2800" dirty="0"/>
              <a:t>: This field specifies the component or module that the test case belongs to. </a:t>
            </a: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b="1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/>
              <a:t>: search_bar_module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Test </a:t>
            </a:r>
            <a:r>
              <a:rPr lang="en-US" sz="2800" b="1" dirty="0"/>
              <a:t>case description / Summary </a:t>
            </a:r>
            <a:r>
              <a:rPr lang="en-US" sz="2800" dirty="0"/>
              <a:t>: In this field, describe the test case in brief. </a:t>
            </a: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b="1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/>
              <a:t>: verify that when user writes a search item and press enter , search results should </a:t>
            </a:r>
            <a:r>
              <a:rPr lang="en-US" sz="2800" dirty="0" smtClean="0"/>
              <a:t>be </a:t>
            </a:r>
            <a:r>
              <a:rPr lang="en-IN" sz="2800" dirty="0"/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69948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22"/>
            <a:ext cx="8686800" cy="5786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Pre-Requisites</a:t>
            </a:r>
            <a:r>
              <a:rPr lang="en-US" sz="2800" dirty="0" smtClean="0"/>
              <a:t> /</a:t>
            </a:r>
            <a:r>
              <a:rPr lang="en-US" sz="2800" b="1" dirty="0" smtClean="0"/>
              <a:t>Pre Condition</a:t>
            </a:r>
            <a:r>
              <a:rPr lang="en-US" sz="2800" dirty="0" smtClean="0"/>
              <a:t>: </a:t>
            </a:r>
            <a:r>
              <a:rPr lang="en-US" sz="2800" dirty="0"/>
              <a:t>In this field specify the conditions or steps that must be followed before the test step execution. eg : “Browser is launched”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b="1" dirty="0"/>
              <a:t>Test </a:t>
            </a:r>
            <a:r>
              <a:rPr lang="en-US" sz="2800" b="1" dirty="0" smtClean="0"/>
              <a:t>Steps </a:t>
            </a:r>
            <a:r>
              <a:rPr lang="en-US" sz="2800" dirty="0"/>
              <a:t>: In this field , we mention each and every steps for performing the test case. The test steps should be clear and unambiguous. </a:t>
            </a: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eg</a:t>
            </a:r>
            <a:r>
              <a:rPr lang="en-US" sz="2800" dirty="0" smtClean="0"/>
              <a:t> :1. </a:t>
            </a:r>
            <a:r>
              <a:rPr lang="en-US" sz="2800" dirty="0"/>
              <a:t>write the URL- https://google.com in the browser’s URL bar and press </a:t>
            </a:r>
            <a:r>
              <a:rPr lang="en-US" sz="2800" dirty="0" smtClean="0"/>
              <a:t>enter key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59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543924" cy="564360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 2. Once </a:t>
            </a:r>
            <a:r>
              <a:rPr lang="en-US" sz="2400" dirty="0"/>
              <a:t>google.com is launched , write the search </a:t>
            </a:r>
            <a:r>
              <a:rPr lang="en-US" sz="2400" dirty="0" smtClean="0"/>
              <a:t>term  “ Apple</a:t>
            </a:r>
            <a:r>
              <a:rPr lang="en-US" sz="2400" dirty="0"/>
              <a:t>” in </a:t>
            </a:r>
            <a:r>
              <a:rPr lang="en-US" sz="2400" dirty="0" smtClean="0"/>
              <a:t>the </a:t>
            </a:r>
            <a:r>
              <a:rPr lang="en-US" sz="2400" dirty="0"/>
              <a:t>Google search bar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3. Press </a:t>
            </a:r>
            <a:r>
              <a:rPr lang="en-US" sz="2400" dirty="0"/>
              <a:t>enter and observe the search results. 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Test </a:t>
            </a:r>
            <a:r>
              <a:rPr lang="en-US" sz="2400" b="1" dirty="0"/>
              <a:t>data </a:t>
            </a:r>
            <a:r>
              <a:rPr lang="en-US" sz="2400" dirty="0"/>
              <a:t>: </a:t>
            </a:r>
            <a:r>
              <a:rPr lang="en-US" sz="2400" dirty="0" smtClean="0"/>
              <a:t>Input content required to execute one or more test cases.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In </a:t>
            </a:r>
            <a:r>
              <a:rPr lang="en-US" sz="2400" dirty="0"/>
              <a:t>this field , we specify the test data used in the test </a:t>
            </a:r>
            <a:r>
              <a:rPr lang="en-US" sz="2400" dirty="0" smtClean="0"/>
              <a:t>steps.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en-US" sz="2400" dirty="0"/>
              <a:t>: In the above test step example , we could use the search item “ apple” as test </a:t>
            </a:r>
            <a:r>
              <a:rPr lang="en-US" sz="2400" dirty="0" smtClean="0"/>
              <a:t>data.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Expected </a:t>
            </a:r>
            <a:r>
              <a:rPr lang="en-US" sz="2400" b="1" dirty="0"/>
              <a:t>Result </a:t>
            </a:r>
            <a:r>
              <a:rPr lang="en-US" sz="2400" dirty="0"/>
              <a:t>: This steps marks the expected result after the test step execution . This is used to assert the test case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en-US" sz="2400" dirty="0"/>
              <a:t>: Search result related to “apple” should </a:t>
            </a:r>
            <a:r>
              <a:rPr lang="en-US" sz="2400" dirty="0" smtClean="0"/>
              <a:t>be </a:t>
            </a:r>
            <a:r>
              <a:rPr lang="en-IN" sz="2400" dirty="0"/>
              <a:t>displayed. </a:t>
            </a:r>
          </a:p>
        </p:txBody>
      </p:sp>
    </p:spTree>
    <p:extLst>
      <p:ext uri="{BB962C8B-B14F-4D97-AF65-F5344CB8AC3E}">
        <p14:creationId xmlns:p14="http://schemas.microsoft.com/office/powerpoint/2010/main" val="30452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Actual result </a:t>
            </a:r>
            <a:r>
              <a:rPr lang="en-US" dirty="0"/>
              <a:t>: In this step , we specify the actual result after the test step execution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eg: Search results with “apple “ keyword were displayed.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Status / Test Result </a:t>
            </a:r>
            <a:r>
              <a:rPr lang="en-US" dirty="0"/>
              <a:t>: In this step , we mark the test case </a:t>
            </a:r>
            <a:r>
              <a:rPr lang="en-US" dirty="0" smtClean="0"/>
              <a:t> </a:t>
            </a:r>
            <a:r>
              <a:rPr lang="en-US" dirty="0"/>
              <a:t>pass or fail based on the expected and actual result. Possible values can be – pass , fail, Not executed. 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/>
              <a:t>Test Executed By </a:t>
            </a:r>
            <a:r>
              <a:rPr lang="en-US" dirty="0"/>
              <a:t>: In this field , we specify the tester’s name who executed the test case and marked the test case as pass /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" y="1331794"/>
            <a:ext cx="8686800" cy="8297599"/>
          </a:xfrm>
        </p:spPr>
        <p:txBody>
          <a:bodyPr/>
          <a:lstStyle/>
          <a:p>
            <a:r>
              <a:rPr lang="en-US" dirty="0"/>
              <a:t>An environment configured for testing. Test bed consists of hardware, software, network configuration, an application under test, other related </a:t>
            </a:r>
            <a:r>
              <a:rPr lang="en-US" dirty="0" smtClean="0"/>
              <a:t>software.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Web server-IIS/Apache</a:t>
            </a:r>
          </a:p>
          <a:p>
            <a:r>
              <a:rPr lang="en-US" dirty="0" smtClean="0"/>
              <a:t> database-my SQL</a:t>
            </a:r>
          </a:p>
          <a:p>
            <a:r>
              <a:rPr lang="en-US" dirty="0" smtClean="0"/>
              <a:t>OS- windows</a:t>
            </a:r>
          </a:p>
          <a:p>
            <a:r>
              <a:rPr lang="en-US" dirty="0" smtClean="0"/>
              <a:t>Browser- chrome</a:t>
            </a:r>
          </a:p>
          <a:p>
            <a:r>
              <a:rPr lang="en-US" dirty="0" smtClean="0"/>
              <a:t>Version-version6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</a:t>
            </a: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used to execute the test case.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Test data is created/collected before a test is executed.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Eg:- collection of </a:t>
            </a:r>
            <a:r>
              <a:rPr lang="en-US" dirty="0" smtClean="0"/>
              <a:t>phno,address,etc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plan is complete planning document which contains the scope, approach , resource , schedule </a:t>
            </a:r>
            <a:r>
              <a:rPr lang="en-US" dirty="0" smtClean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5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documents which describes principles , methods &amp; all the important testing goals of the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1681</TotalTime>
  <Words>505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Franklin Gothic Medium</vt:lpstr>
      <vt:lpstr>Wingdings 2</vt:lpstr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Bed</vt:lpstr>
      <vt:lpstr>Test Data</vt:lpstr>
      <vt:lpstr>Test plan</vt:lpstr>
      <vt:lpstr>Test policy</vt:lpstr>
      <vt:lpstr>Test Scenario</vt:lpstr>
      <vt:lpstr>Test Suite</vt:lpstr>
      <vt:lpstr>Test suite</vt:lpstr>
      <vt:lpstr>Requirement Traceability Matrix</vt:lpstr>
      <vt:lpstr>Requirement Traceability Matrix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101</cp:revision>
  <dcterms:created xsi:type="dcterms:W3CDTF">2016-08-02T14:04:07Z</dcterms:created>
  <dcterms:modified xsi:type="dcterms:W3CDTF">2025-08-21T10:10:34Z</dcterms:modified>
</cp:coreProperties>
</file>