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0" r:id="rId1"/>
  </p:sldMasterIdLst>
  <p:sldIdLst>
    <p:sldId id="271" r:id="rId2"/>
    <p:sldId id="272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5" d="100"/>
          <a:sy n="95" d="100"/>
        </p:scale>
        <p:origin x="1090" y="6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5761C-ED6E-4002-A9F4-C219C90C2BC2}" type="datetimeFigureOut">
              <a:rPr lang="en-IN" smtClean="0"/>
              <a:pPr/>
              <a:t>12-06-2025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4643E-0A5E-45B0-9ED6-2A4D24AB388A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318489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5761C-ED6E-4002-A9F4-C219C90C2BC2}" type="datetimeFigureOut">
              <a:rPr lang="en-IN" smtClean="0"/>
              <a:pPr/>
              <a:t>12-06-2025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4643E-0A5E-45B0-9ED6-2A4D24AB388A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76238417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5761C-ED6E-4002-A9F4-C219C90C2BC2}" type="datetimeFigureOut">
              <a:rPr lang="en-IN" smtClean="0"/>
              <a:pPr/>
              <a:t>12-06-2025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4643E-0A5E-45B0-9ED6-2A4D24AB388A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861413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5761C-ED6E-4002-A9F4-C219C90C2BC2}" type="datetimeFigureOut">
              <a:rPr lang="en-IN" smtClean="0"/>
              <a:pPr/>
              <a:t>12-06-2025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4643E-0A5E-45B0-9ED6-2A4D24AB388A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312302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5761C-ED6E-4002-A9F4-C219C90C2BC2}" type="datetimeFigureOut">
              <a:rPr lang="en-IN" smtClean="0"/>
              <a:pPr/>
              <a:t>12-06-2025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4643E-0A5E-45B0-9ED6-2A4D24AB388A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633276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5761C-ED6E-4002-A9F4-C219C90C2BC2}" type="datetimeFigureOut">
              <a:rPr lang="en-IN" smtClean="0"/>
              <a:pPr/>
              <a:t>12-06-2025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4643E-0A5E-45B0-9ED6-2A4D24AB388A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508637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5761C-ED6E-4002-A9F4-C219C90C2BC2}" type="datetimeFigureOut">
              <a:rPr lang="en-IN" smtClean="0"/>
              <a:pPr/>
              <a:t>12-06-2025</a:t>
            </a:fld>
            <a:endParaRPr lang="en-IN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4643E-0A5E-45B0-9ED6-2A4D24AB388A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689802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5761C-ED6E-4002-A9F4-C219C90C2BC2}" type="datetimeFigureOut">
              <a:rPr lang="en-IN" smtClean="0"/>
              <a:pPr/>
              <a:t>12-06-2025</a:t>
            </a:fld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4643E-0A5E-45B0-9ED6-2A4D24AB388A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000232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5761C-ED6E-4002-A9F4-C219C90C2BC2}" type="datetimeFigureOut">
              <a:rPr lang="en-IN" smtClean="0"/>
              <a:pPr/>
              <a:t>12-06-2025</a:t>
            </a:fld>
            <a:endParaRPr lang="en-IN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4643E-0A5E-45B0-9ED6-2A4D24AB388A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855632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5761C-ED6E-4002-A9F4-C219C90C2BC2}" type="datetimeFigureOut">
              <a:rPr lang="en-IN" smtClean="0"/>
              <a:pPr/>
              <a:t>12-06-2025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4643E-0A5E-45B0-9ED6-2A4D24AB388A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178414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IN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25761C-ED6E-4002-A9F4-C219C90C2BC2}" type="datetimeFigureOut">
              <a:rPr lang="en-IN" smtClean="0"/>
              <a:pPr/>
              <a:t>12-06-2025</a:t>
            </a:fld>
            <a:endParaRPr lang="en-IN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24643E-0A5E-45B0-9ED6-2A4D24AB388A}" type="slidenum">
              <a:rPr lang="en-IN" smtClean="0"/>
              <a:pPr/>
              <a:t>‹#›</a:t>
            </a:fld>
            <a:endParaRPr lang="en-IN" dirty="0"/>
          </a:p>
        </p:txBody>
      </p:sp>
      <p:pic>
        <p:nvPicPr>
          <p:cNvPr id="8" name="Picture 2" descr="C:\Users\CAMERINFOLKS\Desktop\logo.png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55776" y="1556792"/>
            <a:ext cx="4177506" cy="20778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253597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E25761C-ED6E-4002-A9F4-C219C90C2BC2}" type="datetimeFigureOut">
              <a:rPr lang="en-IN" smtClean="0"/>
              <a:pPr/>
              <a:t>12-06-2025</a:t>
            </a:fld>
            <a:endParaRPr lang="en-IN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D24643E-0A5E-45B0-9ED6-2A4D24AB388A}" type="slidenum">
              <a:rPr lang="en-IN" smtClean="0"/>
              <a:pPr/>
              <a:t>‹#›</a:t>
            </a:fld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1460533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file:///E:\testing%20class\Bug%20%20Report%20sukuk%20live.xlsx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guru99.com/all-about-quality-assurance.html" TargetMode="External"/><Relationship Id="rId2" Type="http://schemas.openxmlformats.org/officeDocument/2006/relationships/hyperlink" Target="https://www.guru99.com/defect-management-process.html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 smtClean="0"/>
              <a:t> 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u="sng" dirty="0" smtClean="0"/>
              <a:t>BUG</a:t>
            </a:r>
          </a:p>
          <a:p>
            <a:r>
              <a:rPr lang="en-US" dirty="0"/>
              <a:t>If testers finds any mismatch in the application/system in testing phase, then it is called as </a:t>
            </a:r>
            <a:r>
              <a:rPr lang="en-US" dirty="0" smtClean="0"/>
              <a:t>bug</a:t>
            </a:r>
          </a:p>
          <a:p>
            <a:r>
              <a:rPr lang="en-IN" b="1" u="sng" dirty="0" smtClean="0"/>
              <a:t>DEFECT</a:t>
            </a:r>
          </a:p>
          <a:p>
            <a:r>
              <a:rPr lang="en-US" dirty="0"/>
              <a:t>The variation between the actual result and expected result is known as defect. 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/>
              <a:t>If a developer find an issue and correct it by himself in the development phase , then its called defect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960708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35075"/>
            <a:ext cx="8686800" cy="4860925"/>
          </a:xfrm>
        </p:spPr>
        <p:txBody>
          <a:bodyPr>
            <a:normAutofit/>
          </a:bodyPr>
          <a:lstStyle/>
          <a:p>
            <a:r>
              <a:rPr lang="en-US" b="1" dirty="0"/>
              <a:t>New:</a:t>
            </a:r>
            <a:r>
              <a:rPr lang="en-US" dirty="0"/>
              <a:t> When a new defect is logged and posted for the first time. It is assigned a status as NEW.</a:t>
            </a:r>
          </a:p>
          <a:p>
            <a:r>
              <a:rPr lang="en-US" b="1" dirty="0"/>
              <a:t>Assigned:</a:t>
            </a:r>
            <a:r>
              <a:rPr lang="en-US" dirty="0"/>
              <a:t> Once the bug is posted by the tester, the lead of the tester approves the bug and assigns the bug to the developer team</a:t>
            </a:r>
          </a:p>
          <a:p>
            <a:r>
              <a:rPr lang="en-US" b="1" dirty="0"/>
              <a:t>Open</a:t>
            </a:r>
            <a:r>
              <a:rPr lang="en-US" dirty="0"/>
              <a:t>: The developer starts analyzing and works on the defect fix</a:t>
            </a:r>
          </a:p>
          <a:p>
            <a:r>
              <a:rPr lang="en-US" b="1" dirty="0"/>
              <a:t>Fixed</a:t>
            </a:r>
            <a:r>
              <a:rPr lang="en-US" dirty="0"/>
              <a:t>: When a developer makes a necessary code change and verifies the change, he or she can make bug status as “Fixed.”</a:t>
            </a:r>
          </a:p>
          <a:p>
            <a:pPr marL="0" indent="0">
              <a:buNone/>
            </a:pPr>
            <a:r>
              <a:rPr lang="en-US" dirty="0" smtClean="0"/>
              <a:t>.”</a:t>
            </a:r>
            <a:endParaRPr lang="en-US" dirty="0"/>
          </a:p>
          <a:p>
            <a:r>
              <a:rPr lang="en-US" b="1" dirty="0"/>
              <a:t>Retest</a:t>
            </a:r>
            <a:r>
              <a:rPr lang="en-US" dirty="0"/>
              <a:t>: Tester does the retesting of the code at this stage to check whether the defect is fixed by the developer or not and changes the status to “Re-test.”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8271052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990600"/>
            <a:ext cx="8686800" cy="5715000"/>
          </a:xfrm>
        </p:spPr>
        <p:txBody>
          <a:bodyPr>
            <a:normAutofit/>
          </a:bodyPr>
          <a:lstStyle/>
          <a:p>
            <a:r>
              <a:rPr lang="en-US" b="1" dirty="0"/>
              <a:t>Verified</a:t>
            </a:r>
            <a:r>
              <a:rPr lang="en-US" dirty="0"/>
              <a:t>: The tester re-tests the bug after it got fixed by the developer. If there is no bug detected in the software, then the bug is fixed and the status assigned is “verified.”</a:t>
            </a:r>
          </a:p>
          <a:p>
            <a:r>
              <a:rPr lang="en-US" b="1" dirty="0"/>
              <a:t>Reopen</a:t>
            </a:r>
            <a:r>
              <a:rPr lang="en-US" dirty="0"/>
              <a:t>: If the bug persists even after the developer has fixed the bug, the tester changes the status to “reopened”. Once again the bug goes through the life cycle.</a:t>
            </a:r>
          </a:p>
          <a:p>
            <a:r>
              <a:rPr lang="en-US" b="1" dirty="0"/>
              <a:t>Closed</a:t>
            </a:r>
            <a:r>
              <a:rPr lang="en-US" dirty="0"/>
              <a:t>: If the bug is no longer exists then tester assigns the status “Closed.” </a:t>
            </a:r>
          </a:p>
        </p:txBody>
      </p:sp>
    </p:spTree>
    <p:extLst>
      <p:ext uri="{BB962C8B-B14F-4D97-AF65-F5344CB8AC3E}">
        <p14:creationId xmlns:p14="http://schemas.microsoft.com/office/powerpoint/2010/main" val="2131050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Duplicate</a:t>
            </a:r>
            <a:r>
              <a:rPr lang="en-US" dirty="0"/>
              <a:t>: If the defect is repeated twice or the defect corresponds to the same concept of the bug, the status is changed to “duplicate.”</a:t>
            </a:r>
          </a:p>
          <a:p>
            <a:r>
              <a:rPr lang="en-US" b="1" dirty="0"/>
              <a:t>Rejected</a:t>
            </a:r>
            <a:r>
              <a:rPr lang="en-US" dirty="0"/>
              <a:t>: If the developer feels the defect is not a genuine defect then it changes the defect to “rejected.”</a:t>
            </a:r>
          </a:p>
          <a:p>
            <a:r>
              <a:rPr lang="en-US" b="1" dirty="0"/>
              <a:t>Deferred</a:t>
            </a:r>
            <a:r>
              <a:rPr lang="en-US" dirty="0"/>
              <a:t>: If the present bug is not of a prime priority and if it is expected to get fixed in the next release, then status “Deferred” is assigned to such bugs</a:t>
            </a:r>
          </a:p>
        </p:txBody>
      </p:sp>
    </p:spTree>
    <p:extLst>
      <p:ext uri="{BB962C8B-B14F-4D97-AF65-F5344CB8AC3E}">
        <p14:creationId xmlns:p14="http://schemas.microsoft.com/office/powerpoint/2010/main" val="30614061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>
                <a:effectLst/>
              </a:rPr>
              <a:t>BUG REPORT TEMPLATE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95400"/>
            <a:ext cx="8686800" cy="5257800"/>
          </a:xfrm>
        </p:spPr>
        <p:txBody>
          <a:bodyPr>
            <a:normAutofit/>
          </a:bodyPr>
          <a:lstStyle/>
          <a:p>
            <a:r>
              <a:rPr lang="en-IN" b="1" dirty="0"/>
              <a:t> </a:t>
            </a:r>
            <a:endParaRPr lang="en-IN" dirty="0"/>
          </a:p>
          <a:p>
            <a:r>
              <a:rPr lang="en-IN" b="1" dirty="0"/>
              <a:t>Defect ID: </a:t>
            </a:r>
            <a:r>
              <a:rPr lang="en-IN" dirty="0"/>
              <a:t>Add a Defect ID using a naming convention followed by your team. The Defect ID will be generated automatically in case of defect management tool.</a:t>
            </a:r>
          </a:p>
          <a:p>
            <a:r>
              <a:rPr lang="en-IN" b="1" dirty="0"/>
              <a:t>Reporter Name:</a:t>
            </a:r>
            <a:r>
              <a:rPr lang="en-IN" dirty="0"/>
              <a:t> Name of the one who found the defect (Usually tester’s name but sometimes it might be Developer, Business Analyst, Subject Matter Expert (SME), Customer)</a:t>
            </a:r>
          </a:p>
          <a:p>
            <a:r>
              <a:rPr lang="en-IN" b="1" dirty="0"/>
              <a:t>Defect Reported Date:</a:t>
            </a:r>
            <a:r>
              <a:rPr lang="en-IN" dirty="0"/>
              <a:t> Date of the defect reported</a:t>
            </a:r>
          </a:p>
          <a:p>
            <a:r>
              <a:rPr lang="en-IN" b="1" dirty="0"/>
              <a:t>Who Detected:</a:t>
            </a:r>
            <a:r>
              <a:rPr lang="en-IN" dirty="0"/>
              <a:t> Add the designation of the one who found the defect. E.g. QA, Developer, Business Analyst, SME, Customer</a:t>
            </a:r>
          </a:p>
          <a:p>
            <a:r>
              <a:rPr lang="en-IN" b="1" dirty="0"/>
              <a:t>How Detected:</a:t>
            </a:r>
            <a:r>
              <a:rPr lang="en-IN" dirty="0"/>
              <a:t> Testing, Review, </a:t>
            </a:r>
            <a:r>
              <a:rPr lang="en-IN" dirty="0" smtClean="0"/>
              <a:t>Walkthrough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018658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Project Name:</a:t>
            </a:r>
            <a:r>
              <a:rPr lang="en-IN" dirty="0"/>
              <a:t> Add name of the project. (If it’s a product, add product name)</a:t>
            </a:r>
          </a:p>
          <a:p>
            <a:r>
              <a:rPr lang="en-IN" b="1" dirty="0"/>
              <a:t>Release/Build Version:</a:t>
            </a:r>
            <a:r>
              <a:rPr lang="en-IN" dirty="0"/>
              <a:t> Add the build version details here</a:t>
            </a:r>
          </a:p>
          <a:p>
            <a:r>
              <a:rPr lang="en-IN" b="1" dirty="0"/>
              <a:t>Defect/Enhancement:</a:t>
            </a:r>
            <a:r>
              <a:rPr lang="en-IN" dirty="0"/>
              <a:t> Add whether it is defect or improvement</a:t>
            </a:r>
          </a:p>
          <a:p>
            <a:r>
              <a:rPr lang="en-IN" b="1" dirty="0"/>
              <a:t>Environment:</a:t>
            </a:r>
            <a:r>
              <a:rPr lang="en-IN" dirty="0"/>
              <a:t> Add Operation Systems details, Browser Details and any other related to the test environment. </a:t>
            </a:r>
          </a:p>
          <a:p>
            <a:r>
              <a:rPr lang="en-IN" dirty="0"/>
              <a:t>(E.g. Windows 8/Chrome 48.0.2564.103)</a:t>
            </a:r>
          </a:p>
          <a:p>
            <a:r>
              <a:rPr lang="en-IN" b="1" dirty="0"/>
              <a:t>Priority:  </a:t>
            </a:r>
            <a:r>
              <a:rPr lang="en-IN" dirty="0"/>
              <a:t>Add the priority of the bug </a:t>
            </a:r>
          </a:p>
          <a:p>
            <a:r>
              <a:rPr lang="en-IN" dirty="0"/>
              <a:t>(E.g. High/Medium/Low)</a:t>
            </a:r>
          </a:p>
          <a:p>
            <a:r>
              <a:rPr lang="en-IN" b="1" dirty="0"/>
              <a:t>Severity:</a:t>
            </a:r>
            <a:r>
              <a:rPr lang="en-IN" dirty="0"/>
              <a:t> Add the severity of the bug </a:t>
            </a:r>
          </a:p>
          <a:p>
            <a:r>
              <a:rPr lang="en-IN" dirty="0"/>
              <a:t>(E.g. Critical/High/Medium/Low) </a:t>
            </a:r>
          </a:p>
        </p:txBody>
      </p:sp>
    </p:spTree>
    <p:extLst>
      <p:ext uri="{BB962C8B-B14F-4D97-AF65-F5344CB8AC3E}">
        <p14:creationId xmlns:p14="http://schemas.microsoft.com/office/powerpoint/2010/main" val="20075623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Status:  </a:t>
            </a:r>
            <a:r>
              <a:rPr lang="en-IN" dirty="0"/>
              <a:t>Add the status of the bug. If you just found and posting it then it will be New. The status of the bug will change.</a:t>
            </a:r>
          </a:p>
          <a:p>
            <a:r>
              <a:rPr lang="en-IN" dirty="0"/>
              <a:t>(E.g. New/ Assigned/ Open/ Fixed/ Test/ Verified/ Closed/ Reopen/ Duplicate/ Deferred/ Rejected/ cannot be fixed/ Not Reproducible/ Need more information)</a:t>
            </a:r>
          </a:p>
          <a:p>
            <a:r>
              <a:rPr lang="en-IN" b="1" dirty="0"/>
              <a:t>Description:</a:t>
            </a:r>
            <a:r>
              <a:rPr lang="en-IN" dirty="0"/>
              <a:t> Add a detailed description.</a:t>
            </a:r>
          </a:p>
          <a:p>
            <a:r>
              <a:rPr lang="en-IN" b="1" dirty="0"/>
              <a:t>Steps to reproduce:</a:t>
            </a:r>
            <a:r>
              <a:rPr lang="en-IN" dirty="0"/>
              <a:t> Mention steps in detail. So that even the one who has no idea about the application also could reproduce the bug</a:t>
            </a:r>
            <a:r>
              <a:rPr lang="en-IN" dirty="0" smtClean="0"/>
              <a:t>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4956975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dirty="0"/>
              <a:t>URL:</a:t>
            </a:r>
            <a:r>
              <a:rPr lang="en-IN" dirty="0"/>
              <a:t> Add the URL of the application (If available)</a:t>
            </a:r>
          </a:p>
          <a:p>
            <a:r>
              <a:rPr lang="en-IN" b="1" dirty="0"/>
              <a:t>Expected Result:</a:t>
            </a:r>
            <a:r>
              <a:rPr lang="en-IN" dirty="0"/>
              <a:t> Mention the expected result here which is available in your test case document.</a:t>
            </a:r>
          </a:p>
          <a:p>
            <a:r>
              <a:rPr lang="en-IN" b="1" dirty="0"/>
              <a:t>Actual Result:</a:t>
            </a:r>
            <a:r>
              <a:rPr lang="en-IN" dirty="0"/>
              <a:t> Mention the actual result here which is available in your test case document.</a:t>
            </a:r>
          </a:p>
          <a:p>
            <a:r>
              <a:rPr lang="en-IN" b="1" dirty="0"/>
              <a:t>Defect Close Date:</a:t>
            </a:r>
            <a:r>
              <a:rPr lang="en-IN" dirty="0"/>
              <a:t> Add the defect close date only once you ensure that the defect is not reproducible</a:t>
            </a:r>
            <a:r>
              <a:rPr lang="en-IN" dirty="0" smtClean="0"/>
              <a:t>.</a:t>
            </a:r>
          </a:p>
          <a:p>
            <a:endParaRPr lang="en-IN" dirty="0"/>
          </a:p>
          <a:p>
            <a:r>
              <a:rPr lang="en-IN" dirty="0"/>
              <a:t>	</a:t>
            </a:r>
            <a:r>
              <a:rPr lang="en-IN" dirty="0" smtClean="0"/>
              <a:t>e g: </a:t>
            </a:r>
            <a:r>
              <a:rPr lang="en-IN" dirty="0" smtClean="0">
                <a:hlinkClick r:id="rId2" action="ppaction://hlinkfile"/>
              </a:rPr>
              <a:t>Bug Report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381606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b="1" u="sng" dirty="0" smtClean="0"/>
              <a:t>ERROR</a:t>
            </a:r>
          </a:p>
          <a:p>
            <a:r>
              <a:rPr lang="en-US" dirty="0"/>
              <a:t>We cannot compile or run a program due to coding mistake. 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/>
              <a:t>If a developer unable to successfully compile or run a program, then it is called as </a:t>
            </a:r>
            <a:r>
              <a:rPr lang="en-US" dirty="0" smtClean="0"/>
              <a:t>error</a:t>
            </a:r>
          </a:p>
          <a:p>
            <a:r>
              <a:rPr lang="en-IN" b="1" u="sng" dirty="0" smtClean="0"/>
              <a:t>Failure</a:t>
            </a:r>
          </a:p>
          <a:p>
            <a:r>
              <a:rPr lang="en-US" dirty="0"/>
              <a:t>Once the product is deployed and customer finds any issue then It is called as failure product. End user finds an issue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6523335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b="1" dirty="0"/>
              <a:t>Bug </a:t>
            </a:r>
            <a:r>
              <a:rPr lang="en-US" b="1" dirty="0" smtClean="0"/>
              <a:t>Severity</a:t>
            </a:r>
            <a:r>
              <a:rPr lang="en-IN" b="1" dirty="0"/>
              <a:t/>
            </a:r>
            <a:br>
              <a:rPr lang="en-IN" b="1" dirty="0"/>
            </a:br>
            <a:endParaRPr lang="en-IN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143000"/>
            <a:ext cx="8686800" cy="5410200"/>
          </a:xfrm>
        </p:spPr>
        <p:txBody>
          <a:bodyPr>
            <a:normAutofit/>
          </a:bodyPr>
          <a:lstStyle/>
          <a:p>
            <a:r>
              <a:rPr lang="en-US" b="1" dirty="0" smtClean="0"/>
              <a:t>Bug </a:t>
            </a:r>
            <a:r>
              <a:rPr lang="en-US" b="1" dirty="0"/>
              <a:t>Severity</a:t>
            </a:r>
            <a:r>
              <a:rPr lang="en-US" dirty="0"/>
              <a:t> or Defect Severity in testing is a degree of impact a bug or a</a:t>
            </a:r>
            <a:r>
              <a:rPr lang="en-US" dirty="0">
                <a:hlinkClick r:id="rId2"/>
              </a:rPr>
              <a:t> </a:t>
            </a:r>
            <a:r>
              <a:rPr lang="en-US" dirty="0" smtClean="0">
                <a:hlinkClick r:id="rId2"/>
              </a:rPr>
              <a:t>Defect</a:t>
            </a:r>
            <a:r>
              <a:rPr lang="en-US" dirty="0">
                <a:hlinkClick r:id="rId2"/>
              </a:rPr>
              <a:t> </a:t>
            </a:r>
            <a:r>
              <a:rPr lang="en-US" dirty="0"/>
              <a:t>has on the software application under test. A higher effect of bug/defect on system functionality will lead to a higher severity level. A</a:t>
            </a:r>
            <a:r>
              <a:rPr lang="en-US" dirty="0">
                <a:hlinkClick r:id="rId3"/>
              </a:rPr>
              <a:t> Quality Assurance </a:t>
            </a:r>
            <a:r>
              <a:rPr lang="en-US" dirty="0"/>
              <a:t>engineer usually determines the severity level of a bug/defect</a:t>
            </a:r>
            <a:r>
              <a:rPr lang="en-US" dirty="0" smtClean="0"/>
              <a:t>.</a:t>
            </a:r>
          </a:p>
          <a:p>
            <a:r>
              <a:rPr lang="en-US" smtClean="0"/>
              <a:t>     blocker</a:t>
            </a:r>
            <a:endParaRPr lang="en-US" dirty="0" smtClean="0"/>
          </a:p>
          <a:p>
            <a:r>
              <a:rPr lang="en-IN" dirty="0" smtClean="0"/>
              <a:t>     critical</a:t>
            </a:r>
            <a:r>
              <a:rPr lang="en-IN" dirty="0"/>
              <a:t>. </a:t>
            </a:r>
            <a:endParaRPr lang="en-IN" dirty="0" smtClean="0"/>
          </a:p>
          <a:p>
            <a:r>
              <a:rPr lang="en-IN" dirty="0" smtClean="0"/>
              <a:t>      major,</a:t>
            </a:r>
          </a:p>
          <a:p>
            <a:r>
              <a:rPr lang="en-IN" dirty="0" smtClean="0"/>
              <a:t>      </a:t>
            </a:r>
            <a:r>
              <a:rPr lang="en-IN" dirty="0"/>
              <a:t>minor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27852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Priority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Priority is defined as the order in which a defect should be fixed. Higher the priority the sooner the defect should be resolved.</a:t>
            </a:r>
          </a:p>
          <a:p>
            <a:r>
              <a:rPr lang="en-IN" dirty="0" smtClean="0"/>
              <a:t>        low</a:t>
            </a:r>
          </a:p>
          <a:p>
            <a:r>
              <a:rPr lang="en-IN" dirty="0" smtClean="0"/>
              <a:t>        medium </a:t>
            </a:r>
          </a:p>
          <a:p>
            <a:r>
              <a:rPr lang="en-IN" dirty="0" smtClean="0"/>
              <a:t>        high </a:t>
            </a:r>
          </a:p>
          <a:p>
            <a:r>
              <a:rPr lang="en-IN" dirty="0" smtClean="0"/>
              <a:t>  </a:t>
            </a:r>
            <a:r>
              <a:rPr lang="en-US" dirty="0" err="1" smtClean="0"/>
              <a:t>eg</a:t>
            </a:r>
            <a:r>
              <a:rPr lang="en-US" dirty="0" smtClean="0"/>
              <a:t>:  Low Severity High  priority- a logo error in e-commerce site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4052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Defect Age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Defect Age </a:t>
            </a:r>
            <a:r>
              <a:rPr lang="en-US" dirty="0" smtClean="0"/>
              <a:t> </a:t>
            </a:r>
            <a:r>
              <a:rPr lang="en-US" dirty="0"/>
              <a:t>is the difference in time between the date a defect is detected  </a:t>
            </a:r>
            <a:r>
              <a:rPr lang="en-US" dirty="0" smtClean="0"/>
              <a:t>and  </a:t>
            </a:r>
            <a:r>
              <a:rPr lang="en-US" dirty="0"/>
              <a:t>the date the defect was fixed </a:t>
            </a:r>
            <a:r>
              <a:rPr lang="en-US" dirty="0" smtClean="0"/>
              <a:t>.</a:t>
            </a:r>
          </a:p>
          <a:p>
            <a:endParaRPr lang="en-US" dirty="0"/>
          </a:p>
          <a:p>
            <a:r>
              <a:rPr lang="en-US" b="1" u="sng" dirty="0"/>
              <a:t>Hot </a:t>
            </a:r>
            <a:r>
              <a:rPr lang="en-US" b="1" u="sng" dirty="0" smtClean="0"/>
              <a:t>fix</a:t>
            </a:r>
          </a:p>
          <a:p>
            <a:pPr marL="0" indent="0">
              <a:buNone/>
            </a:pPr>
            <a:r>
              <a:rPr lang="en-US" dirty="0"/>
              <a:t>A bug that needs to handle as a high priority bug and fix it immediately</a:t>
            </a:r>
            <a:endParaRPr lang="en-IN" dirty="0"/>
          </a:p>
          <a:p>
            <a:endParaRPr lang="en-US" dirty="0" smtClean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46251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u="sng" dirty="0"/>
              <a:t>Bug leakage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dirty="0"/>
              <a:t>bug is discovered by the end users or customer, and not detected by the testing team while testing the software</a:t>
            </a:r>
            <a:r>
              <a:rPr lang="en-US" dirty="0" smtClean="0"/>
              <a:t>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b="1" u="sng" dirty="0"/>
              <a:t>Bug </a:t>
            </a:r>
            <a:r>
              <a:rPr lang="en-US" b="1" u="sng" dirty="0" smtClean="0"/>
              <a:t>report</a:t>
            </a:r>
          </a:p>
          <a:p>
            <a:pPr marL="0" indent="0">
              <a:buNone/>
            </a:pPr>
            <a:r>
              <a:rPr lang="en-US" dirty="0"/>
              <a:t>Documented report of any fault in software system which fail to perform it expected </a:t>
            </a:r>
            <a:r>
              <a:rPr lang="en-US" dirty="0" smtClean="0"/>
              <a:t>result.</a:t>
            </a:r>
            <a:endParaRPr lang="en-IN" dirty="0"/>
          </a:p>
          <a:p>
            <a:pPr marL="0" indent="0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1895762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dirty="0"/>
              <a:t>When to stop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Testing Deadlines</a:t>
            </a:r>
          </a:p>
          <a:p>
            <a:r>
              <a:rPr lang="en-US" dirty="0"/>
              <a:t>Completion of test case execution</a:t>
            </a:r>
          </a:p>
          <a:p>
            <a:r>
              <a:rPr lang="en-US" dirty="0"/>
              <a:t>Completion of functional and code coverage to a certain point</a:t>
            </a:r>
          </a:p>
          <a:p>
            <a:r>
              <a:rPr lang="en-US" dirty="0"/>
              <a:t>Bug rate falls below a certain level and no high-priority bugs are identified</a:t>
            </a:r>
          </a:p>
          <a:p>
            <a:r>
              <a:rPr lang="en-US" dirty="0"/>
              <a:t>Management decision</a:t>
            </a:r>
          </a:p>
        </p:txBody>
      </p:sp>
    </p:spTree>
    <p:extLst>
      <p:ext uri="{BB962C8B-B14F-4D97-AF65-F5344CB8AC3E}">
        <p14:creationId xmlns:p14="http://schemas.microsoft.com/office/powerpoint/2010/main" val="2760547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Google Shape;84;p1"/>
          <p:cNvSpPr txBox="1">
            <a:spLocks/>
          </p:cNvSpPr>
          <p:nvPr/>
        </p:nvSpPr>
        <p:spPr>
          <a:xfrm>
            <a:off x="0" y="0"/>
            <a:ext cx="12192000" cy="1371600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txBody>
          <a:bodyPr spcFirstLastPara="1" vert="horz" wrap="square" lIns="91425" tIns="45700" rIns="91425" bIns="45700" anchor="b" anchorCtr="0">
            <a:normAutofit/>
          </a:bodyPr>
          <a:lstStyle>
            <a:lvl1pPr algn="l" rtl="0" eaLnBrk="1" latinLnBrk="0" hangingPunct="1">
              <a:spcBef>
                <a:spcPct val="0"/>
              </a:spcBef>
              <a:buNone/>
              <a:defRPr kumimoji="0" sz="3600" kern="1200" cap="all" baseline="0">
                <a:solidFill>
                  <a:schemeClr val="tx2"/>
                </a:solidFill>
                <a:effectLst>
                  <a:reflection blurRad="12700" stA="48000" endA="300" endPos="55000" dir="5400000" sy="-90000" algn="bl" rotWithShape="0"/>
                </a:effectLst>
                <a:latin typeface="+mj-lt"/>
                <a:ea typeface="+mj-ea"/>
                <a:cs typeface="+mj-cs"/>
              </a:defRPr>
            </a:lvl1pPr>
          </a:lstStyle>
          <a:p>
            <a:pPr algn="ctr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ts val="6000"/>
              <a:buFont typeface="Calibri"/>
              <a:buNone/>
            </a:pPr>
            <a:r>
              <a:rPr lang="en-US" dirty="0" smtClean="0">
                <a:solidFill>
                  <a:schemeClr val="lt1"/>
                </a:solidFill>
              </a:rPr>
              <a:t>BUG LIFE CYCLE(Defect Life Cycle)</a:t>
            </a: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5" name="Google Shape;85;p1"/>
          <p:cNvSpPr txBox="1">
            <a:spLocks/>
          </p:cNvSpPr>
          <p:nvPr/>
        </p:nvSpPr>
        <p:spPr>
          <a:xfrm>
            <a:off x="40943" y="1467307"/>
            <a:ext cx="12191999" cy="7067093"/>
          </a:xfrm>
          <a:prstGeom prst="rect">
            <a:avLst/>
          </a:prstGeom>
          <a:solidFill>
            <a:srgbClr val="009900"/>
          </a:solidFill>
          <a:ln>
            <a:noFill/>
          </a:ln>
        </p:spPr>
        <p:txBody>
          <a:bodyPr spcFirstLastPara="1" vert="horz" wrap="square" lIns="91425" tIns="45700" rIns="91425" bIns="45700" anchor="t" anchorCtr="0">
            <a:normAutofit/>
          </a:bodyPr>
          <a:lstStyle>
            <a:lvl1pPr marL="342900" indent="-3429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"/>
              <a:defRPr kumimoji="0" sz="32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"/>
              <a:defRPr kumimoji="0" sz="2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"/>
              <a:defRPr kumimoji="0" sz="2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70000"/>
              <a:buFont typeface="Wingdings 2"/>
              <a:buChar char=""/>
              <a:defRPr kumimoji="0"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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25146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"/>
              <a:defRPr kumimoji="0"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9718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"/>
              <a:defRPr kumimoji="0"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34290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"/>
              <a:defRPr kumimoji="0" sz="16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3886200" indent="-228600" algn="l" rtl="0" eaLnBrk="1" latinLnBrk="0" hangingPunct="1">
              <a:spcBef>
                <a:spcPct val="20000"/>
              </a:spcBef>
              <a:buClr>
                <a:schemeClr val="accent1"/>
              </a:buClr>
              <a:buSzPct val="60000"/>
              <a:buFont typeface="Wingdings 2"/>
              <a:buChar char=""/>
              <a:defRPr kumimoji="0"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90000"/>
              </a:lnSpc>
              <a:spcBef>
                <a:spcPts val="0"/>
              </a:spcBef>
              <a:buClr>
                <a:schemeClr val="lt1"/>
              </a:buClr>
              <a:buSzPts val="2800"/>
              <a:buFont typeface="Wingdings 2"/>
              <a:buNone/>
            </a:pPr>
            <a:r>
              <a:rPr lang="en-US" sz="2800" dirty="0" smtClean="0">
                <a:solidFill>
                  <a:schemeClr val="lt1"/>
                </a:solidFill>
              </a:rPr>
              <a:t>The bug should be go through  the life cycle. </a:t>
            </a:r>
            <a:endParaRPr lang="en-US" sz="2800" dirty="0">
              <a:solidFill>
                <a:schemeClr val="lt1"/>
              </a:solidFill>
            </a:endParaRPr>
          </a:p>
        </p:txBody>
      </p:sp>
      <p:sp>
        <p:nvSpPr>
          <p:cNvPr id="6" name="Google Shape;86;p1"/>
          <p:cNvSpPr/>
          <p:nvPr/>
        </p:nvSpPr>
        <p:spPr>
          <a:xfrm>
            <a:off x="3392554" y="2464900"/>
            <a:ext cx="1179443" cy="518532"/>
          </a:xfrm>
          <a:prstGeom prst="rect">
            <a:avLst/>
          </a:prstGeom>
          <a:solidFill>
            <a:srgbClr val="009900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NEW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7" name="Google Shape;87;p1"/>
          <p:cNvSpPr/>
          <p:nvPr/>
        </p:nvSpPr>
        <p:spPr>
          <a:xfrm>
            <a:off x="3385930" y="3054627"/>
            <a:ext cx="1179443" cy="518532"/>
          </a:xfrm>
          <a:prstGeom prst="rect">
            <a:avLst/>
          </a:prstGeom>
          <a:solidFill>
            <a:srgbClr val="009900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ASSIGN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8" name="Google Shape;88;p1"/>
          <p:cNvSpPr/>
          <p:nvPr/>
        </p:nvSpPr>
        <p:spPr>
          <a:xfrm>
            <a:off x="3430659" y="3657591"/>
            <a:ext cx="1179443" cy="518532"/>
          </a:xfrm>
          <a:prstGeom prst="rect">
            <a:avLst/>
          </a:prstGeom>
          <a:solidFill>
            <a:srgbClr val="009900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OPEN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9" name="Google Shape;89;p1"/>
          <p:cNvSpPr/>
          <p:nvPr/>
        </p:nvSpPr>
        <p:spPr>
          <a:xfrm>
            <a:off x="3372682" y="4247318"/>
            <a:ext cx="1179443" cy="518532"/>
          </a:xfrm>
          <a:prstGeom prst="rect">
            <a:avLst/>
          </a:prstGeom>
          <a:solidFill>
            <a:srgbClr val="009900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FIXED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0" name="Google Shape;90;p1"/>
          <p:cNvSpPr/>
          <p:nvPr/>
        </p:nvSpPr>
        <p:spPr>
          <a:xfrm>
            <a:off x="3352805" y="4810541"/>
            <a:ext cx="1179443" cy="518532"/>
          </a:xfrm>
          <a:prstGeom prst="rect">
            <a:avLst/>
          </a:prstGeom>
          <a:solidFill>
            <a:srgbClr val="009900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</a:t>
            </a:r>
            <a:r>
              <a:rPr lang="en-US" sz="1800" b="0" i="0" u="none" strike="noStrike" cap="none" dirty="0" smtClean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TEST</a:t>
            </a: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1" name="Google Shape;91;p1"/>
          <p:cNvSpPr/>
          <p:nvPr/>
        </p:nvSpPr>
        <p:spPr>
          <a:xfrm>
            <a:off x="3346170" y="5413510"/>
            <a:ext cx="1179443" cy="518532"/>
          </a:xfrm>
          <a:prstGeom prst="rect">
            <a:avLst/>
          </a:prstGeom>
          <a:solidFill>
            <a:srgbClr val="009900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VERIFIED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2" name="Google Shape;92;p1"/>
          <p:cNvSpPr/>
          <p:nvPr/>
        </p:nvSpPr>
        <p:spPr>
          <a:xfrm>
            <a:off x="3352802" y="5976730"/>
            <a:ext cx="1179443" cy="518532"/>
          </a:xfrm>
          <a:prstGeom prst="rect">
            <a:avLst/>
          </a:prstGeom>
          <a:solidFill>
            <a:srgbClr val="009900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CLOSED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13" name="Google Shape;93;p1"/>
          <p:cNvCxnSpPr>
            <a:stCxn id="6" idx="2"/>
          </p:cNvCxnSpPr>
          <p:nvPr/>
        </p:nvCxnSpPr>
        <p:spPr>
          <a:xfrm flipH="1">
            <a:off x="3935775" y="2983432"/>
            <a:ext cx="46501" cy="71085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4" name="Google Shape;94;p1"/>
          <p:cNvCxnSpPr/>
          <p:nvPr/>
        </p:nvCxnSpPr>
        <p:spPr>
          <a:xfrm flipH="1">
            <a:off x="3959083" y="3452183"/>
            <a:ext cx="2" cy="292726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5" name="Google Shape;95;p1"/>
          <p:cNvCxnSpPr/>
          <p:nvPr/>
        </p:nvCxnSpPr>
        <p:spPr>
          <a:xfrm flipH="1">
            <a:off x="3992213" y="5128581"/>
            <a:ext cx="2" cy="292726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6" name="Google Shape;96;p1"/>
          <p:cNvCxnSpPr/>
          <p:nvPr/>
        </p:nvCxnSpPr>
        <p:spPr>
          <a:xfrm flipH="1">
            <a:off x="3985589" y="5758060"/>
            <a:ext cx="2" cy="292726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7" name="Google Shape;97;p1"/>
          <p:cNvCxnSpPr/>
          <p:nvPr/>
        </p:nvCxnSpPr>
        <p:spPr>
          <a:xfrm flipH="1">
            <a:off x="3959082" y="4608442"/>
            <a:ext cx="2" cy="292726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18" name="Google Shape;98;p1"/>
          <p:cNvCxnSpPr>
            <a:stCxn id="8" idx="2"/>
          </p:cNvCxnSpPr>
          <p:nvPr/>
        </p:nvCxnSpPr>
        <p:spPr>
          <a:xfrm flipH="1">
            <a:off x="3992181" y="4176123"/>
            <a:ext cx="28200" cy="34785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sp>
        <p:nvSpPr>
          <p:cNvPr id="19" name="Google Shape;99;p1"/>
          <p:cNvSpPr/>
          <p:nvPr/>
        </p:nvSpPr>
        <p:spPr>
          <a:xfrm>
            <a:off x="1692958" y="4833723"/>
            <a:ext cx="1179443" cy="518532"/>
          </a:xfrm>
          <a:prstGeom prst="rect">
            <a:avLst/>
          </a:prstGeom>
          <a:solidFill>
            <a:srgbClr val="009900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REOPEND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" name="Google Shape;101;p1"/>
          <p:cNvSpPr/>
          <p:nvPr/>
        </p:nvSpPr>
        <p:spPr>
          <a:xfrm>
            <a:off x="8168304" y="4139640"/>
            <a:ext cx="1179443" cy="518532"/>
          </a:xfrm>
          <a:prstGeom prst="rect">
            <a:avLst/>
          </a:prstGeom>
          <a:solidFill>
            <a:srgbClr val="009900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DEFERRED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2" name="Google Shape;102;p1"/>
          <p:cNvSpPr/>
          <p:nvPr/>
        </p:nvSpPr>
        <p:spPr>
          <a:xfrm>
            <a:off x="6543259" y="4197624"/>
            <a:ext cx="1179443" cy="518532"/>
          </a:xfrm>
          <a:prstGeom prst="rect">
            <a:avLst/>
          </a:prstGeom>
          <a:solidFill>
            <a:srgbClr val="009900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REJECTED</a:t>
            </a:r>
            <a:endParaRPr sz="1800" b="0" i="0" u="none" strike="noStrike" cap="none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3" name="Google Shape;103;p1"/>
          <p:cNvSpPr/>
          <p:nvPr/>
        </p:nvSpPr>
        <p:spPr>
          <a:xfrm>
            <a:off x="4916555" y="4197625"/>
            <a:ext cx="1298715" cy="518532"/>
          </a:xfrm>
          <a:prstGeom prst="rect">
            <a:avLst/>
          </a:prstGeom>
          <a:solidFill>
            <a:srgbClr val="009900"/>
          </a:solidFill>
          <a:ln w="12700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 b="0" i="0" u="none" strike="noStrike" cap="none" dirty="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DUPLICATE</a:t>
            </a:r>
            <a:endParaRPr sz="1800" b="0" i="0" u="none" strike="noStrike" cap="none" dirty="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4" name="Google Shape;104;p1"/>
          <p:cNvCxnSpPr>
            <a:endCxn id="19" idx="3"/>
          </p:cNvCxnSpPr>
          <p:nvPr/>
        </p:nvCxnSpPr>
        <p:spPr>
          <a:xfrm flipH="1">
            <a:off x="2872401" y="5016032"/>
            <a:ext cx="473700" cy="76957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5" name="Google Shape;105;p1"/>
          <p:cNvCxnSpPr>
            <a:stCxn id="19" idx="0"/>
          </p:cNvCxnSpPr>
          <p:nvPr/>
        </p:nvCxnSpPr>
        <p:spPr>
          <a:xfrm flipV="1">
            <a:off x="2282680" y="3862923"/>
            <a:ext cx="0" cy="9708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6" name="Google Shape;106;p1"/>
          <p:cNvCxnSpPr/>
          <p:nvPr/>
        </p:nvCxnSpPr>
        <p:spPr>
          <a:xfrm>
            <a:off x="2282679" y="3856380"/>
            <a:ext cx="1103251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7" name="Google Shape;107;p1"/>
          <p:cNvCxnSpPr/>
          <p:nvPr/>
        </p:nvCxnSpPr>
        <p:spPr>
          <a:xfrm>
            <a:off x="4610102" y="3942512"/>
            <a:ext cx="955810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28" name="Google Shape;108;p1"/>
          <p:cNvCxnSpPr>
            <a:endCxn id="23" idx="0"/>
          </p:cNvCxnSpPr>
          <p:nvPr/>
        </p:nvCxnSpPr>
        <p:spPr>
          <a:xfrm>
            <a:off x="5565913" y="3863125"/>
            <a:ext cx="0" cy="33450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29" name="Google Shape;109;p1"/>
          <p:cNvCxnSpPr/>
          <p:nvPr/>
        </p:nvCxnSpPr>
        <p:spPr>
          <a:xfrm>
            <a:off x="4610102" y="3803369"/>
            <a:ext cx="2175011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0" name="Google Shape;110;p1"/>
          <p:cNvCxnSpPr/>
          <p:nvPr/>
        </p:nvCxnSpPr>
        <p:spPr>
          <a:xfrm>
            <a:off x="6811617" y="3803369"/>
            <a:ext cx="0" cy="497627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1" name="Google Shape;111;p1"/>
          <p:cNvCxnSpPr/>
          <p:nvPr/>
        </p:nvCxnSpPr>
        <p:spPr>
          <a:xfrm>
            <a:off x="4610102" y="3684101"/>
            <a:ext cx="3692382" cy="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2" name="Google Shape;112;p1"/>
          <p:cNvCxnSpPr/>
          <p:nvPr/>
        </p:nvCxnSpPr>
        <p:spPr>
          <a:xfrm>
            <a:off x="8302484" y="3684101"/>
            <a:ext cx="0" cy="57498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3" name="Google Shape;113;p1"/>
          <p:cNvCxnSpPr/>
          <p:nvPr/>
        </p:nvCxnSpPr>
        <p:spPr>
          <a:xfrm flipH="1" flipV="1">
            <a:off x="4552125" y="6325882"/>
            <a:ext cx="4451985" cy="20840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4" name="Google Shape;114;p1"/>
          <p:cNvCxnSpPr>
            <a:stCxn id="23" idx="2"/>
          </p:cNvCxnSpPr>
          <p:nvPr/>
        </p:nvCxnSpPr>
        <p:spPr>
          <a:xfrm flipH="1">
            <a:off x="5547613" y="4716157"/>
            <a:ext cx="18300" cy="1466085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5" name="Google Shape;115;p1"/>
          <p:cNvCxnSpPr>
            <a:endCxn id="12" idx="3"/>
          </p:cNvCxnSpPr>
          <p:nvPr/>
        </p:nvCxnSpPr>
        <p:spPr>
          <a:xfrm flipH="1">
            <a:off x="4532245" y="6182139"/>
            <a:ext cx="1035300" cy="53857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36" name="Google Shape;116;p1"/>
          <p:cNvCxnSpPr/>
          <p:nvPr/>
        </p:nvCxnSpPr>
        <p:spPr>
          <a:xfrm>
            <a:off x="7093225" y="4608441"/>
            <a:ext cx="0" cy="1697934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none" w="sm" len="sm"/>
          </a:ln>
        </p:spPr>
      </p:cxnSp>
      <p:cxnSp>
        <p:nvCxnSpPr>
          <p:cNvPr id="37" name="Google Shape;117;p1"/>
          <p:cNvCxnSpPr/>
          <p:nvPr/>
        </p:nvCxnSpPr>
        <p:spPr>
          <a:xfrm flipV="1">
            <a:off x="4486682" y="6306375"/>
            <a:ext cx="1" cy="2095"/>
          </a:xfrm>
          <a:prstGeom prst="straightConnector1">
            <a:avLst/>
          </a:prstGeom>
          <a:noFill/>
          <a:ln w="9525" cap="flat" cmpd="sng">
            <a:solidFill>
              <a:schemeClr val="lt1"/>
            </a:solidFill>
            <a:prstDash val="solid"/>
            <a:miter lim="800000"/>
            <a:headEnd type="none" w="sm" len="sm"/>
            <a:tailEnd type="triangle" w="med" len="med"/>
          </a:ln>
        </p:spPr>
      </p:cxnSp>
      <p:cxnSp>
        <p:nvCxnSpPr>
          <p:cNvPr id="51" name="Straight Arrow Connector 50"/>
          <p:cNvCxnSpPr/>
          <p:nvPr/>
        </p:nvCxnSpPr>
        <p:spPr>
          <a:xfrm flipH="1">
            <a:off x="4610102" y="6306375"/>
            <a:ext cx="2483123" cy="0"/>
          </a:xfrm>
          <a:prstGeom prst="straightConnector1">
            <a:avLst/>
          </a:prstGeom>
          <a:ln>
            <a:solidFill>
              <a:schemeClr val="bg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Connector 38"/>
          <p:cNvCxnSpPr/>
          <p:nvPr/>
        </p:nvCxnSpPr>
        <p:spPr>
          <a:xfrm>
            <a:off x="8991600" y="4658172"/>
            <a:ext cx="0" cy="1648203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50129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Defect Status</a:t>
            </a:r>
            <a:r>
              <a:rPr lang="en-US" dirty="0"/>
              <a:t> or Bug Status in defect life cycle is the present state from which the defect or a bug is currently undergoing. The goal of defect status is to precisely convey the current state or progress of a defect or bug in order to better track and understand the actual progress of the defect life cycle.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2231422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1262</TotalTime>
  <Words>730</Words>
  <Application>Microsoft Office PowerPoint</Application>
  <PresentationFormat>On-screen Show (4:3)</PresentationFormat>
  <Paragraphs>91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1" baseType="lpstr">
      <vt:lpstr>Arial</vt:lpstr>
      <vt:lpstr>Calibri</vt:lpstr>
      <vt:lpstr>Calibri Light</vt:lpstr>
      <vt:lpstr>Wingdings 2</vt:lpstr>
      <vt:lpstr>Office Theme</vt:lpstr>
      <vt:lpstr> </vt:lpstr>
      <vt:lpstr>PowerPoint Presentation</vt:lpstr>
      <vt:lpstr>Bug Severity </vt:lpstr>
      <vt:lpstr>Priority</vt:lpstr>
      <vt:lpstr>Defect Age</vt:lpstr>
      <vt:lpstr>Bug leakage</vt:lpstr>
      <vt:lpstr>When to stop testing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BUG REPORT TEMPLATE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JAVA</dc:title>
  <dc:creator>CAMERINFOLKS</dc:creator>
  <cp:lastModifiedBy>admin</cp:lastModifiedBy>
  <cp:revision>76</cp:revision>
  <dcterms:created xsi:type="dcterms:W3CDTF">2016-08-02T14:04:07Z</dcterms:created>
  <dcterms:modified xsi:type="dcterms:W3CDTF">2025-06-12T12:16:04Z</dcterms:modified>
</cp:coreProperties>
</file>