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60" r:id="rId4"/>
    <p:sldId id="262" r:id="rId5"/>
    <p:sldId id="261" r:id="rId6"/>
    <p:sldId id="258" r:id="rId7"/>
    <p:sldId id="263" r:id="rId8"/>
    <p:sldId id="265" r:id="rId9"/>
    <p:sldId id="266" r:id="rId10"/>
    <p:sldId id="259" r:id="rId11"/>
    <p:sldId id="267" r:id="rId12"/>
    <p:sldId id="268" r:id="rId13"/>
    <p:sldId id="269" r:id="rId14"/>
    <p:sldId id="270" r:id="rId15"/>
    <p:sldId id="271" r:id="rId16"/>
    <p:sldId id="273" r:id="rId17"/>
    <p:sldId id="274" r:id="rId18"/>
    <p:sldId id="275" r:id="rId19"/>
    <p:sldId id="276" r:id="rId20"/>
    <p:sldId id="277" r:id="rId21"/>
    <p:sldId id="278" r:id="rId22"/>
    <p:sldId id="279" r:id="rId23"/>
    <p:sldId id="280" r:id="rId24"/>
    <p:sldId id="281"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96" d="100"/>
          <a:sy n="96" d="100"/>
        </p:scale>
        <p:origin x="86" y="16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smtClean="0"/>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smtClean="0"/>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smtClean="0"/>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8/18/2025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8/18/2025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browserstack.com/test-on-firefox-browser?utm_source=google&amp;utm_medium=cpc&amp;utm_platform=paidads&amp;utm_content=702264785236&amp;utm_campaign=Search-NB-Global-Live-Micro-Journey&amp;utm_campaigncode=Cross-Browser-Testing+9211922&amp;utm_term=e+cross%20browser%20testing" TargetMode="External"/><Relationship Id="rId2" Type="http://schemas.openxmlformats.org/officeDocument/2006/relationships/hyperlink" Target="https://www.browserstack.com/test-on-chrome-browser?utm_source=google&amp;utm_medium=cpc&amp;utm_platform=paidads&amp;utm_content=702264785236&amp;utm_campaign=Search-NB-Global-Live-Micro-Journey&amp;utm_campaigncode=Cross-Browser-Testing+9211922&amp;utm_term=e+cross%20browser%20testing" TargetMode="External"/><Relationship Id="rId1" Type="http://schemas.openxmlformats.org/officeDocument/2006/relationships/slideLayout" Target="../slideLayouts/slideLayout2.xml"/><Relationship Id="rId4" Type="http://schemas.openxmlformats.org/officeDocument/2006/relationships/hyperlink" Target="https://www.browserstack.com/test-on-safari-browser?utm_source=google&amp;utm_medium=cpc&amp;utm_platform=paidads&amp;utm_content=702264785236&amp;utm_campaign=Search-NB-Global-Live-Micro-Journey&amp;utm_campaigncode=Cross-Browser-Testing+9211922&amp;utm_term=e+cross%20browser%20testing"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hyperlink" Target="https://testrigor.com/blog/defect-lifecycle/"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181063" y="389614"/>
            <a:ext cx="7766936" cy="846460"/>
          </a:xfrm>
        </p:spPr>
        <p:txBody>
          <a:bodyPr/>
          <a:lstStyle/>
          <a:p>
            <a:pPr algn="ctr"/>
            <a:r>
              <a:rPr lang="en-US" dirty="0" smtClean="0">
                <a:solidFill>
                  <a:schemeClr val="tx1"/>
                </a:solidFill>
                <a:latin typeface="Algerian" panose="04020705040A02060702" pitchFamily="82" charset="0"/>
              </a:rPr>
              <a:t>MANUAL TESTING</a:t>
            </a:r>
            <a:endParaRPr lang="en-IN" dirty="0">
              <a:solidFill>
                <a:schemeClr val="tx1"/>
              </a:solidFill>
              <a:latin typeface="Algerian" panose="04020705040A02060702" pitchFamily="82" charset="0"/>
            </a:endParaRPr>
          </a:p>
        </p:txBody>
      </p:sp>
      <p:sp>
        <p:nvSpPr>
          <p:cNvPr id="9" name="Rectangle 5"/>
          <p:cNvSpPr>
            <a:spLocks noChangeArrowheads="1"/>
          </p:cNvSpPr>
          <p:nvPr/>
        </p:nvSpPr>
        <p:spPr bwMode="auto">
          <a:xfrm>
            <a:off x="938254" y="1964575"/>
            <a:ext cx="8317064" cy="3323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342900" indent="-342900" algn="just">
              <a:buFont typeface="Wingdings" panose="05000000000000000000" pitchFamily="2" charset="2"/>
              <a:buChar char="Ø"/>
            </a:pPr>
            <a:r>
              <a:rPr lang="en-US" sz="2400" dirty="0">
                <a:latin typeface="Times New Roman" panose="02020603050405020304" pitchFamily="18" charset="0"/>
                <a:cs typeface="Times New Roman" panose="02020603050405020304" pitchFamily="18" charset="0"/>
              </a:rPr>
              <a:t>M</a:t>
            </a:r>
            <a:r>
              <a:rPr lang="en-US" sz="2400" dirty="0" smtClean="0">
                <a:latin typeface="Times New Roman" panose="02020603050405020304" pitchFamily="18" charset="0"/>
                <a:cs typeface="Times New Roman" panose="02020603050405020304" pitchFamily="18" charset="0"/>
              </a:rPr>
              <a:t>anual </a:t>
            </a:r>
            <a:r>
              <a:rPr lang="en-US" sz="2400" dirty="0">
                <a:latin typeface="Times New Roman" panose="02020603050405020304" pitchFamily="18" charset="0"/>
                <a:cs typeface="Times New Roman" panose="02020603050405020304" pitchFamily="18" charset="0"/>
              </a:rPr>
              <a:t>testing refers to a test process in which a QA manually tests the software application to identify bugs. To do so, QAs follow a written test plan that describes a set of unique test scenarios. </a:t>
            </a:r>
            <a:endParaRPr lang="en-US" sz="2400" dirty="0" smtClean="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The </a:t>
            </a:r>
            <a:r>
              <a:rPr lang="en-US" sz="2400" dirty="0">
                <a:latin typeface="Times New Roman" panose="02020603050405020304" pitchFamily="18" charset="0"/>
                <a:cs typeface="Times New Roman" panose="02020603050405020304" pitchFamily="18" charset="0"/>
              </a:rPr>
              <a:t>QA is required to analyze the performance of the web or mobile application from an end user’s perspective.</a:t>
            </a:r>
          </a:p>
          <a:p>
            <a:pPr marL="342900" indent="-342900" algn="just">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QAs </a:t>
            </a:r>
            <a:r>
              <a:rPr lang="en-US" sz="2400" dirty="0">
                <a:latin typeface="Times New Roman" panose="02020603050405020304" pitchFamily="18" charset="0"/>
                <a:cs typeface="Times New Roman" panose="02020603050405020304" pitchFamily="18" charset="0"/>
              </a:rPr>
              <a:t>verify the actual behavior of software against expected behavior, and any difference is reported as a bug.</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smtClean="0">
              <a:ln>
                <a:noFill/>
              </a:ln>
              <a:solidFill>
                <a:srgbClr val="4A4A4A"/>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653969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5400" dirty="0" smtClean="0">
                <a:solidFill>
                  <a:schemeClr val="tx1"/>
                </a:solidFill>
                <a:latin typeface="Algerian" panose="04020705040A02060702" pitchFamily="82" charset="0"/>
              </a:rPr>
              <a:t>Manual VS Automation</a:t>
            </a:r>
            <a:endParaRPr lang="en-IN" sz="5400" dirty="0">
              <a:solidFill>
                <a:schemeClr val="tx1"/>
              </a:solidFill>
              <a:latin typeface="Algerian" panose="04020705040A02060702" pitchFamily="82"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052182493"/>
              </p:ext>
            </p:extLst>
          </p:nvPr>
        </p:nvGraphicFramePr>
        <p:xfrm>
          <a:off x="787179" y="1610138"/>
          <a:ext cx="8595360" cy="4838860"/>
        </p:xfrm>
        <a:graphic>
          <a:graphicData uri="http://schemas.openxmlformats.org/drawingml/2006/table">
            <a:tbl>
              <a:tblPr/>
              <a:tblGrid>
                <a:gridCol w="2865120"/>
                <a:gridCol w="2865120"/>
                <a:gridCol w="2865120"/>
              </a:tblGrid>
              <a:tr h="522208">
                <a:tc>
                  <a:txBody>
                    <a:bodyPr/>
                    <a:lstStyle/>
                    <a:p>
                      <a:pPr algn="l" fontAlgn="t"/>
                      <a:r>
                        <a:rPr lang="en-IN" sz="1800" b="1" dirty="0">
                          <a:solidFill>
                            <a:srgbClr val="242424"/>
                          </a:solidFill>
                          <a:effectLst/>
                          <a:latin typeface="Times New Roman" panose="02020603050405020304" pitchFamily="18" charset="0"/>
                          <a:cs typeface="Times New Roman" panose="02020603050405020304" pitchFamily="18" charset="0"/>
                        </a:rPr>
                        <a:t>Criteria</a:t>
                      </a:r>
                    </a:p>
                  </a:txBody>
                  <a:tcPr marL="74931" marR="74931" marT="74931" marB="74931">
                    <a:lnL>
                      <a:noFill/>
                    </a:lnL>
                    <a:lnR>
                      <a:noFill/>
                    </a:lnR>
                    <a:lnT>
                      <a:noFill/>
                    </a:lnT>
                    <a:lnB w="1270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dirty="0">
                          <a:solidFill>
                            <a:srgbClr val="242424"/>
                          </a:solidFill>
                          <a:effectLst/>
                          <a:latin typeface="Times New Roman" panose="02020603050405020304" pitchFamily="18" charset="0"/>
                          <a:cs typeface="Times New Roman" panose="02020603050405020304" pitchFamily="18" charset="0"/>
                        </a:rPr>
                        <a:t>Manual Testing</a:t>
                      </a:r>
                    </a:p>
                  </a:txBody>
                  <a:tcPr marL="74931" marR="74931" marT="74931" marB="74931">
                    <a:lnL>
                      <a:noFill/>
                    </a:lnL>
                    <a:lnR>
                      <a:noFill/>
                    </a:lnR>
                    <a:lnT>
                      <a:noFill/>
                    </a:lnT>
                    <a:lnB w="1270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Automation Testing</a:t>
                      </a:r>
                    </a:p>
                  </a:txBody>
                  <a:tcPr marL="74931" marR="74931" marT="74931" marB="74931">
                    <a:lnL>
                      <a:noFill/>
                    </a:lnL>
                    <a:lnR>
                      <a:noFill/>
                    </a:lnR>
                    <a:lnT>
                      <a:noFill/>
                    </a:lnT>
                    <a:lnB w="12700" cap="flat" cmpd="sng" algn="ctr">
                      <a:solidFill>
                        <a:srgbClr val="E4EBF2"/>
                      </a:solidFill>
                      <a:prstDash val="solid"/>
                      <a:round/>
                      <a:headEnd type="none" w="med" len="med"/>
                      <a:tailEnd type="none" w="med" len="med"/>
                    </a:lnB>
                    <a:solidFill>
                      <a:srgbClr val="F8FAFC"/>
                    </a:solidFill>
                  </a:tcPr>
                </a:tc>
              </a:tr>
              <a:tr h="690059">
                <a:tc>
                  <a:txBody>
                    <a:bodyPr/>
                    <a:lstStyle/>
                    <a:p>
                      <a:pPr algn="l" fontAlgn="t"/>
                      <a:r>
                        <a:rPr lang="en-IN" sz="1800" b="1" dirty="0">
                          <a:solidFill>
                            <a:srgbClr val="242424"/>
                          </a:solidFill>
                          <a:effectLst/>
                          <a:latin typeface="Times New Roman" panose="02020603050405020304" pitchFamily="18" charset="0"/>
                          <a:cs typeface="Times New Roman" panose="02020603050405020304" pitchFamily="18" charset="0"/>
                        </a:rPr>
                        <a:t>Best Use Case</a:t>
                      </a:r>
                    </a:p>
                  </a:txBody>
                  <a:tcPr marL="74931" marR="74931" marT="74931" marB="74931">
                    <a:lnL>
                      <a:noFill/>
                    </a:lnL>
                    <a:lnR>
                      <a:noFill/>
                    </a:lnR>
                    <a:lnT w="1270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Exploratory, usability, UI/UX</a:t>
                      </a:r>
                    </a:p>
                  </a:txBody>
                  <a:tcPr marL="74931" marR="74931" marT="74931" marB="74931">
                    <a:lnL>
                      <a:noFill/>
                    </a:lnL>
                    <a:lnR>
                      <a:noFill/>
                    </a:lnR>
                    <a:lnT w="1270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Regression, load, performance</a:t>
                      </a:r>
                    </a:p>
                  </a:txBody>
                  <a:tcPr marL="74931" marR="74931" marT="74931" marB="74931">
                    <a:lnL>
                      <a:noFill/>
                    </a:lnL>
                    <a:lnR>
                      <a:noFill/>
                    </a:lnR>
                    <a:lnT w="1270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8FAFC"/>
                    </a:solidFill>
                  </a:tcPr>
                </a:tc>
              </a:tr>
              <a:tr h="522208">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Speed</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dirty="0">
                          <a:solidFill>
                            <a:srgbClr val="374151"/>
                          </a:solidFill>
                          <a:effectLst/>
                          <a:latin typeface="Times New Roman" panose="02020603050405020304" pitchFamily="18" charset="0"/>
                          <a:cs typeface="Times New Roman" panose="02020603050405020304" pitchFamily="18" charset="0"/>
                        </a:rPr>
                        <a:t>Slower</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Fast, repeatable</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522208">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Initial Investment</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Low</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High (setup, scripting)</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690059">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Human Judgment</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Strong (context-aware)</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None (script-driven)</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690059">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Scalability</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Limited</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High with parallel execution</a:t>
                      </a:r>
                    </a:p>
                  </a:txBody>
                  <a:tcPr marL="74931" marR="74931" marT="74931" marB="74931">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1193616">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Ideal Tool</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74931" marR="74931" marT="74931" marB="74931">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IN" sz="1800" b="0" dirty="0" err="1">
                          <a:solidFill>
                            <a:srgbClr val="374151"/>
                          </a:solidFill>
                          <a:effectLst/>
                          <a:latin typeface="Times New Roman" panose="02020603050405020304" pitchFamily="18" charset="0"/>
                          <a:cs typeface="Times New Roman" panose="02020603050405020304" pitchFamily="18" charset="0"/>
                        </a:rPr>
                        <a:t>BrowserStack</a:t>
                      </a:r>
                      <a:r>
                        <a:rPr lang="en-IN" sz="1800" b="0" dirty="0">
                          <a:solidFill>
                            <a:srgbClr val="374151"/>
                          </a:solidFill>
                          <a:effectLst/>
                          <a:latin typeface="Times New Roman" panose="02020603050405020304" pitchFamily="18" charset="0"/>
                          <a:cs typeface="Times New Roman" panose="02020603050405020304" pitchFamily="18" charset="0"/>
                        </a:rPr>
                        <a:t> Live / App Live</a:t>
                      </a:r>
                    </a:p>
                  </a:txBody>
                  <a:tcPr marL="74931" marR="74931" marT="74931" marB="74931">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US" sz="1800" b="0" dirty="0" err="1">
                          <a:solidFill>
                            <a:srgbClr val="374151"/>
                          </a:solidFill>
                          <a:effectLst/>
                          <a:latin typeface="Times New Roman" panose="02020603050405020304" pitchFamily="18" charset="0"/>
                          <a:cs typeface="Times New Roman" panose="02020603050405020304" pitchFamily="18" charset="0"/>
                        </a:rPr>
                        <a:t>BrowserStack</a:t>
                      </a:r>
                      <a:r>
                        <a:rPr lang="en-US" sz="1800" b="0" dirty="0">
                          <a:solidFill>
                            <a:srgbClr val="374151"/>
                          </a:solidFill>
                          <a:effectLst/>
                          <a:latin typeface="Times New Roman" panose="02020603050405020304" pitchFamily="18" charset="0"/>
                          <a:cs typeface="Times New Roman" panose="02020603050405020304" pitchFamily="18" charset="0"/>
                        </a:rPr>
                        <a:t> Automate / App Automate/ Low Code Automation tool</a:t>
                      </a:r>
                    </a:p>
                  </a:txBody>
                  <a:tcPr marL="74931" marR="74931" marT="74931" marB="74931">
                    <a:lnL>
                      <a:noFill/>
                    </a:lnL>
                    <a:lnR>
                      <a:noFill/>
                    </a:lnR>
                    <a:lnT w="7620" cap="flat" cmpd="sng" algn="ctr">
                      <a:solidFill>
                        <a:srgbClr val="E4EBF2"/>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13309891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93913" y="381662"/>
            <a:ext cx="8189843" cy="1446550"/>
          </a:xfrm>
          <a:prstGeom prst="rect">
            <a:avLst/>
          </a:prstGeom>
          <a:noFill/>
        </p:spPr>
        <p:txBody>
          <a:bodyPr wrap="square" rtlCol="0">
            <a:spAutoFit/>
          </a:bodyPr>
          <a:lstStyle/>
          <a:p>
            <a:r>
              <a:rPr lang="en-US" sz="4400" dirty="0" smtClean="0">
                <a:latin typeface="Algerian" panose="04020705040A02060702" pitchFamily="82" charset="0"/>
              </a:rPr>
              <a:t>Functional Testing &amp; </a:t>
            </a:r>
          </a:p>
          <a:p>
            <a:r>
              <a:rPr lang="en-US" sz="4400" dirty="0" smtClean="0">
                <a:latin typeface="Algerian" panose="04020705040A02060702" pitchFamily="82" charset="0"/>
              </a:rPr>
              <a:t>Non- functional </a:t>
            </a:r>
            <a:r>
              <a:rPr lang="en-US" sz="4400" dirty="0" err="1" smtClean="0">
                <a:latin typeface="Algerian" panose="04020705040A02060702" pitchFamily="82" charset="0"/>
              </a:rPr>
              <a:t>tseting</a:t>
            </a:r>
            <a:endParaRPr lang="en-IN" sz="4400" dirty="0">
              <a:latin typeface="Algerian" panose="04020705040A02060702" pitchFamily="82" charset="0"/>
            </a:endParaRPr>
          </a:p>
        </p:txBody>
      </p:sp>
      <p:sp>
        <p:nvSpPr>
          <p:cNvPr id="7" name="TextBox 6"/>
          <p:cNvSpPr txBox="1"/>
          <p:nvPr/>
        </p:nvSpPr>
        <p:spPr>
          <a:xfrm>
            <a:off x="978010" y="2767055"/>
            <a:ext cx="8142136" cy="1569660"/>
          </a:xfrm>
          <a:prstGeom prst="rect">
            <a:avLst/>
          </a:prstGeom>
          <a:noFill/>
        </p:spPr>
        <p:txBody>
          <a:bodyPr wrap="square" rtlCol="0">
            <a:spAutoFit/>
          </a:bodyPr>
          <a:lstStyle/>
          <a:p>
            <a:pPr algn="just"/>
            <a:r>
              <a:rPr lang="en-US" sz="2400" dirty="0">
                <a:latin typeface="Times New Roman" panose="02020603050405020304" pitchFamily="18" charset="0"/>
                <a:cs typeface="Times New Roman" panose="02020603050405020304" pitchFamily="18" charset="0"/>
              </a:rPr>
              <a:t>Functional testing verifies whether the system behaves as expected based on defined requirements, while non-functional testing evaluates how well the system performs in areas like speed, scalability, and reliability</a:t>
            </a:r>
            <a:r>
              <a:rPr lang="en-US" sz="2400" dirty="0" smtClean="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9755306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79484" y="903798"/>
            <a:ext cx="8596668" cy="726219"/>
          </a:xfrm>
        </p:spPr>
        <p:txBody>
          <a:bodyPr>
            <a:noAutofit/>
          </a:bodyPr>
          <a:lstStyle/>
          <a:p>
            <a:r>
              <a:rPr lang="en-IN" sz="4400" dirty="0">
                <a:solidFill>
                  <a:schemeClr val="tx1"/>
                </a:solidFill>
                <a:latin typeface="Algerian" panose="04020705040A02060702" pitchFamily="82" charset="0"/>
              </a:rPr>
              <a:t>Functional Testing:</a:t>
            </a:r>
            <a:br>
              <a:rPr lang="en-IN" sz="4400" dirty="0">
                <a:solidFill>
                  <a:schemeClr val="tx1"/>
                </a:solidFill>
                <a:latin typeface="Algerian" panose="04020705040A02060702" pitchFamily="82" charset="0"/>
              </a:rPr>
            </a:br>
            <a:r>
              <a:rPr lang="en-IN" sz="4400" dirty="0">
                <a:solidFill>
                  <a:schemeClr val="tx1"/>
                </a:solidFill>
                <a:latin typeface="Algerian" panose="04020705040A02060702" pitchFamily="82" charset="0"/>
              </a:rPr>
              <a:t/>
            </a:r>
            <a:br>
              <a:rPr lang="en-IN" sz="4400" dirty="0">
                <a:solidFill>
                  <a:schemeClr val="tx1"/>
                </a:solidFill>
                <a:latin typeface="Algerian" panose="04020705040A02060702" pitchFamily="82" charset="0"/>
              </a:rPr>
            </a:b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involves validating features, user interactions, and system behavior to ensure each function delivers the expected output. Common types include unit testing, integration testing, and user acceptance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096923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70315" y="776577"/>
            <a:ext cx="8596668" cy="980661"/>
          </a:xfrm>
        </p:spPr>
        <p:txBody>
          <a:bodyPr>
            <a:noAutofit/>
          </a:bodyPr>
          <a:lstStyle/>
          <a:p>
            <a:r>
              <a:rPr lang="en-IN" sz="4400" dirty="0" err="1" smtClean="0">
                <a:solidFill>
                  <a:schemeClr val="tx1"/>
                </a:solidFill>
                <a:latin typeface="Algerian" panose="04020705040A02060702" pitchFamily="82" charset="0"/>
              </a:rPr>
              <a:t>NON-Functional</a:t>
            </a:r>
            <a:r>
              <a:rPr lang="en-IN" sz="4400" dirty="0" smtClean="0">
                <a:solidFill>
                  <a:schemeClr val="tx1"/>
                </a:solidFill>
                <a:latin typeface="Algerian" panose="04020705040A02060702" pitchFamily="82" charset="0"/>
              </a:rPr>
              <a:t> </a:t>
            </a:r>
            <a:r>
              <a:rPr lang="en-IN" sz="4400" dirty="0">
                <a:solidFill>
                  <a:schemeClr val="tx1"/>
                </a:solidFill>
                <a:latin typeface="Algerian" panose="04020705040A02060702" pitchFamily="82" charset="0"/>
              </a:rPr>
              <a:t>Testing:</a:t>
            </a:r>
            <a:br>
              <a:rPr lang="en-IN" sz="4400" dirty="0">
                <a:solidFill>
                  <a:schemeClr val="tx1"/>
                </a:solidFill>
                <a:latin typeface="Algerian" panose="04020705040A02060702" pitchFamily="82" charset="0"/>
              </a:rPr>
            </a:br>
            <a:r>
              <a:rPr lang="en-IN" sz="4400" dirty="0">
                <a:solidFill>
                  <a:schemeClr val="tx1"/>
                </a:solidFill>
                <a:latin typeface="Algerian" panose="04020705040A02060702" pitchFamily="82" charset="0"/>
              </a:rPr>
              <a:t/>
            </a:r>
            <a:br>
              <a:rPr lang="en-IN" sz="4400" dirty="0">
                <a:solidFill>
                  <a:schemeClr val="tx1"/>
                </a:solidFill>
                <a:latin typeface="Algerian" panose="04020705040A02060702" pitchFamily="82" charset="0"/>
              </a:rPr>
            </a:br>
            <a:endParaRPr lang="en-IN" sz="4400" dirty="0"/>
          </a:p>
        </p:txBody>
      </p:sp>
      <p:sp>
        <p:nvSpPr>
          <p:cNvPr id="3" name="Content Placeholder 2"/>
          <p:cNvSpPr>
            <a:spLocks noGrp="1"/>
          </p:cNvSpPr>
          <p:nvPr>
            <p:ph idx="1"/>
          </p:nvPr>
        </p:nvSpPr>
        <p:spPr/>
        <p:txBody>
          <a:bodyPr>
            <a:normAutofit/>
          </a:bodyPr>
          <a:lstStyle/>
          <a:p>
            <a:pPr algn="just"/>
            <a:r>
              <a:rPr lang="en-US" sz="2400" dirty="0">
                <a:latin typeface="Times New Roman" panose="02020603050405020304" pitchFamily="18" charset="0"/>
                <a:cs typeface="Times New Roman" panose="02020603050405020304" pitchFamily="18" charset="0"/>
              </a:rPr>
              <a:t>It evaluates how the software performs under various conditions, focusing on aspects like performance, scalability, security, and usability. Common types include performance testing, load testing, stress testing, and security testing.</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995258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4002749946"/>
              </p:ext>
            </p:extLst>
          </p:nvPr>
        </p:nvGraphicFramePr>
        <p:xfrm>
          <a:off x="1081376" y="1963972"/>
          <a:ext cx="7824084" cy="4277801"/>
        </p:xfrm>
        <a:graphic>
          <a:graphicData uri="http://schemas.openxmlformats.org/drawingml/2006/table">
            <a:tbl>
              <a:tblPr/>
              <a:tblGrid>
                <a:gridCol w="2608028"/>
                <a:gridCol w="2608028"/>
                <a:gridCol w="2608028"/>
              </a:tblGrid>
              <a:tr h="501346">
                <a:tc>
                  <a:txBody>
                    <a:bodyPr/>
                    <a:lstStyle/>
                    <a:p>
                      <a:pPr algn="l" fontAlgn="t"/>
                      <a:r>
                        <a:rPr lang="en-IN" sz="1800" b="1" dirty="0">
                          <a:solidFill>
                            <a:srgbClr val="242424"/>
                          </a:solidFill>
                          <a:effectLst/>
                          <a:latin typeface="Times New Roman" panose="02020603050405020304" pitchFamily="18" charset="0"/>
                          <a:cs typeface="Times New Roman" panose="02020603050405020304" pitchFamily="18" charset="0"/>
                        </a:rPr>
                        <a:t>Aspect</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Functional  Testing</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Non-Functional Testing</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r>
              <a:tr h="723983">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Objective</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Validates what the system does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a:solidFill>
                            <a:srgbClr val="374151"/>
                          </a:solidFill>
                          <a:effectLst/>
                          <a:latin typeface="Times New Roman" panose="02020603050405020304" pitchFamily="18" charset="0"/>
                          <a:cs typeface="Times New Roman" panose="02020603050405020304" pitchFamily="18" charset="0"/>
                        </a:rPr>
                        <a:t>Evaluates how the system performs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900088">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Focus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Business logic and feature correctness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a:solidFill>
                            <a:srgbClr val="374151"/>
                          </a:solidFill>
                          <a:effectLst/>
                          <a:latin typeface="Times New Roman" panose="02020603050405020304" pitchFamily="18" charset="0"/>
                          <a:cs typeface="Times New Roman" panose="02020603050405020304" pitchFamily="18" charset="0"/>
                        </a:rPr>
                        <a:t>Performance, usability, security, and reliability</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1076192">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Test types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a:solidFill>
                            <a:srgbClr val="374151"/>
                          </a:solidFill>
                          <a:effectLst/>
                          <a:latin typeface="Times New Roman" panose="02020603050405020304" pitchFamily="18" charset="0"/>
                          <a:cs typeface="Times New Roman" panose="02020603050405020304" pitchFamily="18" charset="0"/>
                        </a:rPr>
                        <a:t>Unit, integration, system, acceptance tests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Load, stress, security, and performance tests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1076192">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Execution method</a:t>
                      </a: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Often manual or automated</a:t>
                      </a: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Mostly automated with specialized tools</a:t>
                      </a: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r>
            </a:tbl>
          </a:graphicData>
        </a:graphic>
      </p:graphicFrame>
      <p:sp>
        <p:nvSpPr>
          <p:cNvPr id="5" name="Rectangle 4"/>
          <p:cNvSpPr/>
          <p:nvPr/>
        </p:nvSpPr>
        <p:spPr>
          <a:xfrm>
            <a:off x="1113182" y="227463"/>
            <a:ext cx="7569641" cy="1446550"/>
          </a:xfrm>
          <a:prstGeom prst="rect">
            <a:avLst/>
          </a:prstGeom>
        </p:spPr>
        <p:txBody>
          <a:bodyPr wrap="square">
            <a:spAutoFit/>
          </a:bodyPr>
          <a:lstStyle/>
          <a:p>
            <a:r>
              <a:rPr lang="en-US" sz="4400" dirty="0">
                <a:latin typeface="Algerian" panose="04020705040A02060702" pitchFamily="82" charset="0"/>
              </a:rPr>
              <a:t>Functional Testing &amp; </a:t>
            </a:r>
            <a:r>
              <a:rPr lang="en-US" sz="4400" dirty="0" smtClean="0">
                <a:latin typeface="Algerian" panose="04020705040A02060702" pitchFamily="82" charset="0"/>
              </a:rPr>
              <a:t>Non- </a:t>
            </a:r>
            <a:r>
              <a:rPr lang="en-US" sz="4400" dirty="0">
                <a:latin typeface="Algerian" panose="04020705040A02060702" pitchFamily="82" charset="0"/>
              </a:rPr>
              <a:t>functional </a:t>
            </a:r>
            <a:r>
              <a:rPr lang="en-US" sz="4400" dirty="0" err="1">
                <a:latin typeface="Algerian" panose="04020705040A02060702" pitchFamily="82" charset="0"/>
              </a:rPr>
              <a:t>tseting</a:t>
            </a:r>
            <a:endParaRPr lang="en-IN" sz="4400" dirty="0">
              <a:latin typeface="Algerian" panose="04020705040A02060702" pitchFamily="82" charset="0"/>
            </a:endParaRPr>
          </a:p>
        </p:txBody>
      </p:sp>
    </p:spTree>
    <p:extLst>
      <p:ext uri="{BB962C8B-B14F-4D97-AF65-F5344CB8AC3E}">
        <p14:creationId xmlns:p14="http://schemas.microsoft.com/office/powerpoint/2010/main" val="52654863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29586"/>
          </a:xfrm>
        </p:spPr>
        <p:txBody>
          <a:bodyPr>
            <a:normAutofit/>
          </a:bodyPr>
          <a:lstStyle/>
          <a:p>
            <a:r>
              <a:rPr lang="en-US" sz="4400" dirty="0" smtClean="0">
                <a:solidFill>
                  <a:schemeClr val="tx1"/>
                </a:solidFill>
                <a:latin typeface="Algerian" panose="04020705040A02060702" pitchFamily="82" charset="0"/>
              </a:rPr>
              <a:t>CROSS BROWSER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a:xfrm>
            <a:off x="430844" y="2043486"/>
            <a:ext cx="8331494" cy="3880773"/>
          </a:xfrm>
        </p:spPr>
        <p:txBody>
          <a:bodyPr>
            <a:noAutofit/>
          </a:bodyPr>
          <a:lstStyle/>
          <a:p>
            <a:r>
              <a:rPr lang="en-US" sz="2400" dirty="0">
                <a:latin typeface="Times New Roman" panose="02020603050405020304" pitchFamily="18" charset="0"/>
                <a:cs typeface="Times New Roman" panose="02020603050405020304" pitchFamily="18" charset="0"/>
              </a:rPr>
              <a:t>Cross browser testing is the process of checking whether a website or web application functions correctly and looks consistent across multiple web browsers, operating systems, and devices. </a:t>
            </a:r>
          </a:p>
          <a:p>
            <a:r>
              <a:rPr lang="en-US" sz="2400" dirty="0">
                <a:latin typeface="Times New Roman" panose="02020603050405020304" pitchFamily="18" charset="0"/>
                <a:cs typeface="Times New Roman" panose="02020603050405020304" pitchFamily="18" charset="0"/>
              </a:rPr>
              <a:t>It helps ensure that all users, regardless of their browser choice—such as </a:t>
            </a:r>
            <a:r>
              <a:rPr lang="en-US" sz="2400" u="sng" dirty="0">
                <a:latin typeface="Times New Roman" panose="02020603050405020304" pitchFamily="18" charset="0"/>
                <a:cs typeface="Times New Roman" panose="02020603050405020304" pitchFamily="18" charset="0"/>
                <a:hlinkClick r:id="rId2" tooltip="Chrome"/>
              </a:rPr>
              <a:t>Chrome</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3" tooltip="Firefox"/>
              </a:rPr>
              <a:t>Firefox</a:t>
            </a:r>
            <a:r>
              <a:rPr lang="en-US" sz="2400" dirty="0">
                <a:latin typeface="Times New Roman" panose="02020603050405020304" pitchFamily="18" charset="0"/>
                <a:cs typeface="Times New Roman" panose="02020603050405020304" pitchFamily="18" charset="0"/>
              </a:rPr>
              <a:t>, </a:t>
            </a:r>
            <a:r>
              <a:rPr lang="en-US" sz="2400" u="sng" dirty="0">
                <a:latin typeface="Times New Roman" panose="02020603050405020304" pitchFamily="18" charset="0"/>
                <a:cs typeface="Times New Roman" panose="02020603050405020304" pitchFamily="18" charset="0"/>
                <a:hlinkClick r:id="rId4" tooltip="Safari"/>
              </a:rPr>
              <a:t>Safari</a:t>
            </a:r>
            <a:r>
              <a:rPr lang="en-US" sz="2400" dirty="0">
                <a:latin typeface="Times New Roman" panose="02020603050405020304" pitchFamily="18" charset="0"/>
                <a:cs typeface="Times New Roman" panose="02020603050405020304" pitchFamily="18" charset="0"/>
              </a:rPr>
              <a:t>, or Edge, have a seamless and bug-free experience.</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427310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40659" y="609600"/>
            <a:ext cx="7965734" cy="1044271"/>
          </a:xfrm>
        </p:spPr>
        <p:txBody>
          <a:bodyPr>
            <a:normAutofit/>
          </a:bodyPr>
          <a:lstStyle/>
          <a:p>
            <a:r>
              <a:rPr lang="en-IN" sz="4400" dirty="0" smtClean="0">
                <a:solidFill>
                  <a:schemeClr val="tx1"/>
                </a:solidFill>
                <a:latin typeface="Algerian" panose="04020705040A02060702" pitchFamily="82" charset="0"/>
              </a:rPr>
              <a:t>REGRESSION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a:xfrm>
            <a:off x="661431" y="2027583"/>
            <a:ext cx="8596668" cy="4474955"/>
          </a:xfrm>
        </p:spPr>
        <p:txBody>
          <a:bodyPr>
            <a:normAutofit/>
          </a:bodyPr>
          <a:lstStyle/>
          <a:p>
            <a:pPr algn="just"/>
            <a:r>
              <a:rPr lang="en-US" sz="2400" dirty="0">
                <a:latin typeface="Times New Roman" panose="02020603050405020304" pitchFamily="18" charset="0"/>
                <a:cs typeface="Times New Roman" panose="02020603050405020304" pitchFamily="18" charset="0"/>
              </a:rPr>
              <a:t>Regression testing is the process of re-running test cases to ensure recent code changes have not broken existing functionality.</a:t>
            </a:r>
          </a:p>
          <a:p>
            <a:pPr algn="just"/>
            <a:r>
              <a:rPr lang="en-US" sz="2400" dirty="0">
                <a:latin typeface="Times New Roman" panose="02020603050405020304" pitchFamily="18" charset="0"/>
                <a:cs typeface="Times New Roman" panose="02020603050405020304" pitchFamily="18" charset="0"/>
              </a:rPr>
              <a:t>For example, a calculator application supports addition, subtraction, multiplication, and division. After introducing a new “mean” feature, regression testing involves checking that addition, subtraction, multiplication, and division still function correctly, ensuring that the new mean functionality has not </a:t>
            </a:r>
            <a:r>
              <a:rPr lang="en-US" sz="2400" dirty="0" smtClean="0">
                <a:latin typeface="Times New Roman" panose="02020603050405020304" pitchFamily="18" charset="0"/>
                <a:cs typeface="Times New Roman" panose="02020603050405020304" pitchFamily="18" charset="0"/>
              </a:rPr>
              <a:t>impacted </a:t>
            </a:r>
            <a:r>
              <a:rPr lang="en-US" sz="2400" dirty="0">
                <a:latin typeface="Times New Roman" panose="02020603050405020304" pitchFamily="18" charset="0"/>
                <a:cs typeface="Times New Roman" panose="02020603050405020304" pitchFamily="18" charset="0"/>
              </a:rPr>
              <a:t>the existing </a:t>
            </a:r>
            <a:r>
              <a:rPr lang="en-US" sz="2400" dirty="0" smtClean="0">
                <a:latin typeface="Times New Roman" panose="02020603050405020304" pitchFamily="18" charset="0"/>
                <a:cs typeface="Times New Roman" panose="02020603050405020304" pitchFamily="18" charset="0"/>
              </a:rPr>
              <a:t>operations.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4636309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42524" y="864041"/>
            <a:ext cx="4673894" cy="789830"/>
          </a:xfrm>
        </p:spPr>
        <p:txBody>
          <a:bodyPr>
            <a:normAutofit/>
          </a:bodyPr>
          <a:lstStyle/>
          <a:p>
            <a:pPr algn="ctr"/>
            <a:r>
              <a:rPr lang="en-US" sz="4400" dirty="0" smtClean="0">
                <a:solidFill>
                  <a:schemeClr val="tx1"/>
                </a:solidFill>
                <a:latin typeface="Algerian" panose="04020705040A02060702" pitchFamily="82" charset="0"/>
              </a:rPr>
              <a:t>RETESTING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lgn="just">
              <a:lnSpc>
                <a:spcPct val="150000"/>
              </a:lnSpc>
              <a:buNone/>
            </a:pPr>
            <a:r>
              <a:rPr lang="en-US" sz="2400" dirty="0">
                <a:latin typeface="Times New Roman" panose="02020603050405020304" pitchFamily="18" charset="0"/>
                <a:cs typeface="Times New Roman" panose="02020603050405020304" pitchFamily="18" charset="0"/>
              </a:rPr>
              <a:t>Retesting in software testing is the process of testing a specific part of a software application again after a </a:t>
            </a:r>
            <a:r>
              <a:rPr lang="en-US" sz="2400" u="sng" dirty="0">
                <a:latin typeface="Times New Roman" panose="02020603050405020304" pitchFamily="18" charset="0"/>
                <a:cs typeface="Times New Roman" panose="02020603050405020304" pitchFamily="18" charset="0"/>
                <a:hlinkClick r:id="rId2"/>
              </a:rPr>
              <a:t>defect</a:t>
            </a:r>
            <a:r>
              <a:rPr lang="en-US" sz="2400" dirty="0">
                <a:latin typeface="Times New Roman" panose="02020603050405020304" pitchFamily="18" charset="0"/>
                <a:cs typeface="Times New Roman" panose="02020603050405020304" pitchFamily="18" charset="0"/>
              </a:rPr>
              <a:t> (bug) has been fixed. The goal of retesting is simple: to make sure that the issue has been properly resolved and that the software is working as expected after the fix.</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396088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solidFill>
                  <a:schemeClr val="tx1"/>
                </a:solidFill>
                <a:latin typeface="Algerian" panose="04020705040A02060702" pitchFamily="82" charset="0"/>
              </a:rPr>
              <a:t>DIFFERENCE BETWEEN REGRESSION AND RETESTING</a:t>
            </a:r>
            <a:endParaRPr lang="en-IN" sz="4000" dirty="0">
              <a:solidFill>
                <a:schemeClr val="tx1"/>
              </a:solidFill>
              <a:latin typeface="Algerian" panose="04020705040A02060702" pitchFamily="82"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6222191"/>
              </p:ext>
            </p:extLst>
          </p:nvPr>
        </p:nvGraphicFramePr>
        <p:xfrm>
          <a:off x="834886" y="2155412"/>
          <a:ext cx="8340918" cy="3881437"/>
        </p:xfrm>
        <a:graphic>
          <a:graphicData uri="http://schemas.openxmlformats.org/drawingml/2006/table">
            <a:tbl>
              <a:tblPr/>
              <a:tblGrid>
                <a:gridCol w="2780306"/>
                <a:gridCol w="2780306"/>
                <a:gridCol w="2780306"/>
              </a:tblGrid>
              <a:tr h="472523">
                <a:tc>
                  <a:txBody>
                    <a:bodyPr/>
                    <a:lstStyle/>
                    <a:p>
                      <a:pPr algn="l" fontAlgn="t"/>
                      <a:r>
                        <a:rPr lang="en-IN" sz="1800" b="1" dirty="0">
                          <a:solidFill>
                            <a:srgbClr val="242424"/>
                          </a:solidFill>
                          <a:effectLst/>
                          <a:latin typeface="Times New Roman" panose="02020603050405020304" pitchFamily="18" charset="0"/>
                          <a:cs typeface="Times New Roman" panose="02020603050405020304" pitchFamily="18" charset="0"/>
                        </a:rPr>
                        <a:t>Parameter</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Retesting</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c>
                  <a:txBody>
                    <a:bodyPr/>
                    <a:lstStyle/>
                    <a:p>
                      <a:pPr algn="l" fontAlgn="t"/>
                      <a:r>
                        <a:rPr lang="en-IN" sz="1800" b="1">
                          <a:solidFill>
                            <a:srgbClr val="242424"/>
                          </a:solidFill>
                          <a:effectLst/>
                          <a:latin typeface="Times New Roman" panose="02020603050405020304" pitchFamily="18" charset="0"/>
                          <a:cs typeface="Times New Roman" panose="02020603050405020304" pitchFamily="18" charset="0"/>
                        </a:rPr>
                        <a:t>Regression Testing</a:t>
                      </a:r>
                    </a:p>
                  </a:txBody>
                  <a:tcPr marL="84379" marR="84379" marT="84379" marB="84379">
                    <a:lnL>
                      <a:noFill/>
                    </a:lnL>
                    <a:lnR>
                      <a:noFill/>
                    </a:lnR>
                    <a:lnT>
                      <a:noFill/>
                    </a:lnT>
                    <a:lnB w="7620" cap="flat" cmpd="sng" algn="ctr">
                      <a:solidFill>
                        <a:srgbClr val="E4EBF2"/>
                      </a:solidFill>
                      <a:prstDash val="solid"/>
                      <a:round/>
                      <a:headEnd type="none" w="med" len="med"/>
                      <a:tailEnd type="none" w="med" len="med"/>
                    </a:lnB>
                    <a:solidFill>
                      <a:srgbClr val="F8FAFC"/>
                    </a:solidFill>
                  </a:tcPr>
                </a:tc>
              </a:tr>
              <a:tr h="928170">
                <a:tc>
                  <a:txBody>
                    <a:bodyPr/>
                    <a:lstStyle/>
                    <a:p>
                      <a:pPr algn="l" fontAlgn="t"/>
                      <a:r>
                        <a:rPr lang="en-IN" sz="1800" b="1" dirty="0">
                          <a:solidFill>
                            <a:srgbClr val="374151"/>
                          </a:solidFill>
                          <a:effectLst/>
                          <a:latin typeface="Times New Roman" panose="02020603050405020304" pitchFamily="18" charset="0"/>
                          <a:cs typeface="Times New Roman" panose="02020603050405020304" pitchFamily="18" charset="0"/>
                        </a:rPr>
                        <a:t>Purpose</a:t>
                      </a:r>
                      <a:endParaRPr lang="en-IN" sz="1800" b="0" dirty="0">
                        <a:solidFill>
                          <a:srgbClr val="374151"/>
                        </a:solidFill>
                        <a:effectLst/>
                        <a:latin typeface="Times New Roman" panose="02020603050405020304" pitchFamily="18" charset="0"/>
                        <a:cs typeface="Times New Roman" panose="02020603050405020304" pitchFamily="18" charset="0"/>
                      </a:endParaRP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Confirm the defect is resolved</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Ensure new changes don’t affect existing functionality</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624405">
                <a:tc>
                  <a:txBody>
                    <a:bodyPr/>
                    <a:lstStyle/>
                    <a:p>
                      <a:pPr algn="l" fontAlgn="t"/>
                      <a:r>
                        <a:rPr lang="en-IN" sz="1800" b="1" dirty="0">
                          <a:solidFill>
                            <a:srgbClr val="374151"/>
                          </a:solidFill>
                          <a:effectLst/>
                          <a:latin typeface="Times New Roman" panose="02020603050405020304" pitchFamily="18" charset="0"/>
                          <a:cs typeface="Times New Roman" panose="02020603050405020304" pitchFamily="18" charset="0"/>
                        </a:rPr>
                        <a:t>Focus</a:t>
                      </a:r>
                      <a:endParaRPr lang="en-IN" sz="1800" b="0" dirty="0">
                        <a:solidFill>
                          <a:srgbClr val="374151"/>
                        </a:solidFill>
                        <a:effectLst/>
                        <a:latin typeface="Times New Roman" panose="02020603050405020304" pitchFamily="18" charset="0"/>
                        <a:cs typeface="Times New Roman" panose="02020603050405020304" pitchFamily="18" charset="0"/>
                      </a:endParaRP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dirty="0">
                          <a:solidFill>
                            <a:srgbClr val="374151"/>
                          </a:solidFill>
                          <a:effectLst/>
                          <a:latin typeface="Times New Roman" panose="02020603050405020304" pitchFamily="18" charset="0"/>
                          <a:cs typeface="Times New Roman" panose="02020603050405020304" pitchFamily="18" charset="0"/>
                        </a:rPr>
                        <a:t>Specific defects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IN" sz="1800" b="0">
                          <a:solidFill>
                            <a:srgbClr val="374151"/>
                          </a:solidFill>
                          <a:effectLst/>
                          <a:latin typeface="Times New Roman" panose="02020603050405020304" pitchFamily="18" charset="0"/>
                          <a:cs typeface="Times New Roman" panose="02020603050405020304" pitchFamily="18" charset="0"/>
                        </a:rPr>
                        <a:t>Overall system stability</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1080052">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When</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After an issue is resolved</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c>
                  <a:txBody>
                    <a:bodyPr/>
                    <a:lstStyle/>
                    <a:p>
                      <a:pPr algn="l" fontAlgn="t"/>
                      <a:r>
                        <a:rPr lang="en-US" sz="1800" b="0">
                          <a:solidFill>
                            <a:srgbClr val="374151"/>
                          </a:solidFill>
                          <a:effectLst/>
                          <a:latin typeface="Times New Roman" panose="02020603050405020304" pitchFamily="18" charset="0"/>
                          <a:cs typeface="Times New Roman" panose="02020603050405020304" pitchFamily="18" charset="0"/>
                        </a:rPr>
                        <a:t>After code updates or the introduction of new features</a:t>
                      </a:r>
                    </a:p>
                  </a:txBody>
                  <a:tcPr marL="84379" marR="84379" marT="84379" marB="84379">
                    <a:lnL>
                      <a:noFill/>
                    </a:lnL>
                    <a:lnR>
                      <a:noFill/>
                    </a:lnR>
                    <a:lnT w="7620" cap="flat" cmpd="sng" algn="ctr">
                      <a:solidFill>
                        <a:srgbClr val="E4EBF2"/>
                      </a:solidFill>
                      <a:prstDash val="solid"/>
                      <a:round/>
                      <a:headEnd type="none" w="med" len="med"/>
                      <a:tailEnd type="none" w="med" len="med"/>
                    </a:lnT>
                    <a:lnB w="7620" cap="flat" cmpd="sng" algn="ctr">
                      <a:solidFill>
                        <a:srgbClr val="E4EBF2"/>
                      </a:solidFill>
                      <a:prstDash val="solid"/>
                      <a:round/>
                      <a:headEnd type="none" w="med" len="med"/>
                      <a:tailEnd type="none" w="med" len="med"/>
                    </a:lnB>
                    <a:solidFill>
                      <a:srgbClr val="FFFFFF"/>
                    </a:solidFill>
                  </a:tcPr>
                </a:tc>
              </a:tr>
              <a:tr h="776287">
                <a:tc>
                  <a:txBody>
                    <a:bodyPr/>
                    <a:lstStyle/>
                    <a:p>
                      <a:pPr algn="l" fontAlgn="t"/>
                      <a:r>
                        <a:rPr lang="en-IN" sz="1800" b="1">
                          <a:solidFill>
                            <a:srgbClr val="374151"/>
                          </a:solidFill>
                          <a:effectLst/>
                          <a:latin typeface="Times New Roman" panose="02020603050405020304" pitchFamily="18" charset="0"/>
                          <a:cs typeface="Times New Roman" panose="02020603050405020304" pitchFamily="18" charset="0"/>
                        </a:rPr>
                        <a:t>Scope</a:t>
                      </a:r>
                      <a:endParaRPr lang="en-IN" sz="1800" b="0">
                        <a:solidFill>
                          <a:srgbClr val="374151"/>
                        </a:solidFill>
                        <a:effectLst/>
                        <a:latin typeface="Times New Roman" panose="02020603050405020304" pitchFamily="18" charset="0"/>
                        <a:cs typeface="Times New Roman" panose="02020603050405020304" pitchFamily="18" charset="0"/>
                      </a:endParaRP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Narrow, tests only the failed cases</a:t>
                      </a: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c>
                  <a:txBody>
                    <a:bodyPr/>
                    <a:lstStyle/>
                    <a:p>
                      <a:pPr algn="l" fontAlgn="t"/>
                      <a:r>
                        <a:rPr lang="en-US" sz="1800" b="0" dirty="0">
                          <a:solidFill>
                            <a:srgbClr val="374151"/>
                          </a:solidFill>
                          <a:effectLst/>
                          <a:latin typeface="Times New Roman" panose="02020603050405020304" pitchFamily="18" charset="0"/>
                          <a:cs typeface="Times New Roman" panose="02020603050405020304" pitchFamily="18" charset="0"/>
                        </a:rPr>
                        <a:t>Broad, includes the entire application</a:t>
                      </a:r>
                    </a:p>
                  </a:txBody>
                  <a:tcPr marL="84379" marR="84379" marT="84379" marB="84379">
                    <a:lnL>
                      <a:noFill/>
                    </a:lnL>
                    <a:lnR>
                      <a:noFill/>
                    </a:lnR>
                    <a:lnT w="7620" cap="flat" cmpd="sng" algn="ctr">
                      <a:solidFill>
                        <a:srgbClr val="E4EBF2"/>
                      </a:solidFill>
                      <a:prstDash val="solid"/>
                      <a:round/>
                      <a:headEnd type="none" w="med" len="med"/>
                      <a:tailEnd type="none" w="med" len="med"/>
                    </a:lnT>
                    <a:lnB>
                      <a:noFill/>
                    </a:lnB>
                    <a:solidFill>
                      <a:srgbClr val="FFFFFF"/>
                    </a:solidFill>
                  </a:tcPr>
                </a:tc>
              </a:tr>
            </a:tbl>
          </a:graphicData>
        </a:graphic>
      </p:graphicFrame>
    </p:spTree>
    <p:extLst>
      <p:ext uri="{BB962C8B-B14F-4D97-AF65-F5344CB8AC3E}">
        <p14:creationId xmlns:p14="http://schemas.microsoft.com/office/powerpoint/2010/main" val="230732977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10357" y="1144989"/>
            <a:ext cx="8596668" cy="3864333"/>
          </a:xfrm>
        </p:spPr>
        <p:txBody>
          <a:bodyPr>
            <a:noAutofit/>
          </a:bodyPr>
          <a:lstStyle/>
          <a:p>
            <a:pPr marL="0" indent="0">
              <a:buNone/>
            </a:pPr>
            <a:r>
              <a:rPr lang="en-US" sz="4400" dirty="0" smtClean="0">
                <a:latin typeface="Algerian" panose="04020705040A02060702" pitchFamily="82" charset="0"/>
                <a:cs typeface="Times New Roman" panose="02020603050405020304" pitchFamily="18" charset="0"/>
              </a:rPr>
              <a:t>Sanity Testing</a:t>
            </a:r>
            <a:endParaRPr lang="en-US" sz="4400" dirty="0">
              <a:latin typeface="Algerian" panose="04020705040A02060702" pitchFamily="82" charset="0"/>
              <a:cs typeface="Times New Roman" panose="02020603050405020304" pitchFamily="18" charset="0"/>
            </a:endParaRPr>
          </a:p>
          <a:p>
            <a:pPr marL="0" indent="0">
              <a:buNone/>
            </a:pPr>
            <a:endParaRPr lang="en-US" sz="2400" dirty="0" smtClean="0">
              <a:latin typeface="Times New Roman" panose="02020603050405020304" pitchFamily="18" charset="0"/>
              <a:cs typeface="Times New Roman" panose="02020603050405020304" pitchFamily="18" charset="0"/>
            </a:endParaRPr>
          </a:p>
          <a:p>
            <a:pPr marL="0" indent="0">
              <a:buNone/>
            </a:pPr>
            <a:r>
              <a:rPr lang="en-US" sz="2400" dirty="0" smtClean="0">
                <a:latin typeface="Times New Roman" panose="02020603050405020304" pitchFamily="18" charset="0"/>
                <a:cs typeface="Times New Roman" panose="02020603050405020304" pitchFamily="18" charset="0"/>
              </a:rPr>
              <a:t>Sanity </a:t>
            </a:r>
            <a:r>
              <a:rPr lang="en-US" sz="2400" dirty="0">
                <a:latin typeface="Times New Roman" panose="02020603050405020304" pitchFamily="18" charset="0"/>
                <a:cs typeface="Times New Roman" panose="02020603050405020304" pitchFamily="18" charset="0"/>
              </a:rPr>
              <a:t>testing is a quick check to ensure that the software’s specific functionalities are working correctly after changes or fixes have been made. The goal is to verify that a specific issue has been fixed without causing problems in other parts of the system.</a:t>
            </a:r>
          </a:p>
          <a:p>
            <a:pPr marL="0" indent="0">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62938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13724" y="1397263"/>
            <a:ext cx="8596668" cy="3880773"/>
          </a:xfrm>
        </p:spPr>
        <p:txBody>
          <a:bodyPr>
            <a:normAutofit/>
          </a:bodyPr>
          <a:lstStyle/>
          <a:p>
            <a:pPr lvl="0" algn="just">
              <a:lnSpc>
                <a:spcPct val="150000"/>
              </a:lnSpc>
            </a:pPr>
            <a:r>
              <a:rPr lang="en-US" sz="2400" dirty="0">
                <a:solidFill>
                  <a:srgbClr val="11243E"/>
                </a:solidFill>
                <a:latin typeface="Times New Roman" panose="02020603050405020304" pitchFamily="18" charset="0"/>
                <a:cs typeface="Times New Roman" panose="02020603050405020304" pitchFamily="18" charset="0"/>
              </a:rPr>
              <a:t>Manual testing in software development refers to manually creating and executing test cases without using automation tools. This approach aims to uncover software application issues, bugs, and defects, ensuring its quality and functionality.</a:t>
            </a:r>
            <a:endParaRPr lang="en-US" sz="2400" dirty="0">
              <a:solidFill>
                <a:schemeClr val="tx1"/>
              </a:solidFill>
              <a:latin typeface="Times New Roman" panose="02020603050405020304" pitchFamily="18" charset="0"/>
              <a:cs typeface="Times New Roman" panose="02020603050405020304" pitchFamily="18" charset="0"/>
            </a:endParaRPr>
          </a:p>
          <a:p>
            <a:pPr algn="just">
              <a:lnSpc>
                <a:spcPct val="150000"/>
              </a:lnSpc>
            </a:pPr>
            <a:endParaRPr lang="en-IN" sz="2400" dirty="0"/>
          </a:p>
        </p:txBody>
      </p:sp>
    </p:spTree>
    <p:extLst>
      <p:ext uri="{BB962C8B-B14F-4D97-AF65-F5344CB8AC3E}">
        <p14:creationId xmlns:p14="http://schemas.microsoft.com/office/powerpoint/2010/main" val="316207676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89869" y="1126920"/>
            <a:ext cx="8596668" cy="3880773"/>
          </a:xfrm>
        </p:spPr>
        <p:txBody>
          <a:bodyPr/>
          <a:lstStyle/>
          <a:p>
            <a:pPr marL="0" indent="0">
              <a:buNone/>
            </a:pPr>
            <a:r>
              <a:rPr lang="en-US" sz="4400" dirty="0" smtClean="0">
                <a:latin typeface="Algerian" panose="04020705040A02060702" pitchFamily="82" charset="0"/>
                <a:cs typeface="Times New Roman" panose="02020603050405020304" pitchFamily="18" charset="0"/>
              </a:rPr>
              <a:t>Smoke Testing</a:t>
            </a:r>
            <a:endParaRPr lang="en-US" sz="4400" dirty="0">
              <a:latin typeface="Algerian" panose="04020705040A02060702" pitchFamily="82" charset="0"/>
              <a:cs typeface="Times New Roman" panose="02020603050405020304" pitchFamily="18" charset="0"/>
            </a:endParaRPr>
          </a:p>
          <a:p>
            <a:pPr marL="0" indent="0" algn="just">
              <a:buNone/>
            </a:pPr>
            <a:endParaRPr lang="en-US" sz="2400" dirty="0" smtClean="0">
              <a:latin typeface="Times New Roman" panose="02020603050405020304" pitchFamily="18" charset="0"/>
              <a:cs typeface="Times New Roman" panose="02020603050405020304" pitchFamily="18" charset="0"/>
            </a:endParaRPr>
          </a:p>
          <a:p>
            <a:pPr marL="0" indent="0" algn="just">
              <a:buNone/>
            </a:pPr>
            <a:r>
              <a:rPr lang="en-US" sz="2400" dirty="0">
                <a:latin typeface="Times New Roman" panose="02020603050405020304" pitchFamily="18" charset="0"/>
                <a:cs typeface="Times New Roman" panose="02020603050405020304" pitchFamily="18" charset="0"/>
              </a:rPr>
              <a:t>Smoke Testing is a quick basic check to make sure the main functions of the software are working properly after a new build (new version) is released.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0716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smtClean="0">
                <a:solidFill>
                  <a:schemeClr val="tx1"/>
                </a:solidFill>
                <a:latin typeface="Algerian" panose="04020705040A02060702" pitchFamily="82" charset="0"/>
              </a:rPr>
              <a:t>PERFORMANCE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p:txBody>
          <a:bodyPr>
            <a:noAutofit/>
          </a:bodyPr>
          <a:lstStyle/>
          <a:p>
            <a:pPr algn="just"/>
            <a:r>
              <a:rPr lang="en-US" sz="2400" b="1" dirty="0">
                <a:latin typeface="Times New Roman" panose="02020603050405020304" pitchFamily="18" charset="0"/>
                <a:cs typeface="Times New Roman" panose="02020603050405020304" pitchFamily="18" charset="0"/>
              </a:rPr>
              <a:t>Performance testing</a:t>
            </a:r>
            <a:r>
              <a:rPr lang="en-US" sz="2400" dirty="0">
                <a:latin typeface="Times New Roman" panose="02020603050405020304" pitchFamily="18" charset="0"/>
                <a:cs typeface="Times New Roman" panose="02020603050405020304" pitchFamily="18" charset="0"/>
              </a:rPr>
              <a:t> is a critical process in software testing that evaluates an application’s speed, responsiveness, and stability under various conditions. </a:t>
            </a:r>
          </a:p>
          <a:p>
            <a:pPr algn="just"/>
            <a:r>
              <a:rPr lang="en-US" sz="2400" dirty="0">
                <a:latin typeface="Times New Roman" panose="02020603050405020304" pitchFamily="18" charset="0"/>
                <a:cs typeface="Times New Roman" panose="02020603050405020304" pitchFamily="18" charset="0"/>
              </a:rPr>
              <a:t>Unlike functional testing, which checks if the application works as expected, performance testing ensures that your software can meet performance requirements under real-world usage</a:t>
            </a:r>
            <a:r>
              <a:rPr lang="en-US" sz="2400" dirty="0" smtClean="0">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4632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Algerian" panose="04020705040A02060702" pitchFamily="82" charset="0"/>
              </a:rPr>
              <a:t>STRESS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Stress testing evaluates the software’s performance under </a:t>
            </a:r>
            <a:r>
              <a:rPr lang="en-US" sz="2400">
                <a:latin typeface="Times New Roman" panose="02020603050405020304" pitchFamily="18" charset="0"/>
                <a:cs typeface="Times New Roman" panose="02020603050405020304" pitchFamily="18" charset="0"/>
              </a:rPr>
              <a:t>extreme </a:t>
            </a:r>
            <a:r>
              <a:rPr lang="en-US" sz="2400" smtClean="0">
                <a:latin typeface="Times New Roman" panose="02020603050405020304" pitchFamily="18" charset="0"/>
                <a:cs typeface="Times New Roman" panose="02020603050405020304" pitchFamily="18" charset="0"/>
              </a:rPr>
              <a:t>stress </a:t>
            </a:r>
            <a:r>
              <a:rPr lang="en-US" sz="2400" dirty="0">
                <a:latin typeface="Times New Roman" panose="02020603050405020304" pitchFamily="18" charset="0"/>
                <a:cs typeface="Times New Roman" panose="02020603050405020304" pitchFamily="18" charset="0"/>
              </a:rPr>
              <a:t>conditions. This helps identify the breaking point and ensures the system can recover gracefully from stressful situations</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err="1" smtClean="0">
                <a:latin typeface="Times New Roman" panose="02020603050405020304" pitchFamily="18" charset="0"/>
                <a:cs typeface="Times New Roman" panose="02020603050405020304" pitchFamily="18" charset="0"/>
              </a:rPr>
              <a:t>Eg</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smtClean="0">
                <a:latin typeface="Times New Roman" panose="02020603050405020304" pitchFamily="18" charset="0"/>
                <a:cs typeface="Times New Roman" panose="02020603050405020304" pitchFamily="18" charset="0"/>
              </a:rPr>
              <a:t>E-commerce </a:t>
            </a:r>
            <a:r>
              <a:rPr lang="en-US" sz="2400" dirty="0">
                <a:latin typeface="Times New Roman" panose="02020603050405020304" pitchFamily="18" charset="0"/>
                <a:cs typeface="Times New Roman" panose="02020603050405020304" pitchFamily="18" charset="0"/>
              </a:rPr>
              <a:t>website: Push an e-commerce website to handle 10,000 simultaneous users to find the breaking point.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414985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Algerian" panose="04020705040A02060702" pitchFamily="82" charset="0"/>
              </a:rPr>
              <a:t>LOAD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Load testing measures how your application performs under a specific number of users or transactions also called load conditions. This test ensures the system can handle expected traffic while maintaining an optimal user experience</a:t>
            </a:r>
            <a:r>
              <a:rPr lang="en-US" sz="2400" dirty="0" smtClean="0">
                <a:latin typeface="Times New Roman" panose="02020603050405020304" pitchFamily="18" charset="0"/>
                <a:cs typeface="Times New Roman" panose="02020603050405020304" pitchFamily="18" charset="0"/>
              </a:rPr>
              <a:t>.</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537391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400" dirty="0" smtClean="0">
                <a:solidFill>
                  <a:schemeClr val="tx1"/>
                </a:solidFill>
                <a:latin typeface="Algerian" panose="04020705040A02060702" pitchFamily="82" charset="0"/>
              </a:rPr>
              <a:t>VOLUME TESTING</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a:xfrm>
            <a:off x="764799" y="1739170"/>
            <a:ext cx="8596668" cy="3880773"/>
          </a:xfrm>
        </p:spPr>
        <p:txBody>
          <a:bodyPr>
            <a:normAutofit/>
          </a:bodyPr>
          <a:lstStyle/>
          <a:p>
            <a:pPr marL="0" indent="0" algn="just">
              <a:buNone/>
            </a:pPr>
            <a:r>
              <a:rPr lang="en-US" sz="2400" dirty="0">
                <a:latin typeface="Times New Roman" panose="02020603050405020304" pitchFamily="18" charset="0"/>
                <a:cs typeface="Times New Roman" panose="02020603050405020304" pitchFamily="18" charset="0"/>
              </a:rPr>
              <a:t>Volume testing focuses on assessing how an application performs when processing large amounts of data rather than a high number of users. This test helps identify issues like data overflow or </a:t>
            </a:r>
            <a:r>
              <a:rPr lang="en-US" sz="2400" dirty="0" smtClean="0">
                <a:latin typeface="Times New Roman" panose="02020603050405020304" pitchFamily="18" charset="0"/>
                <a:cs typeface="Times New Roman" panose="02020603050405020304" pitchFamily="18" charset="0"/>
              </a:rPr>
              <a:t>performance </a:t>
            </a:r>
            <a:r>
              <a:rPr lang="en-US" sz="2400" dirty="0">
                <a:latin typeface="Times New Roman" panose="02020603050405020304" pitchFamily="18" charset="0"/>
                <a:cs typeface="Times New Roman" panose="02020603050405020304" pitchFamily="18" charset="0"/>
              </a:rPr>
              <a:t>degradation</a:t>
            </a:r>
            <a:r>
              <a:rPr lang="en-US" sz="2400" dirty="0" smtClean="0">
                <a:latin typeface="Times New Roman" panose="02020603050405020304" pitchFamily="18" charset="0"/>
                <a:cs typeface="Times New Roman" panose="02020603050405020304" pitchFamily="18" charset="0"/>
              </a:rPr>
              <a:t>.</a:t>
            </a:r>
          </a:p>
          <a:p>
            <a:pPr marL="0" indent="0" algn="just">
              <a:buNone/>
            </a:pPr>
            <a:r>
              <a:rPr lang="en-US" sz="2400" dirty="0" err="1" smtClean="0">
                <a:latin typeface="Times New Roman" panose="02020603050405020304" pitchFamily="18" charset="0"/>
                <a:cs typeface="Times New Roman" panose="02020603050405020304" pitchFamily="18" charset="0"/>
              </a:rPr>
              <a:t>Eg</a:t>
            </a:r>
            <a:r>
              <a:rPr lang="en-US" sz="2400" dirty="0" smtClean="0">
                <a:latin typeface="Times New Roman" panose="02020603050405020304" pitchFamily="18" charset="0"/>
                <a:cs typeface="Times New Roman" panose="02020603050405020304" pitchFamily="18" charset="0"/>
              </a:rPr>
              <a:t>: -</a:t>
            </a:r>
          </a:p>
          <a:p>
            <a:pPr marL="0" indent="0" algn="just">
              <a:buNone/>
            </a:pPr>
            <a:r>
              <a:rPr lang="en-US" sz="2400" dirty="0" smtClean="0">
                <a:latin typeface="Times New Roman" panose="02020603050405020304" pitchFamily="18" charset="0"/>
                <a:cs typeface="Times New Roman" panose="02020603050405020304" pitchFamily="18" charset="0"/>
              </a:rPr>
              <a:t>Database </a:t>
            </a:r>
            <a:r>
              <a:rPr lang="en-US" sz="2400" dirty="0">
                <a:latin typeface="Times New Roman" panose="02020603050405020304" pitchFamily="18" charset="0"/>
                <a:cs typeface="Times New Roman" panose="02020603050405020304" pitchFamily="18" charset="0"/>
              </a:rPr>
              <a:t>testing: Test a database’s ability to handle importing millions of records to ensure no significant degradation in performance.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93600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4799" y="633454"/>
            <a:ext cx="8596668" cy="1320800"/>
          </a:xfrm>
        </p:spPr>
        <p:txBody>
          <a:bodyPr>
            <a:normAutofit/>
          </a:bodyPr>
          <a:lstStyle/>
          <a:p>
            <a:r>
              <a:rPr lang="en-US" sz="4400" dirty="0" smtClean="0">
                <a:solidFill>
                  <a:schemeClr val="tx1"/>
                </a:solidFill>
                <a:latin typeface="Algerian" panose="04020705040A02060702" pitchFamily="82" charset="0"/>
              </a:rPr>
              <a:t>Advantages</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a:xfrm>
            <a:off x="550114" y="1812897"/>
            <a:ext cx="8596668" cy="4842344"/>
          </a:xfrm>
        </p:spPr>
        <p:txBody>
          <a:bodyPr>
            <a:noAutofit/>
          </a:bodyPr>
          <a:lstStyle/>
          <a:p>
            <a:pPr algn="just"/>
            <a:r>
              <a:rPr lang="en-US" sz="2400" b="1" dirty="0">
                <a:latin typeface="Times New Roman" panose="02020603050405020304" pitchFamily="18" charset="0"/>
                <a:cs typeface="Times New Roman" panose="02020603050405020304" pitchFamily="18" charset="0"/>
              </a:rPr>
              <a:t>Visual Accuracy</a:t>
            </a:r>
            <a:r>
              <a:rPr lang="en-US" sz="2400" dirty="0">
                <a:latin typeface="Times New Roman" panose="02020603050405020304" pitchFamily="18" charset="0"/>
                <a:cs typeface="Times New Roman" panose="02020603050405020304" pitchFamily="18" charset="0"/>
              </a:rPr>
              <a:t>: Manual testers are uniquely capable of catching visual glitches—like misaligned buttons, cropped text, or broken layouts—that automated tools cannot reliably flag.</a:t>
            </a:r>
          </a:p>
          <a:p>
            <a:pPr algn="just"/>
            <a:r>
              <a:rPr lang="en-US" sz="2400" b="1" dirty="0">
                <a:latin typeface="Times New Roman" panose="02020603050405020304" pitchFamily="18" charset="0"/>
                <a:cs typeface="Times New Roman" panose="02020603050405020304" pitchFamily="18" charset="0"/>
              </a:rPr>
              <a:t>Cognitive Insight</a:t>
            </a:r>
            <a:r>
              <a:rPr lang="en-US" sz="2400" dirty="0">
                <a:latin typeface="Times New Roman" panose="02020603050405020304" pitchFamily="18" charset="0"/>
                <a:cs typeface="Times New Roman" panose="02020603050405020304" pitchFamily="18" charset="0"/>
              </a:rPr>
              <a:t>: Experienced testers can identify bugs that deviate from expected behavior, even if not explicitly documented. This makes exploratory testing more powerful.</a:t>
            </a:r>
          </a:p>
          <a:p>
            <a:pPr algn="just"/>
            <a:r>
              <a:rPr lang="en-US" sz="2400" b="1" dirty="0">
                <a:latin typeface="Times New Roman" panose="02020603050405020304" pitchFamily="18" charset="0"/>
                <a:cs typeface="Times New Roman" panose="02020603050405020304" pitchFamily="18" charset="0"/>
              </a:rPr>
              <a:t>No Test Environment Dependency</a:t>
            </a:r>
            <a:r>
              <a:rPr lang="en-US" sz="2400" dirty="0">
                <a:latin typeface="Times New Roman" panose="02020603050405020304" pitchFamily="18" charset="0"/>
                <a:cs typeface="Times New Roman" panose="02020603050405020304" pitchFamily="18" charset="0"/>
              </a:rPr>
              <a:t>: Manual testing does not require test automation </a:t>
            </a:r>
            <a:r>
              <a:rPr lang="en-US" sz="2400" dirty="0" smtClean="0">
                <a:latin typeface="Times New Roman" panose="02020603050405020304" pitchFamily="18" charset="0"/>
                <a:cs typeface="Times New Roman" panose="02020603050405020304" pitchFamily="18" charset="0"/>
              </a:rPr>
              <a:t>frameworks.</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245596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285" y="1293897"/>
            <a:ext cx="8596668" cy="3880773"/>
          </a:xfrm>
        </p:spPr>
        <p:txBody>
          <a:bodyPr>
            <a:normAutofit/>
          </a:bodyPr>
          <a:lstStyle/>
          <a:p>
            <a:pPr algn="just"/>
            <a:r>
              <a:rPr lang="en-US" sz="2400" b="1" dirty="0">
                <a:latin typeface="Times New Roman" panose="02020603050405020304" pitchFamily="18" charset="0"/>
                <a:cs typeface="Times New Roman" panose="02020603050405020304" pitchFamily="18" charset="0"/>
              </a:rPr>
              <a:t>Adaptive to Changes</a:t>
            </a:r>
            <a:r>
              <a:rPr lang="en-US" sz="2400" dirty="0">
                <a:latin typeface="Times New Roman" panose="02020603050405020304" pitchFamily="18" charset="0"/>
                <a:cs typeface="Times New Roman" panose="02020603050405020304" pitchFamily="18" charset="0"/>
              </a:rPr>
              <a:t>: Testers can instantly adapt test strategies on the fly, responding to new product features or feedback during sprint reviews.</a:t>
            </a:r>
          </a:p>
          <a:p>
            <a:pPr algn="just"/>
            <a:r>
              <a:rPr lang="en-US" sz="2400" b="1" dirty="0">
                <a:latin typeface="Times New Roman" panose="02020603050405020304" pitchFamily="18" charset="0"/>
                <a:cs typeface="Times New Roman" panose="02020603050405020304" pitchFamily="18" charset="0"/>
              </a:rPr>
              <a:t>Effective in Early Development</a:t>
            </a:r>
            <a:r>
              <a:rPr lang="en-US" sz="2400" dirty="0">
                <a:latin typeface="Times New Roman" panose="02020603050405020304" pitchFamily="18" charset="0"/>
                <a:cs typeface="Times New Roman" panose="02020603050405020304" pitchFamily="18" charset="0"/>
              </a:rPr>
              <a:t>: Manual testing is particularly effective in validating builds in early stages before automation coverage is established.</a:t>
            </a:r>
          </a:p>
          <a:p>
            <a:pPr algn="just"/>
            <a:r>
              <a:rPr lang="en-US" sz="2400" b="1" dirty="0">
                <a:latin typeface="Times New Roman" panose="02020603050405020304" pitchFamily="18" charset="0"/>
                <a:cs typeface="Times New Roman" panose="02020603050405020304" pitchFamily="18" charset="0"/>
              </a:rPr>
              <a:t>Low Initial Investment</a:t>
            </a:r>
            <a:r>
              <a:rPr lang="en-US" sz="2400" dirty="0">
                <a:latin typeface="Times New Roman" panose="02020603050405020304" pitchFamily="18" charset="0"/>
                <a:cs typeface="Times New Roman" panose="02020603050405020304" pitchFamily="18" charset="0"/>
              </a:rPr>
              <a:t>: Ideal for startups or teams with limited QA budgets where writing test scripts isn’t feasible.</a:t>
            </a:r>
          </a:p>
          <a:p>
            <a:pPr algn="just"/>
            <a:endParaRPr lang="en-IN" sz="2400" dirty="0">
              <a:latin typeface="Times New Roman" panose="02020603050405020304" pitchFamily="18" charset="0"/>
              <a:cs typeface="Times New Roman" panose="02020603050405020304" pitchFamily="18" charset="0"/>
            </a:endParaRP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603666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98753" y="553941"/>
            <a:ext cx="8140663" cy="726219"/>
          </a:xfrm>
        </p:spPr>
        <p:txBody>
          <a:bodyPr>
            <a:normAutofit fontScale="90000"/>
          </a:bodyPr>
          <a:lstStyle/>
          <a:p>
            <a:r>
              <a:rPr lang="en-US" sz="4400" dirty="0" smtClean="0">
                <a:solidFill>
                  <a:schemeClr val="tx1"/>
                </a:solidFill>
                <a:latin typeface="Algerian" panose="04020705040A02060702" pitchFamily="82" charset="0"/>
              </a:rPr>
              <a:t>Disadvantages</a:t>
            </a:r>
            <a:endParaRPr lang="en-IN" sz="4400" dirty="0">
              <a:solidFill>
                <a:schemeClr val="tx1"/>
              </a:solidFill>
              <a:latin typeface="Algerian" panose="04020705040A02060702" pitchFamily="82" charset="0"/>
            </a:endParaRPr>
          </a:p>
        </p:txBody>
      </p:sp>
      <p:sp>
        <p:nvSpPr>
          <p:cNvPr id="3" name="Content Placeholder 2"/>
          <p:cNvSpPr>
            <a:spLocks noGrp="1"/>
          </p:cNvSpPr>
          <p:nvPr>
            <p:ph idx="1"/>
          </p:nvPr>
        </p:nvSpPr>
        <p:spPr>
          <a:xfrm>
            <a:off x="740944" y="1556290"/>
            <a:ext cx="8596668" cy="4375383"/>
          </a:xfrm>
        </p:spPr>
        <p:txBody>
          <a:bodyPr>
            <a:noAutofit/>
          </a:bodyPr>
          <a:lstStyle/>
          <a:p>
            <a:pPr algn="just"/>
            <a:r>
              <a:rPr lang="en-US" sz="2400" b="1" dirty="0">
                <a:latin typeface="Times New Roman" panose="02020603050405020304" pitchFamily="18" charset="0"/>
                <a:cs typeface="Times New Roman" panose="02020603050405020304" pitchFamily="18" charset="0"/>
              </a:rPr>
              <a:t>Time-Consuming</a:t>
            </a:r>
            <a:r>
              <a:rPr lang="en-US" sz="2400" dirty="0">
                <a:latin typeface="Times New Roman" panose="02020603050405020304" pitchFamily="18" charset="0"/>
                <a:cs typeface="Times New Roman" panose="02020603050405020304" pitchFamily="18" charset="0"/>
              </a:rPr>
              <a:t>: Manual regression testing is slower than automation.</a:t>
            </a:r>
          </a:p>
          <a:p>
            <a:pPr algn="just"/>
            <a:r>
              <a:rPr lang="en-US" sz="2400" b="1" dirty="0">
                <a:latin typeface="Times New Roman" panose="02020603050405020304" pitchFamily="18" charset="0"/>
                <a:cs typeface="Times New Roman" panose="02020603050405020304" pitchFamily="18" charset="0"/>
              </a:rPr>
              <a:t>Not Easily Repeatable</a:t>
            </a:r>
            <a:r>
              <a:rPr lang="en-US" sz="2400" dirty="0">
                <a:latin typeface="Times New Roman" panose="02020603050405020304" pitchFamily="18" charset="0"/>
                <a:cs typeface="Times New Roman" panose="02020603050405020304" pitchFamily="18" charset="0"/>
              </a:rPr>
              <a:t>: Testers must re-run the same steps each time.</a:t>
            </a:r>
          </a:p>
          <a:p>
            <a:pPr algn="just"/>
            <a:r>
              <a:rPr lang="en-US" sz="2400" b="1" dirty="0">
                <a:latin typeface="Times New Roman" panose="02020603050405020304" pitchFamily="18" charset="0"/>
                <a:cs typeface="Times New Roman" panose="02020603050405020304" pitchFamily="18" charset="0"/>
              </a:rPr>
              <a:t>Higher Human Error Risk</a:t>
            </a:r>
            <a:r>
              <a:rPr lang="en-US" sz="2400" dirty="0">
                <a:latin typeface="Times New Roman" panose="02020603050405020304" pitchFamily="18" charset="0"/>
                <a:cs typeface="Times New Roman" panose="02020603050405020304" pitchFamily="18" charset="0"/>
              </a:rPr>
              <a:t>: Repetitive tasks increase the chance of oversight.</a:t>
            </a:r>
          </a:p>
          <a:p>
            <a:pPr algn="just"/>
            <a:r>
              <a:rPr lang="en-US" sz="2400" b="1" dirty="0">
                <a:latin typeface="Times New Roman" panose="02020603050405020304" pitchFamily="18" charset="0"/>
                <a:cs typeface="Times New Roman" panose="02020603050405020304" pitchFamily="18" charset="0"/>
              </a:rPr>
              <a:t>Low Scalability</a:t>
            </a:r>
            <a:r>
              <a:rPr lang="en-US" sz="2400" dirty="0">
                <a:latin typeface="Times New Roman" panose="02020603050405020304" pitchFamily="18" charset="0"/>
                <a:cs typeface="Times New Roman" panose="02020603050405020304" pitchFamily="18" charset="0"/>
              </a:rPr>
              <a:t>: Difficult to test thousands of scenarios simultaneously.</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4531147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25974" y="474428"/>
            <a:ext cx="7822610" cy="901148"/>
          </a:xfrm>
        </p:spPr>
        <p:txBody>
          <a:bodyPr>
            <a:normAutofit fontScale="90000"/>
          </a:bodyPr>
          <a:lstStyle/>
          <a:p>
            <a:r>
              <a:rPr lang="en-US" sz="5400" dirty="0" smtClean="0">
                <a:solidFill>
                  <a:schemeClr val="tx1"/>
                </a:solidFill>
                <a:latin typeface="Algerian" panose="04020705040A02060702" pitchFamily="82" charset="0"/>
                <a:cs typeface="Times New Roman" panose="02020603050405020304" pitchFamily="18" charset="0"/>
              </a:rPr>
              <a:t>Automation Testing</a:t>
            </a:r>
            <a:endParaRPr lang="en-IN" sz="5400" dirty="0">
              <a:solidFill>
                <a:schemeClr val="tx1"/>
              </a:solidFill>
              <a:latin typeface="Algerian" panose="04020705040A02060702" pitchFamily="82" charset="0"/>
              <a:cs typeface="Times New Roman" panose="02020603050405020304" pitchFamily="18" charset="0"/>
            </a:endParaRPr>
          </a:p>
        </p:txBody>
      </p:sp>
      <p:sp>
        <p:nvSpPr>
          <p:cNvPr id="3" name="Content Placeholder 2"/>
          <p:cNvSpPr>
            <a:spLocks noGrp="1"/>
          </p:cNvSpPr>
          <p:nvPr>
            <p:ph idx="1"/>
          </p:nvPr>
        </p:nvSpPr>
        <p:spPr>
          <a:xfrm>
            <a:off x="677334" y="1659657"/>
            <a:ext cx="8596668" cy="4749094"/>
          </a:xfrm>
        </p:spPr>
        <p:txBody>
          <a:bodyPr>
            <a:noAutofit/>
          </a:bodyPr>
          <a:lstStyle/>
          <a:p>
            <a:pPr algn="just"/>
            <a:r>
              <a:rPr lang="en-US" sz="2400" dirty="0">
                <a:latin typeface="Times New Roman" panose="02020603050405020304" pitchFamily="18" charset="0"/>
                <a:cs typeface="Times New Roman" panose="02020603050405020304" pitchFamily="18" charset="0"/>
              </a:rPr>
              <a:t>The process of Automation testing involves using specialized software tools to execute test cases automatically, eliminating the need for manual intervention</a:t>
            </a:r>
            <a:r>
              <a:rPr lang="en-US" sz="2400" dirty="0" smtClean="0">
                <a:latin typeface="Times New Roman" panose="02020603050405020304" pitchFamily="18" charset="0"/>
                <a:cs typeface="Times New Roman" panose="02020603050405020304" pitchFamily="18" charset="0"/>
              </a:rPr>
              <a:t>.</a:t>
            </a:r>
          </a:p>
          <a:p>
            <a:pPr algn="just"/>
            <a:r>
              <a:rPr lang="en-US" sz="2400" dirty="0" smtClean="0">
                <a:latin typeface="Times New Roman" panose="02020603050405020304" pitchFamily="18" charset="0"/>
                <a:cs typeface="Times New Roman" panose="02020603050405020304" pitchFamily="18" charset="0"/>
              </a:rPr>
              <a:t>This </a:t>
            </a:r>
            <a:r>
              <a:rPr lang="en-US" sz="2400" dirty="0">
                <a:latin typeface="Times New Roman" panose="02020603050405020304" pitchFamily="18" charset="0"/>
                <a:cs typeface="Times New Roman" panose="02020603050405020304" pitchFamily="18" charset="0"/>
              </a:rPr>
              <a:t>approach allows testers to focus on more complex tasks while ensuring faster execution, increased accuracy, and greater test coverage, making it essential for modern </a:t>
            </a:r>
            <a:r>
              <a:rPr lang="en-US" sz="2400" dirty="0" smtClean="0">
                <a:latin typeface="Times New Roman" panose="02020603050405020304" pitchFamily="18" charset="0"/>
                <a:cs typeface="Times New Roman" panose="02020603050405020304" pitchFamily="18" charset="0"/>
              </a:rPr>
              <a:t>software development.</a:t>
            </a:r>
            <a:endParaRPr lang="en-US" sz="2400" dirty="0">
              <a:latin typeface="Times New Roman" panose="02020603050405020304" pitchFamily="18" charset="0"/>
              <a:cs typeface="Times New Roman" panose="02020603050405020304" pitchFamily="18" charset="0"/>
            </a:endParaRP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4113358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8653" y="371061"/>
            <a:ext cx="8596668" cy="758024"/>
          </a:xfrm>
        </p:spPr>
        <p:txBody>
          <a:bodyPr/>
          <a:lstStyle/>
          <a:p>
            <a:r>
              <a:rPr lang="en-US" dirty="0">
                <a:solidFill>
                  <a:schemeClr val="tx1"/>
                </a:solidFill>
                <a:latin typeface="Algerian" panose="04020705040A02060702" pitchFamily="82" charset="0"/>
              </a:rPr>
              <a:t>Advantages</a:t>
            </a:r>
            <a:endParaRPr lang="en-IN" dirty="0"/>
          </a:p>
        </p:txBody>
      </p:sp>
      <p:sp>
        <p:nvSpPr>
          <p:cNvPr id="3" name="Content Placeholder 2"/>
          <p:cNvSpPr>
            <a:spLocks noGrp="1"/>
          </p:cNvSpPr>
          <p:nvPr>
            <p:ph idx="1"/>
          </p:nvPr>
        </p:nvSpPr>
        <p:spPr>
          <a:xfrm>
            <a:off x="669383" y="1254141"/>
            <a:ext cx="8596668" cy="5138708"/>
          </a:xfrm>
        </p:spPr>
        <p:txBody>
          <a:bodyPr>
            <a:noAutofit/>
          </a:bodyPr>
          <a:lstStyle/>
          <a:p>
            <a:pPr algn="just"/>
            <a:r>
              <a:rPr lang="en-US" sz="2400" b="1" dirty="0">
                <a:latin typeface="Times New Roman" panose="02020603050405020304" pitchFamily="18" charset="0"/>
                <a:cs typeface="Times New Roman" panose="02020603050405020304" pitchFamily="18" charset="0"/>
              </a:rPr>
              <a:t>Faster Execution</a:t>
            </a:r>
            <a:r>
              <a:rPr lang="en-US" sz="2400" dirty="0">
                <a:latin typeface="Times New Roman" panose="02020603050405020304" pitchFamily="18" charset="0"/>
                <a:cs typeface="Times New Roman" panose="02020603050405020304" pitchFamily="18" charset="0"/>
              </a:rPr>
              <a:t>: Automated tests run significantly faster than manual testing.</a:t>
            </a:r>
          </a:p>
          <a:p>
            <a:pPr algn="just"/>
            <a:r>
              <a:rPr lang="en-US" sz="2400" b="1" dirty="0">
                <a:latin typeface="Times New Roman" panose="02020603050405020304" pitchFamily="18" charset="0"/>
                <a:cs typeface="Times New Roman" panose="02020603050405020304" pitchFamily="18" charset="0"/>
              </a:rPr>
              <a:t>Improved Accuracy</a:t>
            </a:r>
            <a:r>
              <a:rPr lang="en-US" sz="2400" dirty="0">
                <a:latin typeface="Times New Roman" panose="02020603050405020304" pitchFamily="18" charset="0"/>
                <a:cs typeface="Times New Roman" panose="02020603050405020304" pitchFamily="18" charset="0"/>
              </a:rPr>
              <a:t>: Eliminates human errors by executing tests consistently.</a:t>
            </a:r>
          </a:p>
          <a:p>
            <a:pPr algn="just"/>
            <a:r>
              <a:rPr lang="en-US" sz="2400" b="1" dirty="0">
                <a:latin typeface="Times New Roman" panose="02020603050405020304" pitchFamily="18" charset="0"/>
                <a:cs typeface="Times New Roman" panose="02020603050405020304" pitchFamily="18" charset="0"/>
              </a:rPr>
              <a:t>Enhanced Test Coverage</a:t>
            </a:r>
            <a:r>
              <a:rPr lang="en-US" sz="2400" dirty="0">
                <a:latin typeface="Times New Roman" panose="02020603050405020304" pitchFamily="18" charset="0"/>
                <a:cs typeface="Times New Roman" panose="02020603050405020304" pitchFamily="18" charset="0"/>
              </a:rPr>
              <a:t>: Allows testing across multiple platforms and environments.</a:t>
            </a:r>
          </a:p>
          <a:p>
            <a:pPr algn="just"/>
            <a:r>
              <a:rPr lang="en-US" sz="2400" b="1" dirty="0">
                <a:latin typeface="Times New Roman" panose="02020603050405020304" pitchFamily="18" charset="0"/>
                <a:cs typeface="Times New Roman" panose="02020603050405020304" pitchFamily="18" charset="0"/>
              </a:rPr>
              <a:t>Cost Efficiency</a:t>
            </a:r>
            <a:r>
              <a:rPr lang="en-US" sz="2400" dirty="0">
                <a:latin typeface="Times New Roman" panose="02020603050405020304" pitchFamily="18" charset="0"/>
                <a:cs typeface="Times New Roman" panose="02020603050405020304" pitchFamily="18" charset="0"/>
              </a:rPr>
              <a:t>: Reduces long-term testing costs by minimizing manual effort.</a:t>
            </a:r>
          </a:p>
          <a:p>
            <a:pPr algn="just"/>
            <a:r>
              <a:rPr lang="en-US" sz="2400" b="1" dirty="0">
                <a:latin typeface="Times New Roman" panose="02020603050405020304" pitchFamily="18" charset="0"/>
                <a:cs typeface="Times New Roman" panose="02020603050405020304" pitchFamily="18" charset="0"/>
              </a:rPr>
              <a:t>Early Bug Detection</a:t>
            </a:r>
            <a:r>
              <a:rPr lang="en-US" sz="2400" dirty="0">
                <a:latin typeface="Times New Roman" panose="02020603050405020304" pitchFamily="18" charset="0"/>
                <a:cs typeface="Times New Roman" panose="02020603050405020304" pitchFamily="18" charset="0"/>
              </a:rPr>
              <a:t>: Identifies defects early in development, preventing costly fixes.</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9392155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813683"/>
          </a:xfrm>
        </p:spPr>
        <p:txBody>
          <a:bodyPr/>
          <a:lstStyle/>
          <a:p>
            <a:r>
              <a:rPr lang="en-US" dirty="0">
                <a:solidFill>
                  <a:schemeClr val="tx1"/>
                </a:solidFill>
                <a:latin typeface="Algerian" panose="04020705040A02060702" pitchFamily="82" charset="0"/>
              </a:rPr>
              <a:t>Disadvantages</a:t>
            </a:r>
            <a:endParaRPr lang="en-IN" dirty="0"/>
          </a:p>
        </p:txBody>
      </p:sp>
      <p:sp>
        <p:nvSpPr>
          <p:cNvPr id="3" name="Content Placeholder 2"/>
          <p:cNvSpPr>
            <a:spLocks noGrp="1"/>
          </p:cNvSpPr>
          <p:nvPr>
            <p:ph idx="1"/>
          </p:nvPr>
        </p:nvSpPr>
        <p:spPr>
          <a:xfrm>
            <a:off x="677334" y="1619900"/>
            <a:ext cx="8596668" cy="4431043"/>
          </a:xfrm>
        </p:spPr>
        <p:txBody>
          <a:bodyPr>
            <a:noAutofit/>
          </a:bodyPr>
          <a:lstStyle/>
          <a:p>
            <a:pPr algn="just"/>
            <a:r>
              <a:rPr lang="en-US" sz="2400" b="1" dirty="0">
                <a:latin typeface="Times New Roman" panose="02020603050405020304" pitchFamily="18" charset="0"/>
                <a:cs typeface="Times New Roman" panose="02020603050405020304" pitchFamily="18" charset="0"/>
              </a:rPr>
              <a:t>Initial Cost</a:t>
            </a:r>
            <a:r>
              <a:rPr lang="en-US" sz="2400" dirty="0">
                <a:latin typeface="Times New Roman" panose="02020603050405020304" pitchFamily="18" charset="0"/>
                <a:cs typeface="Times New Roman" panose="02020603050405020304" pitchFamily="18" charset="0"/>
              </a:rPr>
              <a:t>: The initial cost of setting up test automation can be high, including the licenses, cost of tools, hardware, and personnel training.</a:t>
            </a:r>
          </a:p>
          <a:p>
            <a:pPr algn="just"/>
            <a:r>
              <a:rPr lang="en-US" sz="2400" b="1" dirty="0">
                <a:latin typeface="Times New Roman" panose="02020603050405020304" pitchFamily="18" charset="0"/>
                <a:cs typeface="Times New Roman" panose="02020603050405020304" pitchFamily="18" charset="0"/>
              </a:rPr>
              <a:t>Maintenance Cost</a:t>
            </a:r>
            <a:r>
              <a:rPr lang="en-US" sz="2400" dirty="0">
                <a:latin typeface="Times New Roman" panose="02020603050405020304" pitchFamily="18" charset="0"/>
                <a:cs typeface="Times New Roman" panose="02020603050405020304" pitchFamily="18" charset="0"/>
              </a:rPr>
              <a:t>: Automated test cases necessitate ongoing efforts, such as updating scripts and fixing glitches, which can be costly.</a:t>
            </a:r>
          </a:p>
          <a:p>
            <a:pPr algn="just"/>
            <a:r>
              <a:rPr lang="en-US" sz="2400" b="1" dirty="0">
                <a:latin typeface="Times New Roman" panose="02020603050405020304" pitchFamily="18" charset="0"/>
                <a:cs typeface="Times New Roman" panose="02020603050405020304" pitchFamily="18" charset="0"/>
              </a:rPr>
              <a:t>Complex Scenarios</a:t>
            </a:r>
            <a:r>
              <a:rPr lang="en-US" sz="2400" dirty="0">
                <a:latin typeface="Times New Roman" panose="02020603050405020304" pitchFamily="18" charset="0"/>
                <a:cs typeface="Times New Roman" panose="02020603050405020304" pitchFamily="18" charset="0"/>
              </a:rPr>
              <a:t>: Complicated scenarios and edge cases may be challenging to automate, requiring manual testing to guarantee complete coverage.</a:t>
            </a:r>
          </a:p>
          <a:p>
            <a:pPr marL="0" indent="0" algn="just">
              <a:buNone/>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00506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09139" y="816818"/>
            <a:ext cx="8596668" cy="3880773"/>
          </a:xfrm>
        </p:spPr>
        <p:txBody>
          <a:bodyPr>
            <a:normAutofit/>
          </a:bodyPr>
          <a:lstStyle/>
          <a:p>
            <a:pPr algn="just"/>
            <a:r>
              <a:rPr lang="en-US" sz="2400" b="1" dirty="0">
                <a:latin typeface="Times New Roman" panose="02020603050405020304" pitchFamily="18" charset="0"/>
                <a:cs typeface="Times New Roman" panose="02020603050405020304" pitchFamily="18" charset="0"/>
              </a:rPr>
              <a:t>False Positives &amp; Negatives</a:t>
            </a:r>
            <a:r>
              <a:rPr lang="en-US" sz="2400" dirty="0">
                <a:latin typeface="Times New Roman" panose="02020603050405020304" pitchFamily="18" charset="0"/>
                <a:cs typeface="Times New Roman" panose="02020603050405020304" pitchFamily="18" charset="0"/>
              </a:rPr>
              <a:t>: Automated tests may produce false positives and negatives, requiring human intervention to confirm and validate the test outcomes.</a:t>
            </a:r>
          </a:p>
          <a:p>
            <a:pPr algn="just"/>
            <a:r>
              <a:rPr lang="en-US" sz="2400" b="1" dirty="0">
                <a:latin typeface="Times New Roman" panose="02020603050405020304" pitchFamily="18" charset="0"/>
                <a:cs typeface="Times New Roman" panose="02020603050405020304" pitchFamily="18" charset="0"/>
              </a:rPr>
              <a:t>Limited Insight</a:t>
            </a:r>
            <a:r>
              <a:rPr lang="en-US" sz="2400" dirty="0">
                <a:latin typeface="Times New Roman" panose="02020603050405020304" pitchFamily="18" charset="0"/>
                <a:cs typeface="Times New Roman" panose="02020603050405020304" pitchFamily="18" charset="0"/>
              </a:rPr>
              <a:t>: Automated tests may provide restricted insight into the root cause of issues and may not detect defects related to usability.</a:t>
            </a:r>
          </a:p>
          <a:p>
            <a:endParaRPr lang="en-IN" sz="2400" dirty="0"/>
          </a:p>
        </p:txBody>
      </p:sp>
    </p:spTree>
    <p:extLst>
      <p:ext uri="{BB962C8B-B14F-4D97-AF65-F5344CB8AC3E}">
        <p14:creationId xmlns:p14="http://schemas.microsoft.com/office/powerpoint/2010/main" val="3076527943"/>
      </p:ext>
    </p:extLst>
  </p:cSld>
  <p:clrMapOvr>
    <a:masterClrMapping/>
  </p:clrMapOvr>
  <p:timing>
    <p:tnLst>
      <p:par>
        <p:cTn id="1" dur="indefinite" restart="never" nodeType="tmRoot"/>
      </p:par>
    </p:tn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278</TotalTime>
  <Words>1180</Words>
  <Application>Microsoft Office PowerPoint</Application>
  <PresentationFormat>Widescreen</PresentationFormat>
  <Paragraphs>120</Paragraphs>
  <Slides>24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Algerian</vt:lpstr>
      <vt:lpstr>Arial</vt:lpstr>
      <vt:lpstr>Times New Roman</vt:lpstr>
      <vt:lpstr>Trebuchet MS</vt:lpstr>
      <vt:lpstr>Wingdings</vt:lpstr>
      <vt:lpstr>Wingdings 3</vt:lpstr>
      <vt:lpstr>Facet</vt:lpstr>
      <vt:lpstr>MANUAL TESTING</vt:lpstr>
      <vt:lpstr>PowerPoint Presentation</vt:lpstr>
      <vt:lpstr>Advantages</vt:lpstr>
      <vt:lpstr>PowerPoint Presentation</vt:lpstr>
      <vt:lpstr>Disadvantages</vt:lpstr>
      <vt:lpstr>Automation Testing</vt:lpstr>
      <vt:lpstr>Advantages</vt:lpstr>
      <vt:lpstr>Disadvantages</vt:lpstr>
      <vt:lpstr>PowerPoint Presentation</vt:lpstr>
      <vt:lpstr>Manual VS Automation</vt:lpstr>
      <vt:lpstr>PowerPoint Presentation</vt:lpstr>
      <vt:lpstr>Functional Testing:  </vt:lpstr>
      <vt:lpstr>NON-Functional Testing:  </vt:lpstr>
      <vt:lpstr>PowerPoint Presentation</vt:lpstr>
      <vt:lpstr>CROSS BROWSER TESTING</vt:lpstr>
      <vt:lpstr>REGRESSION TESTING</vt:lpstr>
      <vt:lpstr>RETESTING</vt:lpstr>
      <vt:lpstr>DIFFERENCE BETWEEN REGRESSION AND RETESTING</vt:lpstr>
      <vt:lpstr>PowerPoint Presentation</vt:lpstr>
      <vt:lpstr>PowerPoint Presentation</vt:lpstr>
      <vt:lpstr>PERFORMANCE TESTING</vt:lpstr>
      <vt:lpstr>STRESS TESTING</vt:lpstr>
      <vt:lpstr>LOAD TESTING</vt:lpstr>
      <vt:lpstr>VOLUME TESTING</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MANUAL TESTING</dc:title>
  <dc:creator>admin</dc:creator>
  <cp:lastModifiedBy>admin</cp:lastModifiedBy>
  <cp:revision>17</cp:revision>
  <dcterms:created xsi:type="dcterms:W3CDTF">2025-07-12T07:11:12Z</dcterms:created>
  <dcterms:modified xsi:type="dcterms:W3CDTF">2025-08-18T04:50:05Z</dcterms:modified>
</cp:coreProperties>
</file>