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3" r:id="rId7"/>
    <p:sldId id="264" r:id="rId8"/>
    <p:sldId id="265" r:id="rId9"/>
    <p:sldId id="266" r:id="rId10"/>
    <p:sldId id="268" r:id="rId11"/>
    <p:sldId id="269" r:id="rId12"/>
    <p:sldId id="270" r:id="rId13"/>
    <p:sldId id="280" r:id="rId14"/>
    <p:sldId id="271" r:id="rId15"/>
    <p:sldId id="272" r:id="rId16"/>
    <p:sldId id="276" r:id="rId17"/>
    <p:sldId id="277" r:id="rId18"/>
    <p:sldId id="278" r:id="rId19"/>
    <p:sldId id="279" r:id="rId20"/>
    <p:sldId id="273" r:id="rId21"/>
    <p:sldId id="274" r:id="rId22"/>
    <p:sldId id="275"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6" autoAdjust="0"/>
    <p:restoredTop sz="94660"/>
  </p:normalViewPr>
  <p:slideViewPr>
    <p:cSldViewPr snapToGrid="0">
      <p:cViewPr varScale="1">
        <p:scale>
          <a:sx n="96" d="100"/>
          <a:sy n="96" d="100"/>
        </p:scale>
        <p:origin x="82"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3775690-1510-4087-8B08-C186A4BDC28D}"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3630592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775690-1510-4087-8B08-C186A4BDC28D}"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227114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775690-1510-4087-8B08-C186A4BDC28D}"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3117662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3775690-1510-4087-8B08-C186A4BDC28D}"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46751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3775690-1510-4087-8B08-C186A4BDC28D}" type="datetimeFigureOut">
              <a:rPr lang="en-IN" smtClean="0"/>
              <a:t>07-07-2025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3391349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3775690-1510-4087-8B08-C186A4BDC28D}"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395215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3775690-1510-4087-8B08-C186A4BDC28D}" type="datetimeFigureOut">
              <a:rPr lang="en-IN" smtClean="0"/>
              <a:t>07-07-2025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2165800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3775690-1510-4087-8B08-C186A4BDC28D}" type="datetimeFigureOut">
              <a:rPr lang="en-IN" smtClean="0"/>
              <a:t>07-07-2025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2834824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775690-1510-4087-8B08-C186A4BDC28D}" type="datetimeFigureOut">
              <a:rPr lang="en-IN" smtClean="0"/>
              <a:t>07-07-2025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340678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75690-1510-4087-8B08-C186A4BDC28D}"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1198530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775690-1510-4087-8B08-C186A4BDC28D}" type="datetimeFigureOut">
              <a:rPr lang="en-IN" smtClean="0"/>
              <a:t>07-07-2025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CD5F190-7E8C-4E04-87F8-E746EC4A7E4E}" type="slidenum">
              <a:rPr lang="en-IN" smtClean="0"/>
              <a:t>‹#›</a:t>
            </a:fld>
            <a:endParaRPr lang="en-IN"/>
          </a:p>
        </p:txBody>
      </p:sp>
    </p:spTree>
    <p:extLst>
      <p:ext uri="{BB962C8B-B14F-4D97-AF65-F5344CB8AC3E}">
        <p14:creationId xmlns:p14="http://schemas.microsoft.com/office/powerpoint/2010/main" val="1590438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3775690-1510-4087-8B08-C186A4BDC28D}" type="datetimeFigureOut">
              <a:rPr lang="en-IN" smtClean="0"/>
              <a:t>07-07-2025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D5F190-7E8C-4E04-87F8-E746EC4A7E4E}" type="slidenum">
              <a:rPr lang="en-IN" smtClean="0"/>
              <a:t>‹#›</a:t>
            </a:fld>
            <a:endParaRPr lang="en-IN"/>
          </a:p>
        </p:txBody>
      </p:sp>
    </p:spTree>
    <p:extLst>
      <p:ext uri="{BB962C8B-B14F-4D97-AF65-F5344CB8AC3E}">
        <p14:creationId xmlns:p14="http://schemas.microsoft.com/office/powerpoint/2010/main" val="291474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file:///E:\testing%20class\Bug%20%20Report%20sukuk%20live.xls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Defect Management</a:t>
            </a:r>
            <a:r>
              <a:rPr lang="en-IN" b="1" dirty="0"/>
              <a:t> </a:t>
            </a:r>
            <a:br>
              <a:rPr lang="en-IN" b="1" dirty="0"/>
            </a:br>
            <a:endParaRPr lang="en-IN" dirty="0"/>
          </a:p>
        </p:txBody>
      </p:sp>
      <p:sp>
        <p:nvSpPr>
          <p:cNvPr id="3" name="Content Placeholder 2"/>
          <p:cNvSpPr>
            <a:spLocks noGrp="1"/>
          </p:cNvSpPr>
          <p:nvPr>
            <p:ph idx="1"/>
          </p:nvPr>
        </p:nvSpPr>
        <p:spPr/>
        <p:txBody>
          <a:bodyPr>
            <a:noAutofit/>
          </a:bodyPr>
          <a:lstStyle/>
          <a:p>
            <a:pPr marL="0" indent="0" algn="just">
              <a:lnSpc>
                <a:spcPct val="150000"/>
              </a:lnSpc>
              <a:buNone/>
            </a:pPr>
            <a:r>
              <a:rPr lang="en-US" sz="2000" b="1" dirty="0" smtClean="0">
                <a:latin typeface="Times New Roman" panose="02020603050405020304" pitchFamily="18" charset="0"/>
                <a:cs typeface="Times New Roman" panose="02020603050405020304" pitchFamily="18" charset="0"/>
              </a:rPr>
              <a:t>Defect management</a:t>
            </a:r>
            <a:r>
              <a:rPr lang="en-US" sz="2000" dirty="0" smtClean="0">
                <a:latin typeface="Times New Roman" panose="02020603050405020304" pitchFamily="18" charset="0"/>
                <a:cs typeface="Times New Roman" panose="02020603050405020304" pitchFamily="18" charset="0"/>
              </a:rPr>
              <a:t> is a crucial and structured process within the software development life cycle (SDLC) that involves the systematic identification, documentation, </a:t>
            </a:r>
            <a:r>
              <a:rPr lang="en-US" sz="2000" dirty="0" smtClean="0">
                <a:latin typeface="Times New Roman" panose="02020603050405020304" pitchFamily="18" charset="0"/>
                <a:cs typeface="Times New Roman" panose="02020603050405020304" pitchFamily="18" charset="0"/>
              </a:rPr>
              <a:t>tracking defects, </a:t>
            </a:r>
            <a:r>
              <a:rPr lang="en-US" sz="2000" dirty="0" smtClean="0">
                <a:latin typeface="Times New Roman" panose="02020603050405020304" pitchFamily="18" charset="0"/>
                <a:cs typeface="Times New Roman" panose="02020603050405020304" pitchFamily="18" charset="0"/>
              </a:rPr>
              <a:t>categorization, prioritization, resolution, and closure of found during software testing. The primary goal is not only to detect defects early in the development phase but also to ensure that they are resolved quickly and do not reappear in the future releases. This process helps improve the overall </a:t>
            </a:r>
            <a:r>
              <a:rPr lang="en-US" sz="2000" b="1" dirty="0" smtClean="0">
                <a:latin typeface="Times New Roman" panose="02020603050405020304" pitchFamily="18" charset="0"/>
                <a:cs typeface="Times New Roman" panose="02020603050405020304" pitchFamily="18" charset="0"/>
              </a:rPr>
              <a:t>quality, performance, and reliability</a:t>
            </a:r>
            <a:r>
              <a:rPr lang="en-US" sz="2000" dirty="0" smtClean="0">
                <a:latin typeface="Times New Roman" panose="02020603050405020304" pitchFamily="18" charset="0"/>
                <a:cs typeface="Times New Roman" panose="02020603050405020304" pitchFamily="18" charset="0"/>
              </a:rPr>
              <a:t> of the software product. A good defect management system also facilitates better communication between testers, developers, and project managers by using tools like JIRA or </a:t>
            </a:r>
            <a:r>
              <a:rPr lang="en-US" sz="2000" dirty="0" err="1" smtClean="0">
                <a:latin typeface="Times New Roman" panose="02020603050405020304" pitchFamily="18" charset="0"/>
                <a:cs typeface="Times New Roman" panose="02020603050405020304" pitchFamily="18" charset="0"/>
              </a:rPr>
              <a:t>Bugzilla</a:t>
            </a:r>
            <a:r>
              <a:rPr lang="en-US" sz="2000" dirty="0" smtClean="0">
                <a:latin typeface="Times New Roman" panose="02020603050405020304" pitchFamily="18" charset="0"/>
                <a:cs typeface="Times New Roman" panose="02020603050405020304" pitchFamily="18" charset="0"/>
              </a:rPr>
              <a:t> to record and monitor the life cycle of each defect. It includes various phases such as defect logging, triaging, assignment, fixing, verification, and closure.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3255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Bug Life Cycle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a:latin typeface="Times New Roman" panose="02020603050405020304" pitchFamily="18" charset="0"/>
                <a:cs typeface="Times New Roman" panose="02020603050405020304" pitchFamily="18" charset="0"/>
              </a:rPr>
              <a:t>A Bug Life Cycle in Software Testing is the journey of the bug </a:t>
            </a:r>
            <a:r>
              <a:rPr lang="en-US" sz="2000" dirty="0" smtClean="0">
                <a:latin typeface="Times New Roman" panose="02020603050405020304" pitchFamily="18" charset="0"/>
                <a:cs typeface="Times New Roman" panose="02020603050405020304" pitchFamily="18" charset="0"/>
              </a:rPr>
              <a:t>from </a:t>
            </a:r>
            <a:r>
              <a:rPr lang="en-US" sz="2000" dirty="0">
                <a:latin typeface="Times New Roman" panose="02020603050405020304" pitchFamily="18" charset="0"/>
                <a:cs typeface="Times New Roman" panose="02020603050405020304" pitchFamily="18" charset="0"/>
              </a:rPr>
              <a:t>the state of its ‘Identification’ to the state of its ‘Closure’. The entire process of finding and resolving a defect or bug constitutes a bug life cycle.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02099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0059" y="1014592"/>
            <a:ext cx="10758115" cy="5092010"/>
          </a:xfrm>
        </p:spPr>
      </p:pic>
    </p:spTree>
    <p:extLst>
      <p:ext uri="{BB962C8B-B14F-4D97-AF65-F5344CB8AC3E}">
        <p14:creationId xmlns:p14="http://schemas.microsoft.com/office/powerpoint/2010/main" val="811021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1906"/>
            <a:ext cx="10515600" cy="5835057"/>
          </a:xfrm>
        </p:spPr>
        <p:txBody>
          <a:bodyPr>
            <a:normAutofit fontScale="85000" lnSpcReduction="10000"/>
          </a:bodyPr>
          <a:lstStyle/>
          <a:p>
            <a:pPr marL="0" indent="0" algn="just" fontAlgn="base">
              <a:lnSpc>
                <a:spcPct val="160000"/>
              </a:lnSpc>
              <a:buNone/>
            </a:pPr>
            <a:r>
              <a:rPr lang="en-US" sz="2000" b="1" dirty="0">
                <a:latin typeface="Times New Roman" panose="02020603050405020304" pitchFamily="18" charset="0"/>
                <a:cs typeface="Times New Roman" panose="02020603050405020304" pitchFamily="18" charset="0"/>
              </a:rPr>
              <a:t>1. New: </a:t>
            </a:r>
            <a:r>
              <a:rPr lang="en-US" sz="2000" dirty="0">
                <a:latin typeface="Times New Roman" panose="02020603050405020304" pitchFamily="18" charset="0"/>
                <a:cs typeface="Times New Roman" panose="02020603050405020304" pitchFamily="18" charset="0"/>
              </a:rPr>
              <a:t>When any new defect is identified by </a:t>
            </a:r>
            <a:r>
              <a:rPr lang="en-US" sz="2000" dirty="0" smtClean="0">
                <a:latin typeface="Times New Roman" panose="02020603050405020304" pitchFamily="18" charset="0"/>
                <a:cs typeface="Times New Roman" panose="02020603050405020304" pitchFamily="18" charset="0"/>
              </a:rPr>
              <a:t>the tester, </a:t>
            </a:r>
            <a:r>
              <a:rPr lang="en-US" sz="2000" dirty="0">
                <a:latin typeface="Times New Roman" panose="02020603050405020304" pitchFamily="18" charset="0"/>
                <a:cs typeface="Times New Roman" panose="02020603050405020304" pitchFamily="18" charset="0"/>
              </a:rPr>
              <a:t>it falls in the 'New’ state. It is the first state of the Bug Life Cycle. The tester provides a proper Defect document to the Development team so that the </a:t>
            </a:r>
            <a:r>
              <a:rPr lang="en-US" sz="2000" dirty="0" smtClean="0">
                <a:latin typeface="Times New Roman" panose="02020603050405020304" pitchFamily="18" charset="0"/>
                <a:cs typeface="Times New Roman" panose="02020603050405020304" pitchFamily="18" charset="0"/>
              </a:rPr>
              <a:t>development team can </a:t>
            </a:r>
            <a:r>
              <a:rPr lang="en-US" sz="2000" dirty="0">
                <a:latin typeface="Times New Roman" panose="02020603050405020304" pitchFamily="18" charset="0"/>
                <a:cs typeface="Times New Roman" panose="02020603050405020304" pitchFamily="18" charset="0"/>
              </a:rPr>
              <a:t>refer to Defect Document and can fix the bug accordingly.</a:t>
            </a:r>
          </a:p>
          <a:p>
            <a:pPr marL="0" indent="0" algn="just" fontAlgn="base">
              <a:lnSpc>
                <a:spcPct val="160000"/>
              </a:lnSpc>
              <a:buNone/>
            </a:pPr>
            <a:r>
              <a:rPr lang="en-US" sz="2000" b="1" dirty="0">
                <a:latin typeface="Times New Roman" panose="02020603050405020304" pitchFamily="18" charset="0"/>
                <a:cs typeface="Times New Roman" panose="02020603050405020304" pitchFamily="18" charset="0"/>
              </a:rPr>
              <a:t>2. Assigned: </a:t>
            </a:r>
            <a:r>
              <a:rPr lang="en-US" sz="2000" dirty="0">
                <a:latin typeface="Times New Roman" panose="02020603050405020304" pitchFamily="18" charset="0"/>
                <a:cs typeface="Times New Roman" panose="02020603050405020304" pitchFamily="18" charset="0"/>
              </a:rPr>
              <a:t>Defects that are in the status of 'New' will be approved and that newly identified defect is assigned to the development team for working on the defect and to resolve that. When the defect is assigned to the developer team the status of the bug changes to the 'Assigned' state.</a:t>
            </a:r>
          </a:p>
          <a:p>
            <a:pPr marL="0" indent="0" algn="just" fontAlgn="base">
              <a:lnSpc>
                <a:spcPct val="160000"/>
              </a:lnSpc>
              <a:buNone/>
            </a:pPr>
            <a:r>
              <a:rPr lang="en-US" sz="2000" b="1" dirty="0">
                <a:latin typeface="Times New Roman" panose="02020603050405020304" pitchFamily="18" charset="0"/>
                <a:cs typeface="Times New Roman" panose="02020603050405020304" pitchFamily="18" charset="0"/>
              </a:rPr>
              <a:t>3. Open: </a:t>
            </a:r>
            <a:r>
              <a:rPr lang="en-US" sz="2000" dirty="0">
                <a:latin typeface="Times New Roman" panose="02020603050405020304" pitchFamily="18" charset="0"/>
                <a:cs typeface="Times New Roman" panose="02020603050405020304" pitchFamily="18" charset="0"/>
              </a:rPr>
              <a:t>In this 'Open' state the defect is being addressed by the developer team and the developer team works on the defect for fixing the bug. Based on some specific reason if the developer team feels that the defect is not appropriate then it is transferred to either the 'Rejected' or 'Deferred' state.</a:t>
            </a:r>
          </a:p>
          <a:p>
            <a:pPr marL="0" indent="0" algn="just" fontAlgn="base">
              <a:lnSpc>
                <a:spcPct val="160000"/>
              </a:lnSpc>
              <a:buNone/>
            </a:pPr>
            <a:r>
              <a:rPr lang="en-US" sz="2000" b="1" dirty="0">
                <a:latin typeface="Times New Roman" panose="02020603050405020304" pitchFamily="18" charset="0"/>
                <a:cs typeface="Times New Roman" panose="02020603050405020304" pitchFamily="18" charset="0"/>
              </a:rPr>
              <a:t>4. Fixed: </a:t>
            </a:r>
            <a:r>
              <a:rPr lang="en-US" sz="2000" dirty="0">
                <a:latin typeface="Times New Roman" panose="02020603050405020304" pitchFamily="18" charset="0"/>
                <a:cs typeface="Times New Roman" panose="02020603050405020304" pitchFamily="18" charset="0"/>
              </a:rPr>
              <a:t>After necessary changes of codes or after fixing identified bug developer team marks the state as 'Fixed'.</a:t>
            </a:r>
          </a:p>
          <a:p>
            <a:pPr marL="0" indent="0" algn="just" fontAlgn="base">
              <a:lnSpc>
                <a:spcPct val="160000"/>
              </a:lnSpc>
              <a:buNone/>
            </a:pPr>
            <a:r>
              <a:rPr lang="en-US" sz="2000" b="1" dirty="0">
                <a:latin typeface="Times New Roman" panose="02020603050405020304" pitchFamily="18" charset="0"/>
                <a:cs typeface="Times New Roman" panose="02020603050405020304" pitchFamily="18" charset="0"/>
              </a:rPr>
              <a:t>5. Pending Retest: </a:t>
            </a:r>
            <a:r>
              <a:rPr lang="en-US" sz="2000" dirty="0">
                <a:latin typeface="Times New Roman" panose="02020603050405020304" pitchFamily="18" charset="0"/>
                <a:cs typeface="Times New Roman" panose="02020603050405020304" pitchFamily="18" charset="0"/>
              </a:rPr>
              <a:t>During the fixing of the defect is completed, the developer team passes the new code to the testing team for retesting. And the code/application is pending for retesting on the Tester side so the status is assigned as 'Pending Retest</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532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078"/>
            <a:ext cx="10515600" cy="5699885"/>
          </a:xfrm>
        </p:spPr>
        <p:txBody>
          <a:bodyPr>
            <a:normAutofit/>
          </a:bodyPr>
          <a:lstStyle/>
          <a:p>
            <a:pPr marL="0" indent="0" algn="just" fontAlgn="base">
              <a:lnSpc>
                <a:spcPct val="150000"/>
              </a:lnSpc>
              <a:buNone/>
            </a:pPr>
            <a:r>
              <a:rPr lang="en-US" sz="2000" b="1" dirty="0" smtClean="0">
                <a:latin typeface="Times New Roman" panose="02020603050405020304" pitchFamily="18" charset="0"/>
                <a:cs typeface="Times New Roman" panose="02020603050405020304" pitchFamily="18" charset="0"/>
              </a:rPr>
              <a:t>6. Retest: </a:t>
            </a:r>
            <a:r>
              <a:rPr lang="en-US" sz="2000" dirty="0" smtClean="0">
                <a:latin typeface="Times New Roman" panose="02020603050405020304" pitchFamily="18" charset="0"/>
                <a:cs typeface="Times New Roman" panose="02020603050405020304" pitchFamily="18" charset="0"/>
              </a:rPr>
              <a:t>At this stage, the tester starts work of retesting the defect to check whether the defect is fixed by the developer or not, and the status is marked as 'Retesting'.</a:t>
            </a:r>
          </a:p>
          <a:p>
            <a:pPr marL="0" indent="0" algn="just" fontAlgn="base">
              <a:lnSpc>
                <a:spcPct val="150000"/>
              </a:lnSpc>
              <a:buNone/>
            </a:pPr>
            <a:r>
              <a:rPr lang="en-US" sz="2000" b="1" dirty="0" smtClean="0">
                <a:latin typeface="Times New Roman" panose="02020603050405020304" pitchFamily="18" charset="0"/>
                <a:cs typeface="Times New Roman" panose="02020603050405020304" pitchFamily="18" charset="0"/>
              </a:rPr>
              <a:t>7. Reopen: </a:t>
            </a:r>
            <a:r>
              <a:rPr lang="en-US" sz="2000" dirty="0" smtClean="0">
                <a:latin typeface="Times New Roman" panose="02020603050405020304" pitchFamily="18" charset="0"/>
                <a:cs typeface="Times New Roman" panose="02020603050405020304" pitchFamily="18" charset="0"/>
              </a:rPr>
              <a:t>After 'Retesting' if the tester team found that the bug continues like previously even after the developer team has fixed the bug, then the status of the bug is again changed to 'Reopened'. Once again bug goes to the 'Open' state and goes through the life cycle again. This means it goes for Re-fixing by the developer team.</a:t>
            </a:r>
          </a:p>
          <a:p>
            <a:pPr marL="0" indent="0" algn="just" fontAlgn="base">
              <a:lnSpc>
                <a:spcPct val="150000"/>
              </a:lnSpc>
              <a:buNone/>
            </a:pPr>
            <a:r>
              <a:rPr lang="en-US" sz="2000" b="1" dirty="0" smtClean="0">
                <a:latin typeface="Times New Roman" panose="02020603050405020304" pitchFamily="18" charset="0"/>
                <a:cs typeface="Times New Roman" panose="02020603050405020304" pitchFamily="18" charset="0"/>
              </a:rPr>
              <a:t>8. Verified: </a:t>
            </a:r>
            <a:r>
              <a:rPr lang="en-US" sz="2000" dirty="0" smtClean="0">
                <a:latin typeface="Times New Roman" panose="02020603050405020304" pitchFamily="18" charset="0"/>
                <a:cs typeface="Times New Roman" panose="02020603050405020304" pitchFamily="18" charset="0"/>
              </a:rPr>
              <a:t>The tester re-tests the bug after it got fixed by the developer team and if the tester does not find any kind of defect/bug then the bug is fixed and the status assigned is 'Verified'.</a:t>
            </a:r>
          </a:p>
          <a:p>
            <a:pPr marL="0" indent="0" algn="just" fontAlgn="base">
              <a:lnSpc>
                <a:spcPct val="150000"/>
              </a:lnSpc>
              <a:buNone/>
            </a:pPr>
            <a:r>
              <a:rPr lang="en-US" sz="2000" b="1" dirty="0" smtClean="0">
                <a:latin typeface="Times New Roman" panose="02020603050405020304" pitchFamily="18" charset="0"/>
                <a:cs typeface="Times New Roman" panose="02020603050405020304" pitchFamily="18" charset="0"/>
              </a:rPr>
              <a:t>9. Closed: </a:t>
            </a:r>
            <a:r>
              <a:rPr lang="en-US" sz="2000" dirty="0" smtClean="0">
                <a:latin typeface="Times New Roman" panose="02020603050405020304" pitchFamily="18" charset="0"/>
                <a:cs typeface="Times New Roman" panose="02020603050405020304" pitchFamily="18" charset="0"/>
              </a:rPr>
              <a:t>It is the final state of the Defect Cycle, after fixing the defect by the developer team when testing found that the bug has been resolved and it does not persist then they mark the defect as a 'Closed' state.</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916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64543"/>
            <a:ext cx="10515600" cy="5612420"/>
          </a:xfrm>
        </p:spPr>
        <p:txBody>
          <a:bodyPr>
            <a:normAutofit/>
          </a:bodyPr>
          <a:lstStyle/>
          <a:p>
            <a:pPr marL="0" indent="0" algn="just" fontAlgn="base">
              <a:lnSpc>
                <a:spcPct val="150000"/>
              </a:lnSpc>
              <a:buNone/>
            </a:pPr>
            <a:r>
              <a:rPr lang="en-US" sz="2000" b="1" dirty="0">
                <a:latin typeface="Times New Roman" panose="02020603050405020304" pitchFamily="18" charset="0"/>
                <a:cs typeface="Times New Roman" panose="02020603050405020304" pitchFamily="18" charset="0"/>
              </a:rPr>
              <a:t>1. Rejected: </a:t>
            </a:r>
            <a:r>
              <a:rPr lang="en-US" sz="2000" dirty="0">
                <a:latin typeface="Times New Roman" panose="02020603050405020304" pitchFamily="18" charset="0"/>
                <a:cs typeface="Times New Roman" panose="02020603050405020304" pitchFamily="18" charset="0"/>
              </a:rPr>
              <a:t>If the developer team rejects a defect if they feel that defect is not considered a genuine defect, and then they mark the status as ‘Rejected’. The cause of rejection may be any of these three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Duplicate Defect, NOT a Defect, Non-Reproducible.</a:t>
            </a:r>
          </a:p>
          <a:p>
            <a:pPr marL="0" indent="0" algn="just" fontAlgn="base">
              <a:lnSpc>
                <a:spcPct val="150000"/>
              </a:lnSpc>
              <a:buNone/>
            </a:pPr>
            <a:r>
              <a:rPr lang="en-US" sz="2000" b="1" dirty="0">
                <a:latin typeface="Times New Roman" panose="02020603050405020304" pitchFamily="18" charset="0"/>
                <a:cs typeface="Times New Roman" panose="02020603050405020304" pitchFamily="18" charset="0"/>
              </a:rPr>
              <a:t>2. Deferred: </a:t>
            </a:r>
            <a:r>
              <a:rPr lang="en-US" sz="2000" dirty="0">
                <a:latin typeface="Times New Roman" panose="02020603050405020304" pitchFamily="18" charset="0"/>
                <a:cs typeface="Times New Roman" panose="02020603050405020304" pitchFamily="18" charset="0"/>
              </a:rPr>
              <a:t>All defects have a bad impact on developed software and also they have a level based on their impact on software. If the developer team feels that the defect that is identified is not a prime priority and it can get fixed in further updates or releases then the developer team can mark the status as 'Deferred'. This means from the current defect life cycle it will be terminated.</a:t>
            </a:r>
          </a:p>
          <a:p>
            <a:pPr marL="0" indent="0" algn="just" fontAlgn="base">
              <a:lnSpc>
                <a:spcPct val="150000"/>
              </a:lnSpc>
              <a:buNone/>
            </a:pPr>
            <a:r>
              <a:rPr lang="en-US" sz="2000" b="1" dirty="0">
                <a:latin typeface="Times New Roman" panose="02020603050405020304" pitchFamily="18" charset="0"/>
                <a:cs typeface="Times New Roman" panose="02020603050405020304" pitchFamily="18" charset="0"/>
              </a:rPr>
              <a:t>3. Duplicate: Sometimes</a:t>
            </a:r>
            <a:r>
              <a:rPr lang="en-US" sz="2000" dirty="0">
                <a:latin typeface="Times New Roman" panose="02020603050405020304" pitchFamily="18" charset="0"/>
                <a:cs typeface="Times New Roman" panose="02020603050405020304" pitchFamily="18" charset="0"/>
              </a:rPr>
              <a:t> it may happen that the defect is repeated twice or the defect is the same as any other defect then it is marked as a 'Duplicate' state and then the defect is 'Rejected'.</a:t>
            </a:r>
          </a:p>
          <a:p>
            <a:pPr marL="0" indent="0" algn="just" fontAlgn="base">
              <a:lnSpc>
                <a:spcPct val="150000"/>
              </a:lnSpc>
              <a:buNone/>
            </a:pPr>
            <a:r>
              <a:rPr lang="en-US" sz="2000" b="1" dirty="0">
                <a:latin typeface="Times New Roman" panose="02020603050405020304" pitchFamily="18" charset="0"/>
                <a:cs typeface="Times New Roman" panose="02020603050405020304" pitchFamily="18" charset="0"/>
              </a:rPr>
              <a:t>4. Not a Defect: </a:t>
            </a:r>
            <a:r>
              <a:rPr lang="en-US" sz="2000" dirty="0">
                <a:latin typeface="Times New Roman" panose="02020603050405020304" pitchFamily="18" charset="0"/>
                <a:cs typeface="Times New Roman" panose="02020603050405020304" pitchFamily="18" charset="0"/>
              </a:rPr>
              <a:t>If the defect has no impact or effect on other functions of the software then it is marked as 'NOT A DEFECT' state and 'Rejected'.</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5162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bug report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bug report</a:t>
            </a:r>
            <a:r>
              <a:rPr lang="en-US" sz="2000" dirty="0">
                <a:latin typeface="Times New Roman" panose="02020603050405020304" pitchFamily="18" charset="0"/>
                <a:cs typeface="Times New Roman" panose="02020603050405020304" pitchFamily="18" charset="0"/>
              </a:rPr>
              <a:t> is a document that provides detailed information about a software defect or issue faced during software testing </a:t>
            </a:r>
            <a:r>
              <a:rPr lang="en-US" sz="2000" dirty="0" smtClean="0">
                <a:latin typeface="Times New Roman" panose="02020603050405020304" pitchFamily="18" charset="0"/>
                <a:cs typeface="Times New Roman" panose="02020603050405020304" pitchFamily="18" charset="0"/>
              </a:rPr>
              <a:t>of </a:t>
            </a:r>
            <a:r>
              <a:rPr lang="en-US" sz="2000" dirty="0">
                <a:latin typeface="Times New Roman" panose="02020603050405020304" pitchFamily="18" charset="0"/>
                <a:cs typeface="Times New Roman" panose="02020603050405020304" pitchFamily="18" charset="0"/>
              </a:rPr>
              <a:t>the software.</a:t>
            </a:r>
          </a:p>
          <a:p>
            <a:pPr algn="just">
              <a:lnSpc>
                <a:spcPct val="150000"/>
              </a:lnSpc>
            </a:pPr>
            <a:r>
              <a:rPr lang="en-US" sz="2000" dirty="0">
                <a:latin typeface="Times New Roman" panose="02020603050405020304" pitchFamily="18" charset="0"/>
                <a:cs typeface="Times New Roman" panose="02020603050405020304" pitchFamily="18" charset="0"/>
              </a:rPr>
              <a:t>The purpose of a software bug report is to communicate and document every software issue found during </a:t>
            </a:r>
            <a:r>
              <a:rPr lang="en-US" sz="2000" dirty="0" smtClean="0">
                <a:latin typeface="Times New Roman" panose="02020603050405020304" pitchFamily="18" charset="0"/>
                <a:cs typeface="Times New Roman" panose="02020603050405020304" pitchFamily="18" charset="0"/>
              </a:rPr>
              <a:t>testing. </a:t>
            </a:r>
            <a:r>
              <a:rPr lang="en-US" sz="2000" dirty="0">
                <a:latin typeface="Times New Roman" panose="02020603050405020304" pitchFamily="18" charset="0"/>
                <a:cs typeface="Times New Roman" panose="02020603050405020304" pitchFamily="18" charset="0"/>
              </a:rPr>
              <a:t>The QA team spends considerable time finding the hidden bugs and also creates a report in a way that is beneficial to developers. By reporting bugs, developers can find and understand the issues quickly.</a:t>
            </a:r>
          </a:p>
          <a:p>
            <a:pPr algn="just">
              <a:lnSpc>
                <a:spcPct val="150000"/>
              </a:lnSpc>
            </a:pPr>
            <a:r>
              <a:rPr lang="en-US" sz="2000" dirty="0">
                <a:latin typeface="Times New Roman" panose="02020603050405020304" pitchFamily="18" charset="0"/>
                <a:cs typeface="Times New Roman" panose="02020603050405020304" pitchFamily="18" charset="0"/>
              </a:rPr>
              <a:t>This way, bug reports serve as a crucial tool for identifying, tracking, and resolving software bugs, ensuring the quality and reliability of the software.</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5818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effectLst/>
                <a:latin typeface="Times New Roman" panose="02020603050405020304" pitchFamily="18" charset="0"/>
                <a:cs typeface="Times New Roman" panose="02020603050405020304" pitchFamily="18" charset="0"/>
              </a:rPr>
              <a:t>BUG REPORT TEMPLATE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IN" sz="2000" b="1" dirty="0" smtClean="0">
                <a:latin typeface="Times New Roman" panose="02020603050405020304" pitchFamily="18" charset="0"/>
                <a:cs typeface="Times New Roman" panose="02020603050405020304" pitchFamily="18" charset="0"/>
              </a:rPr>
              <a:t>Defect ID: </a:t>
            </a:r>
            <a:r>
              <a:rPr lang="en-IN" sz="2000" dirty="0" smtClean="0">
                <a:latin typeface="Times New Roman" panose="02020603050405020304" pitchFamily="18" charset="0"/>
                <a:cs typeface="Times New Roman" panose="02020603050405020304" pitchFamily="18" charset="0"/>
              </a:rPr>
              <a:t>Add a Defect ID using a naming convention followed by your team. The Defect ID will be generated automatically in case of defect management tool.</a:t>
            </a:r>
          </a:p>
          <a:p>
            <a:pPr algn="just">
              <a:lnSpc>
                <a:spcPct val="150000"/>
              </a:lnSpc>
            </a:pPr>
            <a:r>
              <a:rPr lang="en-IN" sz="2000" b="1" dirty="0" smtClean="0">
                <a:latin typeface="Times New Roman" panose="02020603050405020304" pitchFamily="18" charset="0"/>
                <a:cs typeface="Times New Roman" panose="02020603050405020304" pitchFamily="18" charset="0"/>
              </a:rPr>
              <a:t>Reporter Name:</a:t>
            </a:r>
            <a:r>
              <a:rPr lang="en-IN" sz="2000" dirty="0" smtClean="0">
                <a:latin typeface="Times New Roman" panose="02020603050405020304" pitchFamily="18" charset="0"/>
                <a:cs typeface="Times New Roman" panose="02020603050405020304" pitchFamily="18" charset="0"/>
              </a:rPr>
              <a:t> Name of the one who found the defect (Usually tester’s name but sometimes it might be Developer, Business Analyst, Subject Matter Expert (SME), Customer)</a:t>
            </a:r>
          </a:p>
          <a:p>
            <a:pPr algn="just">
              <a:lnSpc>
                <a:spcPct val="150000"/>
              </a:lnSpc>
            </a:pPr>
            <a:r>
              <a:rPr lang="en-IN" sz="2000" b="1" dirty="0" smtClean="0">
                <a:latin typeface="Times New Roman" panose="02020603050405020304" pitchFamily="18" charset="0"/>
                <a:cs typeface="Times New Roman" panose="02020603050405020304" pitchFamily="18" charset="0"/>
              </a:rPr>
              <a:t>Defect Reported Date:</a:t>
            </a:r>
            <a:r>
              <a:rPr lang="en-IN" sz="2000" dirty="0" smtClean="0">
                <a:latin typeface="Times New Roman" panose="02020603050405020304" pitchFamily="18" charset="0"/>
                <a:cs typeface="Times New Roman" panose="02020603050405020304" pitchFamily="18" charset="0"/>
              </a:rPr>
              <a:t> Date of the defect reported</a:t>
            </a:r>
          </a:p>
          <a:p>
            <a:pPr algn="just">
              <a:lnSpc>
                <a:spcPct val="150000"/>
              </a:lnSpc>
            </a:pPr>
            <a:r>
              <a:rPr lang="en-IN" sz="2000" b="1" dirty="0" smtClean="0">
                <a:latin typeface="Times New Roman" panose="02020603050405020304" pitchFamily="18" charset="0"/>
                <a:cs typeface="Times New Roman" panose="02020603050405020304" pitchFamily="18" charset="0"/>
              </a:rPr>
              <a:t>Who Detected:</a:t>
            </a:r>
            <a:r>
              <a:rPr lang="en-IN" sz="2000" dirty="0" smtClean="0">
                <a:latin typeface="Times New Roman" panose="02020603050405020304" pitchFamily="18" charset="0"/>
                <a:cs typeface="Times New Roman" panose="02020603050405020304" pitchFamily="18" charset="0"/>
              </a:rPr>
              <a:t> Add the designation of the one who found the defect. E.g. QA, Developer, Business Analyst, SME, Customer</a:t>
            </a:r>
          </a:p>
          <a:p>
            <a:pPr algn="just">
              <a:lnSpc>
                <a:spcPct val="150000"/>
              </a:lnSpc>
            </a:pPr>
            <a:r>
              <a:rPr lang="en-IN" sz="2000" b="1" dirty="0" smtClean="0">
                <a:latin typeface="Times New Roman" panose="02020603050405020304" pitchFamily="18" charset="0"/>
                <a:cs typeface="Times New Roman" panose="02020603050405020304" pitchFamily="18" charset="0"/>
              </a:rPr>
              <a:t>How Detected:</a:t>
            </a:r>
            <a:r>
              <a:rPr lang="en-IN" sz="2000" dirty="0" smtClean="0">
                <a:latin typeface="Times New Roman" panose="02020603050405020304" pitchFamily="18" charset="0"/>
                <a:cs typeface="Times New Roman" panose="02020603050405020304" pitchFamily="18" charset="0"/>
              </a:rPr>
              <a:t> Testing, Review, Walkthrough</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21838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pPr algn="just">
              <a:lnSpc>
                <a:spcPct val="150000"/>
              </a:lnSpc>
            </a:pPr>
            <a:r>
              <a:rPr lang="en-IN" sz="2000" b="1" dirty="0" smtClean="0">
                <a:latin typeface="Times New Roman" panose="02020603050405020304" pitchFamily="18" charset="0"/>
                <a:cs typeface="Times New Roman" panose="02020603050405020304" pitchFamily="18" charset="0"/>
              </a:rPr>
              <a:t>Project Name:</a:t>
            </a:r>
            <a:r>
              <a:rPr lang="en-IN" sz="2000" dirty="0" smtClean="0">
                <a:latin typeface="Times New Roman" panose="02020603050405020304" pitchFamily="18" charset="0"/>
                <a:cs typeface="Times New Roman" panose="02020603050405020304" pitchFamily="18" charset="0"/>
              </a:rPr>
              <a:t> Add name of the project. (If it’s a product, add product name)</a:t>
            </a:r>
          </a:p>
          <a:p>
            <a:pPr algn="just">
              <a:lnSpc>
                <a:spcPct val="150000"/>
              </a:lnSpc>
            </a:pPr>
            <a:r>
              <a:rPr lang="en-IN" sz="2000" b="1" dirty="0" smtClean="0">
                <a:latin typeface="Times New Roman" panose="02020603050405020304" pitchFamily="18" charset="0"/>
                <a:cs typeface="Times New Roman" panose="02020603050405020304" pitchFamily="18" charset="0"/>
              </a:rPr>
              <a:t>Release/Build Version:</a:t>
            </a:r>
            <a:r>
              <a:rPr lang="en-IN" sz="2000" dirty="0" smtClean="0">
                <a:latin typeface="Times New Roman" panose="02020603050405020304" pitchFamily="18" charset="0"/>
                <a:cs typeface="Times New Roman" panose="02020603050405020304" pitchFamily="18" charset="0"/>
              </a:rPr>
              <a:t> Add the build version details here</a:t>
            </a:r>
          </a:p>
          <a:p>
            <a:pPr algn="just">
              <a:lnSpc>
                <a:spcPct val="150000"/>
              </a:lnSpc>
            </a:pPr>
            <a:r>
              <a:rPr lang="en-IN" sz="2000" b="1" dirty="0" smtClean="0">
                <a:latin typeface="Times New Roman" panose="02020603050405020304" pitchFamily="18" charset="0"/>
                <a:cs typeface="Times New Roman" panose="02020603050405020304" pitchFamily="18" charset="0"/>
              </a:rPr>
              <a:t>Defect/Enhancement:</a:t>
            </a:r>
            <a:r>
              <a:rPr lang="en-IN" sz="2000" dirty="0" smtClean="0">
                <a:latin typeface="Times New Roman" panose="02020603050405020304" pitchFamily="18" charset="0"/>
                <a:cs typeface="Times New Roman" panose="02020603050405020304" pitchFamily="18" charset="0"/>
              </a:rPr>
              <a:t> Add whether it is defect or improvement</a:t>
            </a:r>
          </a:p>
          <a:p>
            <a:pPr algn="just">
              <a:lnSpc>
                <a:spcPct val="150000"/>
              </a:lnSpc>
            </a:pPr>
            <a:r>
              <a:rPr lang="en-IN" sz="2000" b="1" dirty="0" smtClean="0">
                <a:latin typeface="Times New Roman" panose="02020603050405020304" pitchFamily="18" charset="0"/>
                <a:cs typeface="Times New Roman" panose="02020603050405020304" pitchFamily="18" charset="0"/>
              </a:rPr>
              <a:t>Environment:</a:t>
            </a:r>
            <a:r>
              <a:rPr lang="en-IN" sz="2000" dirty="0" smtClean="0">
                <a:latin typeface="Times New Roman" panose="02020603050405020304" pitchFamily="18" charset="0"/>
                <a:cs typeface="Times New Roman" panose="02020603050405020304" pitchFamily="18" charset="0"/>
              </a:rPr>
              <a:t> Add Operation Systems details, Browser Details and any other related to the test environment. </a:t>
            </a:r>
          </a:p>
          <a:p>
            <a:pPr algn="just">
              <a:lnSpc>
                <a:spcPct val="150000"/>
              </a:lnSpc>
            </a:pPr>
            <a:r>
              <a:rPr lang="en-IN" sz="2000" dirty="0" smtClean="0">
                <a:latin typeface="Times New Roman" panose="02020603050405020304" pitchFamily="18" charset="0"/>
                <a:cs typeface="Times New Roman" panose="02020603050405020304" pitchFamily="18" charset="0"/>
              </a:rPr>
              <a:t>(E.g. Windows 8/Chrome 48.0.2564.103)</a:t>
            </a:r>
          </a:p>
          <a:p>
            <a:pPr algn="just">
              <a:lnSpc>
                <a:spcPct val="150000"/>
              </a:lnSpc>
            </a:pPr>
            <a:r>
              <a:rPr lang="en-IN" sz="2000" b="1" dirty="0" smtClean="0">
                <a:latin typeface="Times New Roman" panose="02020603050405020304" pitchFamily="18" charset="0"/>
                <a:cs typeface="Times New Roman" panose="02020603050405020304" pitchFamily="18" charset="0"/>
              </a:rPr>
              <a:t>Priority:  </a:t>
            </a:r>
            <a:r>
              <a:rPr lang="en-IN" sz="2000" dirty="0" smtClean="0">
                <a:latin typeface="Times New Roman" panose="02020603050405020304" pitchFamily="18" charset="0"/>
                <a:cs typeface="Times New Roman" panose="02020603050405020304" pitchFamily="18" charset="0"/>
              </a:rPr>
              <a:t>Add the priority of the bug </a:t>
            </a:r>
          </a:p>
          <a:p>
            <a:pPr algn="just">
              <a:lnSpc>
                <a:spcPct val="150000"/>
              </a:lnSpc>
            </a:pPr>
            <a:r>
              <a:rPr lang="en-IN" sz="2000" dirty="0" smtClean="0">
                <a:latin typeface="Times New Roman" panose="02020603050405020304" pitchFamily="18" charset="0"/>
                <a:cs typeface="Times New Roman" panose="02020603050405020304" pitchFamily="18" charset="0"/>
              </a:rPr>
              <a:t>(E.g. High/Medium/Low)</a:t>
            </a:r>
          </a:p>
          <a:p>
            <a:pPr algn="just">
              <a:lnSpc>
                <a:spcPct val="150000"/>
              </a:lnSpc>
            </a:pPr>
            <a:r>
              <a:rPr lang="en-IN" sz="2000" b="1" dirty="0" smtClean="0">
                <a:latin typeface="Times New Roman" panose="02020603050405020304" pitchFamily="18" charset="0"/>
                <a:cs typeface="Times New Roman" panose="02020603050405020304" pitchFamily="18" charset="0"/>
              </a:rPr>
              <a:t>Severity:</a:t>
            </a:r>
            <a:r>
              <a:rPr lang="en-IN" sz="2000" dirty="0" smtClean="0">
                <a:latin typeface="Times New Roman" panose="02020603050405020304" pitchFamily="18" charset="0"/>
                <a:cs typeface="Times New Roman" panose="02020603050405020304" pitchFamily="18" charset="0"/>
              </a:rPr>
              <a:t> Add the severity of the bug </a:t>
            </a:r>
          </a:p>
          <a:p>
            <a:pPr algn="just">
              <a:lnSpc>
                <a:spcPct val="150000"/>
              </a:lnSpc>
            </a:pPr>
            <a:r>
              <a:rPr lang="en-IN" sz="2000" dirty="0" smtClean="0">
                <a:latin typeface="Times New Roman" panose="02020603050405020304" pitchFamily="18" charset="0"/>
                <a:cs typeface="Times New Roman" panose="02020603050405020304" pitchFamily="18" charset="0"/>
              </a:rPr>
              <a:t>(E.g. Critical/High/Medium/Low) </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80424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nSpc>
                <a:spcPct val="170000"/>
              </a:lnSpc>
            </a:pPr>
            <a:r>
              <a:rPr lang="en-IN" sz="2000" b="1" dirty="0" smtClean="0">
                <a:latin typeface="Times New Roman" panose="02020603050405020304" pitchFamily="18" charset="0"/>
                <a:cs typeface="Times New Roman" panose="02020603050405020304" pitchFamily="18" charset="0"/>
              </a:rPr>
              <a:t>Status:  </a:t>
            </a:r>
            <a:r>
              <a:rPr lang="en-IN" sz="2000" dirty="0" smtClean="0">
                <a:latin typeface="Times New Roman" panose="02020603050405020304" pitchFamily="18" charset="0"/>
                <a:cs typeface="Times New Roman" panose="02020603050405020304" pitchFamily="18" charset="0"/>
              </a:rPr>
              <a:t>Add the status of the bug. If you just found and posting it then it will be New. The status of the bug will change.</a:t>
            </a:r>
          </a:p>
          <a:p>
            <a:pPr>
              <a:lnSpc>
                <a:spcPct val="170000"/>
              </a:lnSpc>
            </a:pPr>
            <a:r>
              <a:rPr lang="en-IN" sz="2000" dirty="0" smtClean="0">
                <a:latin typeface="Times New Roman" panose="02020603050405020304" pitchFamily="18" charset="0"/>
                <a:cs typeface="Times New Roman" panose="02020603050405020304" pitchFamily="18" charset="0"/>
              </a:rPr>
              <a:t>(E.g. New/ Assigned/ Open/ Fixed/ Test/ Verified/ Closed/ Reopen/ Duplicate/ Deferred/ Rejected/ cannot be fixed/ Not Reproducible/ Need more information)</a:t>
            </a:r>
          </a:p>
          <a:p>
            <a:pPr>
              <a:lnSpc>
                <a:spcPct val="170000"/>
              </a:lnSpc>
            </a:pPr>
            <a:r>
              <a:rPr lang="en-IN" sz="2000" b="1" dirty="0" smtClean="0">
                <a:latin typeface="Times New Roman" panose="02020603050405020304" pitchFamily="18" charset="0"/>
                <a:cs typeface="Times New Roman" panose="02020603050405020304" pitchFamily="18" charset="0"/>
              </a:rPr>
              <a:t>Description:</a:t>
            </a:r>
            <a:r>
              <a:rPr lang="en-IN" sz="2000" dirty="0" smtClean="0">
                <a:latin typeface="Times New Roman" panose="02020603050405020304" pitchFamily="18" charset="0"/>
                <a:cs typeface="Times New Roman" panose="02020603050405020304" pitchFamily="18" charset="0"/>
              </a:rPr>
              <a:t> Add a detailed description.</a:t>
            </a:r>
          </a:p>
          <a:p>
            <a:pPr>
              <a:lnSpc>
                <a:spcPct val="170000"/>
              </a:lnSpc>
            </a:pPr>
            <a:r>
              <a:rPr lang="en-IN" sz="2000" b="1" dirty="0" smtClean="0">
                <a:latin typeface="Times New Roman" panose="02020603050405020304" pitchFamily="18" charset="0"/>
                <a:cs typeface="Times New Roman" panose="02020603050405020304" pitchFamily="18" charset="0"/>
              </a:rPr>
              <a:t>Steps to reproduce:</a:t>
            </a:r>
            <a:r>
              <a:rPr lang="en-IN" sz="2000" dirty="0" smtClean="0">
                <a:latin typeface="Times New Roman" panose="02020603050405020304" pitchFamily="18" charset="0"/>
                <a:cs typeface="Times New Roman" panose="02020603050405020304" pitchFamily="18" charset="0"/>
              </a:rPr>
              <a:t> Mention steps in detail. So that even the one who has no idea about the application also could reproduce the bug.</a:t>
            </a:r>
          </a:p>
          <a:p>
            <a:pPr>
              <a:lnSpc>
                <a:spcPct val="17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2562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algn="just">
              <a:lnSpc>
                <a:spcPct val="150000"/>
              </a:lnSpc>
            </a:pPr>
            <a:r>
              <a:rPr lang="en-IN" sz="2000" b="1" dirty="0" smtClean="0">
                <a:latin typeface="Times New Roman" panose="02020603050405020304" pitchFamily="18" charset="0"/>
                <a:cs typeface="Times New Roman" panose="02020603050405020304" pitchFamily="18" charset="0"/>
              </a:rPr>
              <a:t>URL:</a:t>
            </a:r>
            <a:r>
              <a:rPr lang="en-IN" sz="2000" dirty="0" smtClean="0">
                <a:latin typeface="Times New Roman" panose="02020603050405020304" pitchFamily="18" charset="0"/>
                <a:cs typeface="Times New Roman" panose="02020603050405020304" pitchFamily="18" charset="0"/>
              </a:rPr>
              <a:t> Add the URL of the application (If available)</a:t>
            </a:r>
          </a:p>
          <a:p>
            <a:pPr algn="just">
              <a:lnSpc>
                <a:spcPct val="150000"/>
              </a:lnSpc>
            </a:pPr>
            <a:r>
              <a:rPr lang="en-IN" sz="2000" b="1" dirty="0" smtClean="0">
                <a:latin typeface="Times New Roman" panose="02020603050405020304" pitchFamily="18" charset="0"/>
                <a:cs typeface="Times New Roman" panose="02020603050405020304" pitchFamily="18" charset="0"/>
              </a:rPr>
              <a:t>Expected Result:</a:t>
            </a:r>
            <a:r>
              <a:rPr lang="en-IN" sz="2000" dirty="0" smtClean="0">
                <a:latin typeface="Times New Roman" panose="02020603050405020304" pitchFamily="18" charset="0"/>
                <a:cs typeface="Times New Roman" panose="02020603050405020304" pitchFamily="18" charset="0"/>
              </a:rPr>
              <a:t> Mention the expected result here which is available in your test case document.</a:t>
            </a:r>
          </a:p>
          <a:p>
            <a:pPr algn="just">
              <a:lnSpc>
                <a:spcPct val="150000"/>
              </a:lnSpc>
            </a:pPr>
            <a:r>
              <a:rPr lang="en-IN" sz="2000" b="1" dirty="0" smtClean="0">
                <a:latin typeface="Times New Roman" panose="02020603050405020304" pitchFamily="18" charset="0"/>
                <a:cs typeface="Times New Roman" panose="02020603050405020304" pitchFamily="18" charset="0"/>
              </a:rPr>
              <a:t>Actual Result:</a:t>
            </a:r>
            <a:r>
              <a:rPr lang="en-IN" sz="2000" dirty="0" smtClean="0">
                <a:latin typeface="Times New Roman" panose="02020603050405020304" pitchFamily="18" charset="0"/>
                <a:cs typeface="Times New Roman" panose="02020603050405020304" pitchFamily="18" charset="0"/>
              </a:rPr>
              <a:t> Mention the actual result here which is available in your test case document.</a:t>
            </a:r>
          </a:p>
          <a:p>
            <a:pPr algn="just">
              <a:lnSpc>
                <a:spcPct val="150000"/>
              </a:lnSpc>
            </a:pPr>
            <a:r>
              <a:rPr lang="en-IN" sz="2000" b="1" dirty="0" smtClean="0">
                <a:latin typeface="Times New Roman" panose="02020603050405020304" pitchFamily="18" charset="0"/>
                <a:cs typeface="Times New Roman" panose="02020603050405020304" pitchFamily="18" charset="0"/>
              </a:rPr>
              <a:t>Defect Close Date:</a:t>
            </a:r>
            <a:r>
              <a:rPr lang="en-IN" sz="2000" dirty="0" smtClean="0">
                <a:latin typeface="Times New Roman" panose="02020603050405020304" pitchFamily="18" charset="0"/>
                <a:cs typeface="Times New Roman" panose="02020603050405020304" pitchFamily="18" charset="0"/>
              </a:rPr>
              <a:t> Add the defect close date only once you ensure that the defect is not reproducible.</a:t>
            </a:r>
          </a:p>
          <a:p>
            <a:pPr algn="just">
              <a:lnSpc>
                <a:spcPct val="150000"/>
              </a:lnSpc>
            </a:pPr>
            <a:r>
              <a:rPr lang="en-IN" sz="2000" dirty="0" smtClean="0">
                <a:latin typeface="Times New Roman" panose="02020603050405020304" pitchFamily="18" charset="0"/>
                <a:cs typeface="Times New Roman" panose="02020603050405020304" pitchFamily="18" charset="0"/>
              </a:rPr>
              <a:t>	e g: </a:t>
            </a:r>
            <a:r>
              <a:rPr lang="en-IN" sz="2000" dirty="0" smtClean="0">
                <a:latin typeface="Times New Roman" panose="02020603050405020304" pitchFamily="18" charset="0"/>
                <a:cs typeface="Times New Roman" panose="02020603050405020304" pitchFamily="18" charset="0"/>
                <a:hlinkClick r:id="rId2" action="ppaction://hlinkfile"/>
              </a:rPr>
              <a:t>Bug Report</a:t>
            </a:r>
            <a:endParaRPr lang="en-IN" sz="2000" dirty="0" smtClean="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01178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defects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pPr>
            <a:r>
              <a:rPr lang="en-US" sz="2000" dirty="0" smtClean="0">
                <a:latin typeface="Times New Roman" panose="02020603050405020304" pitchFamily="18" charset="0"/>
                <a:cs typeface="Times New Roman" panose="02020603050405020304" pitchFamily="18" charset="0"/>
              </a:rPr>
              <a:t>defects </a:t>
            </a:r>
            <a:r>
              <a:rPr lang="en-US" sz="2000" dirty="0">
                <a:latin typeface="Times New Roman" panose="02020603050405020304" pitchFamily="18" charset="0"/>
                <a:cs typeface="Times New Roman" panose="02020603050405020304" pitchFamily="18" charset="0"/>
              </a:rPr>
              <a:t>in software testing are variations between the end’s requirements or business requirements. </a:t>
            </a:r>
            <a:endParaRPr lang="en-US" sz="2000" dirty="0" smtClean="0">
              <a:latin typeface="Times New Roman" panose="02020603050405020304" pitchFamily="18" charset="0"/>
              <a:cs typeface="Times New Roman" panose="02020603050405020304" pitchFamily="18" charset="0"/>
            </a:endParaRPr>
          </a:p>
          <a:p>
            <a:pPr>
              <a:lnSpc>
                <a:spcPct val="150000"/>
              </a:lnSpc>
            </a:pPr>
            <a:r>
              <a:rPr lang="en-US" sz="2000" dirty="0" smtClean="0">
                <a:latin typeface="Times New Roman" panose="02020603050405020304" pitchFamily="18" charset="0"/>
                <a:cs typeface="Times New Roman" panose="02020603050405020304" pitchFamily="18" charset="0"/>
              </a:rPr>
              <a:t>Testers </a:t>
            </a:r>
            <a:r>
              <a:rPr lang="en-US" sz="2000" dirty="0">
                <a:latin typeface="Times New Roman" panose="02020603050405020304" pitchFamily="18" charset="0"/>
                <a:cs typeface="Times New Roman" panose="02020603050405020304" pitchFamily="18" charset="0"/>
              </a:rPr>
              <a:t>who validate a code snippet see deviations or differences between the expected and existing outcomes. These variations are known as defects. They typically identify defects during </a:t>
            </a:r>
            <a:r>
              <a:rPr lang="en-US" sz="2000" dirty="0" smtClean="0">
                <a:latin typeface="Times New Roman" panose="02020603050405020304" pitchFamily="18" charset="0"/>
                <a:cs typeface="Times New Roman" panose="02020603050405020304" pitchFamily="18" charset="0"/>
              </a:rPr>
              <a:t>test execution.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3782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Bug severity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smtClean="0">
                <a:latin typeface="Times New Roman" panose="02020603050405020304" pitchFamily="18" charset="0"/>
                <a:cs typeface="Times New Roman" panose="02020603050405020304" pitchFamily="18" charset="0"/>
              </a:rPr>
              <a:t>Severity </a:t>
            </a:r>
            <a:r>
              <a:rPr lang="en-US" sz="2000" dirty="0">
                <a:latin typeface="Times New Roman" panose="02020603050405020304" pitchFamily="18" charset="0"/>
                <a:cs typeface="Times New Roman" panose="02020603050405020304" pitchFamily="18" charset="0"/>
              </a:rPr>
              <a:t>is basically a parameter that denotes the impact of any defect and its implication on a software’s functionality. In other words, Severity defines the overall impact that any defect can have on a system.</a:t>
            </a:r>
          </a:p>
          <a:p>
            <a:pPr algn="just">
              <a:lnSpc>
                <a:spcPct val="150000"/>
              </a:lnSpc>
            </a:pPr>
            <a:r>
              <a:rPr lang="en-US" sz="2000" dirty="0">
                <a:latin typeface="Times New Roman" panose="02020603050405020304" pitchFamily="18" charset="0"/>
                <a:cs typeface="Times New Roman" panose="02020603050405020304" pitchFamily="18" charset="0"/>
              </a:rPr>
              <a:t>For instance, consider if a web page or an application crashes after clicking on a remote link. In such a case, a user would rarely click on the remote link. Yet, the overall impact of an app crashing is very severe. Hence, the severity gets high, and yet the priority gets low.</a:t>
            </a: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8403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Bug priority</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this, the defect with a higher priority first needs to get fixed. Priority basically defines the order in which one would resolve any given defect. The priority status defines if we should fix something or wait. The tester sets this priority status to the developer along with mentioning a time frame that can fix that defect. If they mention a higher priority, then the developer needs to fix it at the very earliest. Basically, the priority status comes into play according to the customer’s requirements.</a:t>
            </a:r>
          </a:p>
          <a:p>
            <a:pPr algn="just">
              <a:lnSpc>
                <a:spcPct val="150000"/>
              </a:lnSpc>
            </a:pPr>
            <a:r>
              <a:rPr lang="en-US" sz="2000" dirty="0">
                <a:latin typeface="Times New Roman" panose="02020603050405020304" pitchFamily="18" charset="0"/>
                <a:cs typeface="Times New Roman" panose="02020603050405020304" pitchFamily="18" charset="0"/>
              </a:rPr>
              <a:t>For instance, let’s consider a case where one misspells the company name on a website’s home page. Thus, in this case, the Priority gets high while the Severity gets low for fixing it.</a:t>
            </a:r>
          </a:p>
          <a:p>
            <a:endParaRPr lang="en-IN" dirty="0"/>
          </a:p>
        </p:txBody>
      </p:sp>
    </p:spTree>
    <p:extLst>
      <p:ext uri="{BB962C8B-B14F-4D97-AF65-F5344CB8AC3E}">
        <p14:creationId xmlns:p14="http://schemas.microsoft.com/office/powerpoint/2010/main" val="419623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Bug tracking tools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57430"/>
            <a:ext cx="10515600" cy="4351338"/>
          </a:xfrm>
        </p:spPr>
        <p:txBody>
          <a:bodyPr>
            <a:normAutofit/>
          </a:bodyPr>
          <a:lstStyle/>
          <a:p>
            <a:pPr algn="just">
              <a:lnSpc>
                <a:spcPct val="150000"/>
              </a:lnSpc>
            </a:pPr>
            <a:r>
              <a:rPr lang="en-US" sz="2000" b="1" dirty="0" smtClean="0">
                <a:latin typeface="Times New Roman" panose="02020603050405020304" pitchFamily="18" charset="0"/>
                <a:cs typeface="Times New Roman" panose="02020603050405020304" pitchFamily="18" charset="0"/>
              </a:rPr>
              <a:t>Bug tracking tools</a:t>
            </a:r>
            <a:r>
              <a:rPr lang="en-US" sz="2000" dirty="0" smtClean="0">
                <a:latin typeface="Times New Roman" panose="02020603050405020304" pitchFamily="18" charset="0"/>
                <a:cs typeface="Times New Roman" panose="02020603050405020304" pitchFamily="18" charset="0"/>
              </a:rPr>
              <a:t> help testers and developers to record, track, and fix bugs found in software. Two popular tools are </a:t>
            </a:r>
            <a:r>
              <a:rPr lang="en-US" sz="2000" b="1" dirty="0" smtClean="0">
                <a:latin typeface="Times New Roman" panose="02020603050405020304" pitchFamily="18" charset="0"/>
                <a:cs typeface="Times New Roman" panose="02020603050405020304" pitchFamily="18" charset="0"/>
              </a:rPr>
              <a:t>JIRA</a:t>
            </a:r>
            <a:r>
              <a:rPr lang="en-US" sz="2000" dirty="0" smtClean="0">
                <a:latin typeface="Times New Roman" panose="02020603050405020304" pitchFamily="18" charset="0"/>
                <a:cs typeface="Times New Roman" panose="02020603050405020304" pitchFamily="18" charset="0"/>
              </a:rPr>
              <a:t> and </a:t>
            </a:r>
            <a:r>
              <a:rPr lang="en-US" sz="2000" b="1" dirty="0" err="1" smtClean="0">
                <a:latin typeface="Times New Roman" panose="02020603050405020304" pitchFamily="18" charset="0"/>
                <a:cs typeface="Times New Roman" panose="02020603050405020304" pitchFamily="18" charset="0"/>
              </a:rPr>
              <a:t>Redmine</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JIRA</a:t>
            </a:r>
            <a:r>
              <a:rPr lang="en-US" sz="2000" dirty="0" smtClean="0">
                <a:latin typeface="Times New Roman" panose="02020603050405020304" pitchFamily="18" charset="0"/>
                <a:cs typeface="Times New Roman" panose="02020603050405020304" pitchFamily="18" charset="0"/>
              </a:rPr>
              <a:t> is a tool used by many companies to manage bugs, tasks, and projects.</a:t>
            </a:r>
          </a:p>
          <a:p>
            <a:pPr algn="just">
              <a:lnSpc>
                <a:spcPct val="150000"/>
              </a:lnSpc>
            </a:pP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Redmine</a:t>
            </a:r>
            <a:r>
              <a:rPr lang="en-US" sz="2000" dirty="0" smtClean="0">
                <a:latin typeface="Times New Roman" panose="02020603050405020304" pitchFamily="18" charset="0"/>
                <a:cs typeface="Times New Roman" panose="02020603050405020304" pitchFamily="18" charset="0"/>
              </a:rPr>
              <a:t> is a free and open-source tool. It helps track bugs, manage projects, and assign tasks to team members.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1086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bug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pPr>
            <a:r>
              <a:rPr lang="en-US" sz="2000" dirty="0">
                <a:latin typeface="Times New Roman" panose="02020603050405020304" pitchFamily="18" charset="0"/>
                <a:cs typeface="Times New Roman" panose="02020603050405020304" pitchFamily="18" charset="0"/>
              </a:rPr>
              <a:t>If testers find any mismatch in the application/system in testing phase then they call it as Bug.</a:t>
            </a:r>
          </a:p>
          <a:p>
            <a:pPr algn="just">
              <a:lnSpc>
                <a:spcPct val="150000"/>
              </a:lnSpc>
            </a:pP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bug refers to an issue in the software that causes it to behave unexpectedly. Bugs can be caused by a variety of factors, including incorrect logic, poor design, or even a mistake made during the coding process. </a:t>
            </a:r>
            <a:endParaRPr lang="en-US" sz="2000" dirty="0" smtClean="0">
              <a:latin typeface="Times New Roman" panose="02020603050405020304" pitchFamily="18" charset="0"/>
              <a:cs typeface="Times New Roman" panose="02020603050405020304" pitchFamily="18" charset="0"/>
            </a:endParaRPr>
          </a:p>
          <a:p>
            <a:pPr algn="just">
              <a:lnSpc>
                <a:spcPct val="150000"/>
              </a:lnSpc>
            </a:pPr>
            <a:r>
              <a:rPr lang="en-US" sz="2000" dirty="0" smtClean="0">
                <a:latin typeface="Times New Roman" panose="02020603050405020304" pitchFamily="18" charset="0"/>
                <a:cs typeface="Times New Roman" panose="02020603050405020304" pitchFamily="18" charset="0"/>
              </a:rPr>
              <a:t>A software bug is a mistake or flaw in the code that causes unexpected software behavior. Bugs are typically identified during testing and can range from minor glitches to critical issues impacting functionality.</a:t>
            </a:r>
          </a:p>
          <a:p>
            <a:endParaRPr lang="en-IN" dirty="0"/>
          </a:p>
        </p:txBody>
      </p:sp>
    </p:spTree>
    <p:extLst>
      <p:ext uri="{BB962C8B-B14F-4D97-AF65-F5344CB8AC3E}">
        <p14:creationId xmlns:p14="http://schemas.microsoft.com/office/powerpoint/2010/main" val="32756214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Error</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software error refers to a mistake made by the developer during the software system development life cycle. This can happen at any stage of development, such as during coding, </a:t>
            </a:r>
            <a:r>
              <a:rPr lang="en-US" sz="2000" dirty="0" smtClean="0">
                <a:latin typeface="Times New Roman" panose="02020603050405020304" pitchFamily="18" charset="0"/>
                <a:cs typeface="Times New Roman" panose="02020603050405020304" pitchFamily="18" charset="0"/>
              </a:rPr>
              <a:t>design, </a:t>
            </a:r>
            <a:r>
              <a:rPr lang="en-US" sz="2000" dirty="0">
                <a:latin typeface="Times New Roman" panose="02020603050405020304" pitchFamily="18" charset="0"/>
                <a:cs typeface="Times New Roman" panose="02020603050405020304" pitchFamily="18" charset="0"/>
              </a:rPr>
              <a:t>or testing. Errors typically lead to bugs or defects, which are later discovered during testing.</a:t>
            </a:r>
          </a:p>
          <a:p>
            <a:pPr algn="just">
              <a:lnSpc>
                <a:spcPct val="150000"/>
              </a:lnSpc>
            </a:pPr>
            <a:r>
              <a:rPr lang="en-US" sz="2000" dirty="0">
                <a:latin typeface="Times New Roman" panose="02020603050405020304" pitchFamily="18" charset="0"/>
                <a:cs typeface="Times New Roman" panose="02020603050405020304" pitchFamily="18" charset="0"/>
              </a:rPr>
              <a:t>Errors may arise due to human errors, such as incorrect logic implementation or misinterpretation of requirements. </a:t>
            </a:r>
            <a:r>
              <a:rPr lang="en-US" sz="2000" dirty="0" smtClean="0">
                <a:latin typeface="Times New Roman" panose="02020603050405020304" pitchFamily="18" charset="0"/>
                <a:cs typeface="Times New Roman" panose="02020603050405020304" pitchFamily="18" charset="0"/>
              </a:rPr>
              <a:t>Using </a:t>
            </a:r>
            <a:r>
              <a:rPr lang="en-US" sz="2000" dirty="0">
                <a:latin typeface="Times New Roman" panose="02020603050405020304" pitchFamily="18" charset="0"/>
                <a:cs typeface="Times New Roman" panose="02020603050405020304" pitchFamily="18" charset="0"/>
              </a:rPr>
              <a:t>automation tools for software testing can help in catching these errors early in the process, ensuring more robust software products.</a:t>
            </a:r>
          </a:p>
          <a:p>
            <a:endParaRPr lang="en-IN" dirty="0"/>
          </a:p>
        </p:txBody>
      </p:sp>
    </p:spTree>
    <p:extLst>
      <p:ext uri="{BB962C8B-B14F-4D97-AF65-F5344CB8AC3E}">
        <p14:creationId xmlns:p14="http://schemas.microsoft.com/office/powerpoint/2010/main" val="37094121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Failure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failure occurs when the software does not perform as expected and delivers incorrect results or it completely stops working. A failure can be the result of a fault in the system or an environmental issue such as a network disruption. </a:t>
            </a:r>
          </a:p>
          <a:p>
            <a:pPr algn="just">
              <a:lnSpc>
                <a:spcPct val="150000"/>
              </a:lnSpc>
            </a:pPr>
            <a:r>
              <a:rPr lang="en-US" sz="2000" dirty="0" smtClean="0">
                <a:latin typeface="Times New Roman" panose="02020603050405020304" pitchFamily="18" charset="0"/>
                <a:cs typeface="Times New Roman" panose="02020603050405020304" pitchFamily="18" charset="0"/>
              </a:rPr>
              <a:t>In </a:t>
            </a:r>
            <a:r>
              <a:rPr lang="en-US" sz="2000" dirty="0">
                <a:latin typeface="Times New Roman" panose="02020603050405020304" pitchFamily="18" charset="0"/>
                <a:cs typeface="Times New Roman" panose="02020603050405020304" pitchFamily="18" charset="0"/>
              </a:rPr>
              <a:t>the software development life cycle phases, failures are typically discovered during </a:t>
            </a:r>
            <a:r>
              <a:rPr lang="en-US" sz="2000" dirty="0" smtClean="0">
                <a:latin typeface="Times New Roman" panose="02020603050405020304" pitchFamily="18" charset="0"/>
                <a:cs typeface="Times New Roman" panose="02020603050405020304" pitchFamily="18" charset="0"/>
              </a:rPr>
              <a:t>functional testing</a:t>
            </a:r>
            <a:r>
              <a:rPr lang="en-US" sz="2000" dirty="0">
                <a:latin typeface="Times New Roman" panose="02020603050405020304" pitchFamily="18" charset="0"/>
                <a:cs typeface="Times New Roman" panose="02020603050405020304" pitchFamily="18" charset="0"/>
              </a:rPr>
              <a:t> or integration/system testing and are usually a red flag indicating a serious problem. </a:t>
            </a:r>
          </a:p>
          <a:p>
            <a:pPr marL="0" indent="0">
              <a:buNone/>
            </a:pPr>
            <a:endParaRPr lang="en-IN" dirty="0"/>
          </a:p>
        </p:txBody>
      </p:sp>
    </p:spTree>
    <p:extLst>
      <p:ext uri="{BB962C8B-B14F-4D97-AF65-F5344CB8AC3E}">
        <p14:creationId xmlns:p14="http://schemas.microsoft.com/office/powerpoint/2010/main" val="3114990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Defect 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Defect age is used to denote time difference, in terms of defects being detected and defects being resolved. </a:t>
            </a:r>
            <a:r>
              <a:rPr lang="en-US" sz="2000" dirty="0" smtClean="0">
                <a:latin typeface="Times New Roman" panose="02020603050405020304" pitchFamily="18" charset="0"/>
                <a:cs typeface="Times New Roman" panose="02020603050405020304" pitchFamily="18" charset="0"/>
              </a:rPr>
              <a:t>A </a:t>
            </a:r>
            <a:r>
              <a:rPr lang="en-US" sz="2000" dirty="0">
                <a:latin typeface="Times New Roman" panose="02020603050405020304" pitchFamily="18" charset="0"/>
                <a:cs typeface="Times New Roman" panose="02020603050405020304" pitchFamily="18" charset="0"/>
              </a:rPr>
              <a:t>defect is measured on the basis of the </a:t>
            </a:r>
            <a:r>
              <a:rPr lang="en-US" sz="2000" dirty="0" smtClean="0">
                <a:latin typeface="Times New Roman" panose="02020603050405020304" pitchFamily="18" charset="0"/>
                <a:cs typeface="Times New Roman" panose="02020603050405020304" pitchFamily="18" charset="0"/>
              </a:rPr>
              <a:t>turn around </a:t>
            </a:r>
            <a:r>
              <a:rPr lang="en-US" sz="2000" dirty="0">
                <a:latin typeface="Times New Roman" panose="02020603050405020304" pitchFamily="18" charset="0"/>
                <a:cs typeface="Times New Roman" panose="02020603050405020304" pitchFamily="18" charset="0"/>
              </a:rPr>
              <a:t>time, that is, actual time taken to fix the defect divided by the planned time taken to fix the defect. When a defect occurs, the development team tries to </a:t>
            </a:r>
            <a:r>
              <a:rPr lang="en-US" sz="2000" dirty="0" err="1">
                <a:latin typeface="Times New Roman" panose="02020603050405020304" pitchFamily="18" charset="0"/>
                <a:cs typeface="Times New Roman" panose="02020603050405020304" pitchFamily="18" charset="0"/>
              </a:rPr>
              <a:t>analyse</a:t>
            </a:r>
            <a:r>
              <a:rPr lang="en-US" sz="2000" dirty="0">
                <a:latin typeface="Times New Roman" panose="02020603050405020304" pitchFamily="18" charset="0"/>
                <a:cs typeface="Times New Roman" panose="02020603050405020304" pitchFamily="18" charset="0"/>
              </a:rPr>
              <a:t> it's impact and decides on a target fix date , by when it shall be resolved.</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9114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t>
            </a:r>
            <a:r>
              <a:rPr lang="en-US" b="1" dirty="0" smtClean="0">
                <a:latin typeface="Times New Roman" panose="02020603050405020304" pitchFamily="18" charset="0"/>
                <a:cs typeface="Times New Roman" panose="02020603050405020304" pitchFamily="18" charset="0"/>
              </a:rPr>
              <a:t>otfix</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hotfix in software testing is a quick update made to a software program to fix a specific issue or bug. </a:t>
            </a:r>
            <a:r>
              <a:rPr lang="en-US" sz="2000" dirty="0" smtClean="0">
                <a:latin typeface="Times New Roman" panose="02020603050405020304" pitchFamily="18" charset="0"/>
                <a:cs typeface="Times New Roman" panose="02020603050405020304" pitchFamily="18" charset="0"/>
              </a:rPr>
              <a:t>It’s </a:t>
            </a:r>
            <a:r>
              <a:rPr lang="en-US" sz="2000" dirty="0">
                <a:latin typeface="Times New Roman" panose="02020603050405020304" pitchFamily="18" charset="0"/>
                <a:cs typeface="Times New Roman" panose="02020603050405020304" pitchFamily="18" charset="0"/>
              </a:rPr>
              <a:t>usually created and released quickly to ensure the software continues to work correctly and to minimize any inconvenience to users. Hotfixes are essential for maintaining the smooth operation of software, especially when critical issues arise that need immediate attention.</a:t>
            </a:r>
          </a:p>
          <a:p>
            <a:pPr algn="just">
              <a:lnSpc>
                <a:spcPct val="150000"/>
              </a:lnSpc>
            </a:pPr>
            <a:r>
              <a:rPr lang="en-US" sz="2000" dirty="0">
                <a:latin typeface="Times New Roman" panose="02020603050405020304" pitchFamily="18" charset="0"/>
                <a:cs typeface="Times New Roman" panose="02020603050405020304" pitchFamily="18" charset="0"/>
              </a:rPr>
              <a:t>Hotfixes are used by software developers and IT professionals. They apply hotfixes to quickly correct critical issues in software that can’t wait for the next regular </a:t>
            </a:r>
            <a:r>
              <a:rPr lang="en-US" sz="2000" dirty="0" err="1" smtClean="0">
                <a:latin typeface="Times New Roman" panose="02020603050405020304" pitchFamily="18" charset="0"/>
                <a:cs typeface="Times New Roman" panose="02020603050405020304" pitchFamily="18" charset="0"/>
              </a:rPr>
              <a:t>updateHotfixes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help ensure that the software continues to run smoothly and securely for all users.</a:t>
            </a:r>
          </a:p>
        </p:txBody>
      </p:sp>
    </p:spTree>
    <p:extLst>
      <p:ext uri="{BB962C8B-B14F-4D97-AF65-F5344CB8AC3E}">
        <p14:creationId xmlns:p14="http://schemas.microsoft.com/office/powerpoint/2010/main" val="572227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Defect leakage</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Defect leakage refers to bugs or issues that are not detected during the testing phase and are discovered only after the software is released into production. These are often found by customers, end-users, or support teams</a:t>
            </a:r>
            <a:r>
              <a:rPr lang="en-US" sz="2000" dirty="0" smtClean="0">
                <a:latin typeface="Times New Roman" panose="02020603050405020304" pitchFamily="18" charset="0"/>
                <a:cs typeface="Times New Roman" panose="02020603050405020304" pitchFamily="18" charset="0"/>
              </a:rPr>
              <a:t>.</a:t>
            </a:r>
          </a:p>
          <a:p>
            <a:pPr algn="just">
              <a:lnSpc>
                <a:spcPct val="150000"/>
              </a:lnSpc>
            </a:pPr>
            <a:r>
              <a:rPr lang="en-US" sz="2000" b="1" dirty="0">
                <a:latin typeface="Times New Roman" panose="02020603050405020304" pitchFamily="18" charset="0"/>
                <a:cs typeface="Times New Roman" panose="02020603050405020304" pitchFamily="18" charset="0"/>
              </a:rPr>
              <a:t>Example:</a:t>
            </a:r>
            <a:r>
              <a:rPr lang="en-US" sz="2000" dirty="0">
                <a:latin typeface="Times New Roman" panose="02020603050405020304" pitchFamily="18" charset="0"/>
                <a:cs typeface="Times New Roman" panose="02020603050405020304" pitchFamily="18" charset="0"/>
              </a:rPr>
              <a:t> Imagine a banking app with a “Transfer Funds” button that works correctly during testing. However, in the production environment, it fails to process international transfer transactions. This indicates a defect that leaked through the QA process.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9918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26"/>
            <a:ext cx="10515600" cy="887606"/>
          </a:xfrm>
        </p:spPr>
        <p:txBody>
          <a:bodyPr/>
          <a:lstStyle/>
          <a:p>
            <a:r>
              <a:rPr lang="en-US" b="1" dirty="0" smtClean="0">
                <a:latin typeface="Times New Roman" panose="02020603050405020304" pitchFamily="18" charset="0"/>
                <a:cs typeface="Times New Roman" panose="02020603050405020304" pitchFamily="18" charset="0"/>
              </a:rPr>
              <a:t>When to stop testing</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6631"/>
            <a:ext cx="10515600" cy="5688123"/>
          </a:xfrm>
        </p:spPr>
        <p:txBody>
          <a:bodyPr>
            <a:normAutofit/>
          </a:bodyPr>
          <a:lstStyle/>
          <a:p>
            <a:pPr lvl="1" algn="just">
              <a:lnSpc>
                <a:spcPct val="150000"/>
              </a:lnSpc>
            </a:pPr>
            <a:r>
              <a:rPr lang="en-US" sz="2000" dirty="0" smtClean="0">
                <a:latin typeface="Times New Roman" panose="02020603050405020304" pitchFamily="18" charset="0"/>
                <a:cs typeface="Times New Roman" panose="02020603050405020304" pitchFamily="18" charset="0"/>
              </a:rPr>
              <a:t>Budget </a:t>
            </a:r>
            <a:r>
              <a:rPr lang="en-US" sz="2000" dirty="0">
                <a:latin typeface="Times New Roman" panose="02020603050405020304" pitchFamily="18" charset="0"/>
                <a:cs typeface="Times New Roman" panose="02020603050405020304" pitchFamily="18" charset="0"/>
              </a:rPr>
              <a:t>or/and resources were allocated to some other high priority project</a:t>
            </a:r>
          </a:p>
          <a:p>
            <a:pPr lvl="1"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project was canceled (from the client’s side or the company’s side) </a:t>
            </a:r>
          </a:p>
          <a:p>
            <a:pPr lvl="1" algn="just">
              <a:lnSpc>
                <a:spcPct val="150000"/>
              </a:lnSpc>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allocated budget is over and no more budget is being allocated.</a:t>
            </a:r>
          </a:p>
          <a:p>
            <a:pPr algn="just">
              <a:lnSpc>
                <a:spcPct val="150000"/>
              </a:lnSpc>
            </a:pPr>
            <a:r>
              <a:rPr lang="en-US" sz="2000" dirty="0">
                <a:latin typeface="Times New Roman" panose="02020603050405020304" pitchFamily="18" charset="0"/>
                <a:cs typeface="Times New Roman" panose="02020603050405020304" pitchFamily="18" charset="0"/>
              </a:rPr>
              <a:t>Deadlines that need to be met</a:t>
            </a:r>
          </a:p>
          <a:p>
            <a:pPr algn="just">
              <a:lnSpc>
                <a:spcPct val="150000"/>
              </a:lnSpc>
            </a:pPr>
            <a:r>
              <a:rPr lang="en-US" sz="2000" dirty="0">
                <a:latin typeface="Times New Roman" panose="02020603050405020304" pitchFamily="18" charset="0"/>
                <a:cs typeface="Times New Roman" panose="02020603050405020304" pitchFamily="18" charset="0"/>
              </a:rPr>
              <a:t>No high priority and severity bugs found/expected</a:t>
            </a:r>
          </a:p>
          <a:p>
            <a:pPr algn="just">
              <a:lnSpc>
                <a:spcPct val="150000"/>
              </a:lnSpc>
            </a:pPr>
            <a:r>
              <a:rPr lang="en-US" sz="2000" dirty="0">
                <a:latin typeface="Times New Roman" panose="02020603050405020304" pitchFamily="18" charset="0"/>
                <a:cs typeface="Times New Roman" panose="02020603050405020304" pitchFamily="18" charset="0"/>
              </a:rPr>
              <a:t>Completion of test case execution</a:t>
            </a:r>
          </a:p>
          <a:p>
            <a:pPr algn="just">
              <a:lnSpc>
                <a:spcPct val="150000"/>
              </a:lnSpc>
            </a:pPr>
            <a:r>
              <a:rPr lang="en-US" sz="2000" dirty="0">
                <a:latin typeface="Times New Roman" panose="02020603050405020304" pitchFamily="18" charset="0"/>
                <a:cs typeface="Times New Roman" panose="02020603050405020304" pitchFamily="18" charset="0"/>
              </a:rPr>
              <a:t>Completion of functional and code coverage to a certain point</a:t>
            </a:r>
          </a:p>
          <a:p>
            <a:pPr algn="just">
              <a:lnSpc>
                <a:spcPct val="150000"/>
              </a:lnSpc>
            </a:pPr>
            <a:r>
              <a:rPr lang="en-US" sz="2000" dirty="0">
                <a:latin typeface="Times New Roman" panose="02020603050405020304" pitchFamily="18" charset="0"/>
                <a:cs typeface="Times New Roman" panose="02020603050405020304" pitchFamily="18" charset="0"/>
              </a:rPr>
              <a:t>Completion of the acceptance criteria and exit criteria. </a:t>
            </a:r>
          </a:p>
        </p:txBody>
      </p:sp>
    </p:spTree>
    <p:extLst>
      <p:ext uri="{BB962C8B-B14F-4D97-AF65-F5344CB8AC3E}">
        <p14:creationId xmlns:p14="http://schemas.microsoft.com/office/powerpoint/2010/main" val="451327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176</TotalTime>
  <Words>1262</Words>
  <Application>Microsoft Office PowerPoint</Application>
  <PresentationFormat>Widescreen</PresentationFormat>
  <Paragraphs>85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Times New Roman</vt:lpstr>
      <vt:lpstr>Office Theme</vt:lpstr>
      <vt:lpstr>Defect Management  </vt:lpstr>
      <vt:lpstr>defects</vt:lpstr>
      <vt:lpstr>bug</vt:lpstr>
      <vt:lpstr>Error</vt:lpstr>
      <vt:lpstr>Failure</vt:lpstr>
      <vt:lpstr>Defect Age</vt:lpstr>
      <vt:lpstr>Hotfix</vt:lpstr>
      <vt:lpstr>Defect leakage</vt:lpstr>
      <vt:lpstr>When to stop testing</vt:lpstr>
      <vt:lpstr>Bug Life Cycle</vt:lpstr>
      <vt:lpstr>PowerPoint Presentation</vt:lpstr>
      <vt:lpstr>PowerPoint Presentation</vt:lpstr>
      <vt:lpstr>PowerPoint Presentation</vt:lpstr>
      <vt:lpstr>PowerPoint Presentation</vt:lpstr>
      <vt:lpstr>bug report</vt:lpstr>
      <vt:lpstr>BUG REPORT TEMPLATE</vt:lpstr>
      <vt:lpstr>PowerPoint Presentation</vt:lpstr>
      <vt:lpstr>PowerPoint Presentation</vt:lpstr>
      <vt:lpstr>PowerPoint Presentation</vt:lpstr>
      <vt:lpstr>Bug severity</vt:lpstr>
      <vt:lpstr>Bug priority</vt:lpstr>
      <vt:lpstr>Bug tracking tools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14</cp:revision>
  <dcterms:created xsi:type="dcterms:W3CDTF">2025-07-07T09:15:45Z</dcterms:created>
  <dcterms:modified xsi:type="dcterms:W3CDTF">2025-07-07T12:11:47Z</dcterms:modified>
</cp:coreProperties>
</file>