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7"/>
  </p:notesMasterIdLst>
  <p:sldIdLst>
    <p:sldId id="256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2" r:id="rId21"/>
    <p:sldId id="279" r:id="rId22"/>
    <p:sldId id="280" r:id="rId23"/>
    <p:sldId id="281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Impress, Work Together" id="{B9B51309-D148-4332-87C2-07BE32FBCA3B}">
          <p14:sldIdLst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Learn More" id="{2CC34DB2-6590-42C0-AD4B-A04C6060184E}">
          <p14:sldIdLst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280" autoAdjust="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1328" y="1115434"/>
            <a:ext cx="10515600" cy="2387600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 smtClean="0">
                <a:latin typeface="Algerian" panose="04020705040A02060702" pitchFamily="82" charset="0"/>
              </a:rPr>
              <a:t>SQL</a:t>
            </a:r>
            <a:endParaRPr lang="en-US" sz="9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87823" cy="435133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data integrity (it ensures that data is accurate, correct and valid)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Simplifying the structure of tables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Reducing null values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Normalization increases the clarity in organization of data in database.</a:t>
            </a:r>
          </a:p>
          <a:p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1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First Normal Form (1NF)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Ø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table is said to be in 1NF when each cell of the table contains precisely one value.(atomicity)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Ø Create separate table for each group of related data and identify each row with a unique column or set of column(primary key)</a:t>
            </a:r>
          </a:p>
          <a:p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905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Normal Form (2NF)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3" y="1030495"/>
            <a:ext cx="11020373" cy="575196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 table is said to be in 2NF when: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It is in the 1NF, and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Remove Partial Dependencies.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Functional Dependency: The value of one attribute in a table is determined entirely by the value of another.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Partial Dependency: A type of functional dependency where an attribute is functionally dependent on only part of the primary key (primary key must be a composite key).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Create separate table with the functionally dependent data and the part of the key on which it depends.</a:t>
            </a:r>
          </a:p>
          <a:p>
            <a:pPr>
              <a:lnSpc>
                <a:spcPct val="100000"/>
              </a:lnSpc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3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Normal Form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603726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relation is said to be in the 3NF if and only if: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It is in 2NF,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Remove transitive dependencies.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Transitive Dependency A type of functional dependency where an attribute is functionally dependent on an attribute other than the primary key. Thus its value is only indirectly determined by the primary key</a:t>
            </a:r>
          </a:p>
          <a:p>
            <a:pPr>
              <a:lnSpc>
                <a:spcPct val="100000"/>
              </a:lnSpc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65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Denormalization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De-normalization is the reverse process of Normalization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combine two or more tables into a single table.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De-normalization increases the performance (Searching data from one table is quiet faster than searching data from multiple tables).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Denormalization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usually done to decrease the time required to execute complex queries. Drawbacks of a normalized database are mostly 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3291914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854" y="532736"/>
            <a:ext cx="9756116" cy="67613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uery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812" y="1817674"/>
            <a:ext cx="10515600" cy="4351338"/>
          </a:xfrm>
        </p:spPr>
        <p:txBody>
          <a:bodyPr/>
          <a:lstStyle/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A DB query is a code written in order to get the information back from the database.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Query can be designed in such a way that it matched with our expectation of the result set. Simply, a question to the Database.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678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730" y="508883"/>
            <a:ext cx="9644797" cy="684082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205" y="1494845"/>
            <a:ext cx="10587823" cy="469802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Definition Language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(DDL) statements are used to define the database structure or schema.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CREATE - to create objects in the database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ALTER - alters the structure of the database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DROP - delete objects from the database, including the structure of the table.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TRUNCATE - Truncate will actually remove all the rows from a table and there will be no data in the table after we run the truncate command.</a:t>
            </a:r>
          </a:p>
          <a:p>
            <a:pPr>
              <a:lnSpc>
                <a:spcPct val="100000"/>
              </a:lnSpc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89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599" y="0"/>
            <a:ext cx="10749367" cy="1208868"/>
          </a:xfrm>
        </p:spPr>
        <p:txBody>
          <a:bodyPr/>
          <a:lstStyle/>
          <a:p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981" y="1343770"/>
            <a:ext cx="11004605" cy="483319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(DML) statements are used for managing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within schema objects.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SELECT - Retrieve data from the a database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INSERT - insert data into a table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UPDATE - updates existing data within a table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DELETE - deletes all records from a table based on certain conditions, the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for the records remain</a:t>
            </a:r>
          </a:p>
        </p:txBody>
      </p:sp>
    </p:spTree>
    <p:extLst>
      <p:ext uri="{BB962C8B-B14F-4D97-AF65-F5344CB8AC3E}">
        <p14:creationId xmlns:p14="http://schemas.microsoft.com/office/powerpoint/2010/main" val="28127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Control Language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(DCL) statements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GRANT - gives user's access privileges to database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REVOKE - withdraw access privileges given with the GRANT command</a:t>
            </a:r>
          </a:p>
          <a:p>
            <a:pPr>
              <a:lnSpc>
                <a:spcPct val="100000"/>
              </a:lnSpc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16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419" y="79513"/>
            <a:ext cx="10749367" cy="525056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419" y="1248625"/>
            <a:ext cx="11290852" cy="543842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constraints are used to specify rules for the data in a table.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NULL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Indicates that a column cannot store NULL value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Ensures that each row for a column must have a unique value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combination of a NOT NULL and UNIQUE. Ensures that a column (or combination of two or more columns) have an unique identity which helps to find a particular record in a table more easily and quickly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Ensure the referential integrity of the data in one table to match values in another table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Ensures that the value in a column meets a specific condition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add default value to all new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records,if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other value is specified.</a:t>
            </a:r>
          </a:p>
          <a:p>
            <a:pPr algn="just">
              <a:lnSpc>
                <a:spcPct val="100000"/>
              </a:lnSpc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89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447761"/>
          </a:xfrm>
        </p:spPr>
        <p:txBody>
          <a:bodyPr>
            <a:noAutofit/>
          </a:bodyPr>
          <a:lstStyle/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stands for structured query language. It is a database language used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database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creation, deletion, fetching rows and modifying rows etc. (SQL doesn't have loop or Conditional statement. It is used like commanding language to access databases.)</a:t>
            </a:r>
          </a:p>
          <a:p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3" y="1308789"/>
            <a:ext cx="11068081" cy="529079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DISTINCT - (used to return only distinct (different) values.)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WHERE Clause - (used to extract only those records that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fulfill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specified criterion.)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AND &amp; OR Operators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AND - operator displays a record if both the first condition AND the second condition are true.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OR - operator displays a record if either the first condition OR the second condition is true.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ORDER BY - this keyword is used to sort the result-set by one or more columns.</a:t>
            </a:r>
          </a:p>
          <a:p>
            <a:pPr>
              <a:lnSpc>
                <a:spcPct val="100000"/>
              </a:lnSpc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45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93" y="1606164"/>
            <a:ext cx="10715044" cy="423009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UPDATE - (UPDATE statement is used to update existing records in a table.)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DELETE - (used to delete rows in a table.)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LIKE - (used to search for a specified pattern in a column.)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IN Operator - ( IN operator is used when you want to compare a column with more than one value. It is similar to an OR condition..)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BETWEEN - (BETWEEN operator selects values within a range)</a:t>
            </a:r>
          </a:p>
        </p:txBody>
      </p:sp>
    </p:spTree>
    <p:extLst>
      <p:ext uri="{BB962C8B-B14F-4D97-AF65-F5344CB8AC3E}">
        <p14:creationId xmlns:p14="http://schemas.microsoft.com/office/powerpoint/2010/main" val="1405685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644056"/>
            <a:ext cx="10627580" cy="553290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TOP - (Returning a large number of records can impact on performance.)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DROP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TRUNCATE - (if we only want to delete the data inside the table, and not the table itself)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ALTER - (ALTER TABLE statement is used to add, delete, or modify columns in an existing table.)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NULL Operator - (IS NULL operator is used to display all the rows for columns that do not have a value.)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NOT IN - ( operator is used when you want to retrieve a column that has no entries in the table or referencing table.)</a:t>
            </a:r>
          </a:p>
          <a:p>
            <a:pPr>
              <a:lnSpc>
                <a:spcPct val="100000"/>
              </a:lnSpc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54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DELETE </a:t>
            </a:r>
            <a:r>
              <a:rPr lang="en-IN" b="1" u="sng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691190" cy="4351338"/>
          </a:xfrm>
        </p:spPr>
        <p:txBody>
          <a:bodyPr>
            <a:normAutofit/>
          </a:bodyPr>
          <a:lstStyle/>
          <a:p>
            <a:pPr algn="just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Removes Some or All rows from a table.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A WHERE clause can be used to remove some rows. If no WHERE condition is specified, all rows will be removed.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after executing DELETE statement the contents of table are removed but the structure remains same</a:t>
            </a:r>
          </a:p>
        </p:txBody>
      </p:sp>
    </p:spTree>
    <p:extLst>
      <p:ext uri="{BB962C8B-B14F-4D97-AF65-F5344CB8AC3E}">
        <p14:creationId xmlns:p14="http://schemas.microsoft.com/office/powerpoint/2010/main" val="324536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TRUNCATE </a:t>
            </a:r>
            <a:r>
              <a:rPr lang="en-IN" b="1" u="sng" dirty="0" smtClean="0"/>
              <a:t>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715044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TRUNCATE command is used to delete all the rows from the table.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DROP Statement deletes the data as well as structure.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DROP statement both the contents and structure are removed.</a:t>
            </a:r>
          </a:p>
          <a:p>
            <a:pPr>
              <a:lnSpc>
                <a:spcPct val="100000"/>
              </a:lnSpc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742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0"/>
            <a:ext cx="11752028" cy="702895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I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join operator: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Builds a relation that consists of all the possible combinations of tuples,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from each relation that satisfies the specified condition.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used to combine rows from two or more tables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Returns all rows when there is at least one match in BOTH tables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JOIN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returns all rows from the left table, even if there are no matches in the right table.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JOIN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returns all rows from the right table, even if there are no matches in the left table.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JOIN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returns all rows from both tables.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80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aggregate functions including SUM, AVG, MAX, MIN and COUNT functions.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to get the maximum value in a set of values.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to find the minimum value in a set of values.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to calculate the average value of a set of values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to calculate sum of values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return total number of rows.</a:t>
            </a:r>
          </a:p>
          <a:p>
            <a:pPr algn="just">
              <a:lnSpc>
                <a:spcPct val="100000"/>
              </a:lnSpc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group rows into subgroups based on columns or values returned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an expression.</a:t>
            </a:r>
          </a:p>
          <a:p>
            <a:pPr>
              <a:lnSpc>
                <a:spcPct val="100000"/>
              </a:lnSpc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11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81089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HAVING Clause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clause was added to SQL because the WHERE keyword could not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used with aggregate functions.</a:t>
            </a:r>
          </a:p>
          <a:p>
            <a:pPr>
              <a:lnSpc>
                <a:spcPct val="100000"/>
              </a:lnSpc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24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12192000" cy="424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sub-query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Sub-queries are often referred to as sub-selects, as they allow a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statement to be executed arbitrarily within the body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another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statement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 sub-query is executed by enclosing it in a set of parentheses.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Sub-queries are generally used to return a single row as an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 value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though they may be used to compare values against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rows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IN keyword.</a:t>
            </a:r>
          </a:p>
        </p:txBody>
      </p:sp>
    </p:spTree>
    <p:extLst>
      <p:ext uri="{BB962C8B-B14F-4D97-AF65-F5344CB8AC3E}">
        <p14:creationId xmlns:p14="http://schemas.microsoft.com/office/powerpoint/2010/main" val="39007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2075291"/>
            <a:ext cx="12192000" cy="281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- Transactions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is a unit of work that is performed against a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database. Transactions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units or sequences of work accomplished in a logical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order, whether in a manual fashion by a user or automatically by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sort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database program.</a:t>
            </a:r>
          </a:p>
        </p:txBody>
      </p:sp>
    </p:spTree>
    <p:extLst>
      <p:ext uri="{BB962C8B-B14F-4D97-AF65-F5344CB8AC3E}">
        <p14:creationId xmlns:p14="http://schemas.microsoft.com/office/powerpoint/2010/main" val="225247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Usages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SQL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826" y="604434"/>
            <a:ext cx="10515600" cy="6253566"/>
          </a:xfrm>
        </p:spPr>
        <p:txBody>
          <a:bodyPr>
            <a:noAutofit/>
          </a:bodyPr>
          <a:lstStyle/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To execute queries against a database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To retrieve data from a database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To inserts records in a database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To updates records in a database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To delete records from a database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To create new databases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● To create new tables in a database</a:t>
            </a:r>
          </a:p>
        </p:txBody>
      </p:sp>
    </p:spTree>
    <p:extLst>
      <p:ext uri="{BB962C8B-B14F-4D97-AF65-F5344CB8AC3E}">
        <p14:creationId xmlns:p14="http://schemas.microsoft.com/office/powerpoint/2010/main" val="3315333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0088" y="277813"/>
            <a:ext cx="10766425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32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Transactions: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Atomicity: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all operations within the work unit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completed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successfully; otherwise, the transaction is aborted at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point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failure, and previous operations are rolled back to their former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the database properly changes states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upon a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committed transaction.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transactions to operate independently of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transparent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each other.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Durability: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the result or effect of a committed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persists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case of a system failure.</a:t>
            </a:r>
          </a:p>
        </p:txBody>
      </p:sp>
    </p:spTree>
    <p:extLst>
      <p:ext uri="{BB962C8B-B14F-4D97-AF65-F5344CB8AC3E}">
        <p14:creationId xmlns:p14="http://schemas.microsoft.com/office/powerpoint/2010/main" val="4132242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2241"/>
            <a:ext cx="12192000" cy="620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Control: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COMMIT: 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save the changes.</a:t>
            </a:r>
          </a:p>
          <a:p>
            <a:pPr algn="just">
              <a:lnSpc>
                <a:spcPct val="100000"/>
              </a:lnSpc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ROLLBACK: 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rollback the changes.</a:t>
            </a:r>
          </a:p>
          <a:p>
            <a:pPr algn="just">
              <a:lnSpc>
                <a:spcPct val="100000"/>
              </a:lnSpc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SAVEPOINT: 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points within groups of transactions in which to</a:t>
            </a:r>
          </a:p>
          <a:p>
            <a:pPr algn="just">
              <a:lnSpc>
                <a:spcPct val="100000"/>
              </a:lnSpc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ROLLBACK ( SAVEPOINT SAVEPOINT_NAME;)</a:t>
            </a:r>
          </a:p>
          <a:p>
            <a:pPr algn="just">
              <a:lnSpc>
                <a:spcPct val="100000"/>
              </a:lnSpc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syntax for rolling back to a SAVEPOINT is as follows:</a:t>
            </a:r>
          </a:p>
          <a:p>
            <a:pPr algn="just">
              <a:lnSpc>
                <a:spcPct val="100000"/>
              </a:lnSpc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ROLLBACK TO SAVEPOINT_NAME;</a:t>
            </a:r>
          </a:p>
          <a:p>
            <a:pPr algn="just">
              <a:lnSpc>
                <a:spcPct val="100000"/>
              </a:lnSpc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TRANSACTION: 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Places a name on a transaction.</a:t>
            </a:r>
          </a:p>
        </p:txBody>
      </p:sp>
    </p:spTree>
    <p:extLst>
      <p:ext uri="{BB962C8B-B14F-4D97-AF65-F5344CB8AC3E}">
        <p14:creationId xmlns:p14="http://schemas.microsoft.com/office/powerpoint/2010/main" val="1652180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12133263" cy="620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Control: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COMMIT: 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save the changes.</a:t>
            </a:r>
          </a:p>
          <a:p>
            <a:pPr algn="just">
              <a:lnSpc>
                <a:spcPct val="100000"/>
              </a:lnSpc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ROLLBACK: 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rollback the changes.</a:t>
            </a:r>
          </a:p>
          <a:p>
            <a:pPr algn="just">
              <a:lnSpc>
                <a:spcPct val="100000"/>
              </a:lnSpc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SAVEPOINT: 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points within groups of transactions in which to</a:t>
            </a:r>
          </a:p>
          <a:p>
            <a:pPr algn="just">
              <a:lnSpc>
                <a:spcPct val="100000"/>
              </a:lnSpc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ROLLBACK ( SAVEPOINT SAVEPOINT_NAME;)</a:t>
            </a:r>
          </a:p>
          <a:p>
            <a:pPr algn="just">
              <a:lnSpc>
                <a:spcPct val="100000"/>
              </a:lnSpc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syntax for rolling back to a SAVEPOINT is as follows:</a:t>
            </a:r>
          </a:p>
          <a:p>
            <a:pPr algn="just">
              <a:lnSpc>
                <a:spcPct val="100000"/>
              </a:lnSpc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ROLLBACK TO SAVEPOINT_NAME;</a:t>
            </a:r>
          </a:p>
          <a:p>
            <a:pPr algn="just">
              <a:lnSpc>
                <a:spcPct val="100000"/>
              </a:lnSpc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TRANSACTION: 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Places a name on a transaction.</a:t>
            </a:r>
          </a:p>
        </p:txBody>
      </p:sp>
    </p:spTree>
    <p:extLst>
      <p:ext uri="{BB962C8B-B14F-4D97-AF65-F5344CB8AC3E}">
        <p14:creationId xmlns:p14="http://schemas.microsoft.com/office/powerpoint/2010/main" val="113929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5" y="1377696"/>
            <a:ext cx="11124270" cy="4876800"/>
          </a:xfrm>
        </p:spPr>
        <p:txBody>
          <a:bodyPr>
            <a:noAutofit/>
          </a:bodyPr>
          <a:lstStyle/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is a combination of single or multiple fields in a table.it is used to fetch/retrieve data from a table according to certain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 that uniquely identifies each row in the table is called the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key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FOREIGN KEY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one table points to a PRIMARY KEY in another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</a:p>
          <a:p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37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475488"/>
            <a:ext cx="10515600" cy="5876544"/>
          </a:xfrm>
        </p:spPr>
        <p:txBody>
          <a:bodyPr>
            <a:noAutofit/>
          </a:bodyPr>
          <a:lstStyle/>
          <a:p>
            <a:pPr algn="just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both candidate and primary key can be used to uniquely identify records in a table and cannot be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null.a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candidate key becomes the primary key of a </a:t>
            </a:r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that uniquely identifies the rows of the table is made up of more than one attribute, it is called a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key.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(primary key, candidate key)</a:t>
            </a:r>
          </a:p>
          <a:p>
            <a:pPr algn="just"/>
            <a:r>
              <a:rPr lang="en-IN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 that is a candidate for the primary key but is not the primary key is called the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alternate key</a:t>
            </a:r>
          </a:p>
          <a:p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04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463783" cy="4351338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key-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set of column in a table for which there are no two rows that will share the same combination of values.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key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-it is same as primary key ,but differences is that ,it can accept null values</a:t>
            </a:r>
          </a:p>
          <a:p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Redundancy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390631" cy="4351338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Redundancy means repetition of data.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It increases the time to updating ,adding and deleting data .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It Increases the utilization of disk space.</a:t>
            </a:r>
          </a:p>
        </p:txBody>
      </p:sp>
    </p:spTree>
    <p:extLst>
      <p:ext uri="{BB962C8B-B14F-4D97-AF65-F5344CB8AC3E}">
        <p14:creationId xmlns:p14="http://schemas.microsoft.com/office/powerpoint/2010/main" val="221656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390460"/>
              </p:ext>
            </p:extLst>
          </p:nvPr>
        </p:nvGraphicFramePr>
        <p:xfrm>
          <a:off x="838200" y="1645922"/>
          <a:ext cx="8805672" cy="4157469"/>
        </p:xfrm>
        <a:graphic>
          <a:graphicData uri="http://schemas.openxmlformats.org/drawingml/2006/table">
            <a:tbl>
              <a:tblPr/>
              <a:tblGrid>
                <a:gridCol w="2935224"/>
                <a:gridCol w="2935224"/>
                <a:gridCol w="2935224"/>
              </a:tblGrid>
              <a:tr h="660579"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 Name</a:t>
                      </a:r>
                    </a:p>
                  </a:txBody>
                  <a:tcPr marL="15099" marR="15099" marT="30197" marB="3019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Player Age</a:t>
                      </a:r>
                    </a:p>
                  </a:txBody>
                  <a:tcPr marL="30197" marR="30197" marT="30197" marB="3019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base"/>
                      <a:r>
                        <a:rPr lang="en-IN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Id</a:t>
                      </a:r>
                    </a:p>
                  </a:txBody>
                  <a:tcPr marL="30197" marR="30197" marT="30197" marB="3019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699378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Virat Kohli</a:t>
                      </a:r>
                    </a:p>
                  </a:txBody>
                  <a:tcPr marL="30197" marR="30197" marT="42276" marB="4227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30197" marR="30197" marT="42276" marB="4227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0197" marR="30197" marT="42276" marB="4227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9378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Rohit Sharma</a:t>
                      </a:r>
                    </a:p>
                  </a:txBody>
                  <a:tcPr marL="30197" marR="30197" marT="42276" marB="4227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30197" marR="30197" marT="42276" marB="4227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0197" marR="30197" marT="42276" marB="4227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9378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Ross Taylor</a:t>
                      </a:r>
                    </a:p>
                  </a:txBody>
                  <a:tcPr marL="30197" marR="30197" marT="42276" marB="4227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</a:p>
                  </a:txBody>
                  <a:tcPr marL="30197" marR="30197" marT="42276" marB="4227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0197" marR="30197" marT="42276" marB="4227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9378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8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Shikhar</a:t>
                      </a:r>
                      <a:r>
                        <a:rPr lang="en-IN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800" b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Dhawan</a:t>
                      </a:r>
                      <a:endParaRPr lang="en-IN" sz="2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197" marR="30197" marT="42276" marB="4227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30197" marR="30197" marT="42276" marB="4227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0197" marR="30197" marT="42276" marB="4227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9378"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Kane Williamson</a:t>
                      </a:r>
                    </a:p>
                  </a:txBody>
                  <a:tcPr marL="30197" marR="30197" marT="42276" marB="4227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30197" marR="30197" marT="42276" marB="4227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sz="2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0197" marR="30197" marT="42276" marB="42276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9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38" y="0"/>
            <a:ext cx="10749367" cy="5505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452964"/>
            <a:ext cx="12191999" cy="625356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Normalization Is a method of breaking down complex table structures into simple table structures by using certain rules or it is the process of organizing data in a database.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Remove data redundancy with the help of normalization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repetition of values or columns should be avoided in normalization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Ensures that data dependencies make sure (only store related data)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The most important and widely used normal forms are: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First Normal Form (1NF)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Second Normal Form (2NF)</a:t>
            </a:r>
          </a:p>
          <a:p>
            <a:pPr algn="just">
              <a:lnSpc>
                <a:spcPct val="100000"/>
              </a:lnSpc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Third Normal Form (3NF)</a:t>
            </a:r>
          </a:p>
          <a:p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9106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303</TotalTime>
  <Words>2084</Words>
  <Application>Microsoft Office PowerPoint</Application>
  <PresentationFormat>Widescreen</PresentationFormat>
  <Paragraphs>184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Algerian</vt:lpstr>
      <vt:lpstr>Arial</vt:lpstr>
      <vt:lpstr>Calibri</vt:lpstr>
      <vt:lpstr>Segoe UI</vt:lpstr>
      <vt:lpstr>Segoe UI Light</vt:lpstr>
      <vt:lpstr>Times New Roman</vt:lpstr>
      <vt:lpstr>WelcomeDoc</vt:lpstr>
      <vt:lpstr>SQL</vt:lpstr>
      <vt:lpstr>SQL</vt:lpstr>
      <vt:lpstr>Usages of SQL </vt:lpstr>
      <vt:lpstr>KEYS</vt:lpstr>
      <vt:lpstr>PowerPoint Presentation</vt:lpstr>
      <vt:lpstr>PowerPoint Presentation</vt:lpstr>
      <vt:lpstr>Data Redundancy</vt:lpstr>
      <vt:lpstr>Example</vt:lpstr>
      <vt:lpstr>Normalization</vt:lpstr>
      <vt:lpstr>Benefits:</vt:lpstr>
      <vt:lpstr>First Normal Form (1NF) </vt:lpstr>
      <vt:lpstr>Second Normal Form (2NF) </vt:lpstr>
      <vt:lpstr>Third Normal Form </vt:lpstr>
      <vt:lpstr>Denormalization</vt:lpstr>
      <vt:lpstr>Query</vt:lpstr>
      <vt:lpstr>DDL</vt:lpstr>
      <vt:lpstr>DML</vt:lpstr>
      <vt:lpstr>DCL</vt:lpstr>
      <vt:lpstr>SQL Constraints</vt:lpstr>
      <vt:lpstr>SQL STATEMENT</vt:lpstr>
      <vt:lpstr>PowerPoint Presentation</vt:lpstr>
      <vt:lpstr>PowerPoint Presentation</vt:lpstr>
      <vt:lpstr>DELETE statement</vt:lpstr>
      <vt:lpstr>TRUNCATE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admin</dc:creator>
  <cp:keywords/>
  <cp:lastModifiedBy>admin</cp:lastModifiedBy>
  <cp:revision>15</cp:revision>
  <dcterms:created xsi:type="dcterms:W3CDTF">2025-08-07T04:11:49Z</dcterms:created>
  <dcterms:modified xsi:type="dcterms:W3CDTF">2025-08-08T07:45:02Z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