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5" r:id="rId3"/>
    <p:sldId id="306" r:id="rId4"/>
    <p:sldId id="307" r:id="rId5"/>
    <p:sldId id="308" r:id="rId6"/>
    <p:sldId id="301" r:id="rId7"/>
    <p:sldId id="257" r:id="rId8"/>
    <p:sldId id="258" r:id="rId9"/>
    <p:sldId id="302" r:id="rId10"/>
    <p:sldId id="259" r:id="rId11"/>
    <p:sldId id="303" r:id="rId12"/>
    <p:sldId id="30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090" y="6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E25761C-ED6E-4002-A9F4-C219C90C2BC2}" type="datetimeFigureOut">
              <a:rPr lang="en-IN" smtClean="0"/>
              <a:pPr/>
              <a:t>30-08-2025</a:t>
            </a:fld>
            <a:endParaRPr lang="en-IN" dirty="0"/>
          </a:p>
        </p:txBody>
      </p:sp>
      <p:sp>
        <p:nvSpPr>
          <p:cNvPr id="2" name="Footer Placeholder 1"/>
          <p:cNvSpPr>
            <a:spLocks noGrp="1"/>
          </p:cNvSpPr>
          <p:nvPr>
            <p:ph type="ftr" sz="quarter" idx="11"/>
          </p:nvPr>
        </p:nvSpPr>
        <p:spPr/>
        <p:txBody>
          <a:bodyPr/>
          <a:lstStyle/>
          <a:p>
            <a:endParaRPr lang="en-IN" dirty="0"/>
          </a:p>
        </p:txBody>
      </p:sp>
      <p:sp>
        <p:nvSpPr>
          <p:cNvPr id="15" name="Slide Number Placeholder 14"/>
          <p:cNvSpPr>
            <a:spLocks noGrp="1"/>
          </p:cNvSpPr>
          <p:nvPr>
            <p:ph type="sldNum" sz="quarter" idx="12"/>
          </p:nvPr>
        </p:nvSpPr>
        <p:spPr>
          <a:xfrm>
            <a:off x="8229600" y="6473952"/>
            <a:ext cx="758952" cy="246888"/>
          </a:xfrm>
        </p:spPr>
        <p:txBody>
          <a:bodyPr/>
          <a:lstStyle/>
          <a:p>
            <a:fld id="{3D24643E-0A5E-45B0-9ED6-2A4D24AB388A}"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25761C-ED6E-4002-A9F4-C219C90C2BC2}" type="datetimeFigureOut">
              <a:rPr lang="en-IN" smtClean="0"/>
              <a:pPr/>
              <a:t>30-08-2025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24643E-0A5E-45B0-9ED6-2A4D24AB388A}"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25761C-ED6E-4002-A9F4-C219C90C2BC2}" type="datetimeFigureOut">
              <a:rPr lang="en-IN" smtClean="0"/>
              <a:pPr/>
              <a:t>30-08-2025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24643E-0A5E-45B0-9ED6-2A4D24AB388A}"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E25761C-ED6E-4002-A9F4-C219C90C2BC2}" type="datetimeFigureOut">
              <a:rPr lang="en-IN" smtClean="0"/>
              <a:pPr/>
              <a:t>30-08-2025</a:t>
            </a:fld>
            <a:endParaRPr lang="en-IN" dirty="0"/>
          </a:p>
        </p:txBody>
      </p:sp>
      <p:sp>
        <p:nvSpPr>
          <p:cNvPr id="19" name="Footer Placeholder 18"/>
          <p:cNvSpPr>
            <a:spLocks noGrp="1"/>
          </p:cNvSpPr>
          <p:nvPr>
            <p:ph type="ftr" sz="quarter" idx="11"/>
          </p:nvPr>
        </p:nvSpPr>
        <p:spPr>
          <a:xfrm>
            <a:off x="3581400" y="76200"/>
            <a:ext cx="2895600" cy="288925"/>
          </a:xfrm>
        </p:spPr>
        <p:txBody>
          <a:bodyPr/>
          <a:lstStyle/>
          <a:p>
            <a:endParaRPr lang="en-IN" dirty="0"/>
          </a:p>
        </p:txBody>
      </p:sp>
      <p:sp>
        <p:nvSpPr>
          <p:cNvPr id="16" name="Slide Number Placeholder 15"/>
          <p:cNvSpPr>
            <a:spLocks noGrp="1"/>
          </p:cNvSpPr>
          <p:nvPr>
            <p:ph type="sldNum" sz="quarter" idx="12"/>
          </p:nvPr>
        </p:nvSpPr>
        <p:spPr>
          <a:xfrm>
            <a:off x="8229600" y="6473952"/>
            <a:ext cx="758952" cy="246888"/>
          </a:xfrm>
        </p:spPr>
        <p:txBody>
          <a:bodyPr/>
          <a:lstStyle/>
          <a:p>
            <a:fld id="{3D24643E-0A5E-45B0-9ED6-2A4D24AB388A}"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E25761C-ED6E-4002-A9F4-C219C90C2BC2}" type="datetimeFigureOut">
              <a:rPr lang="en-IN" smtClean="0"/>
              <a:pPr/>
              <a:t>30-08-2025</a:t>
            </a:fld>
            <a:endParaRPr lang="en-IN" dirty="0"/>
          </a:p>
        </p:txBody>
      </p:sp>
      <p:sp>
        <p:nvSpPr>
          <p:cNvPr id="11" name="Footer Placeholder 10"/>
          <p:cNvSpPr>
            <a:spLocks noGrp="1"/>
          </p:cNvSpPr>
          <p:nvPr>
            <p:ph type="ftr" sz="quarter" idx="11"/>
          </p:nvPr>
        </p:nvSpPr>
        <p:spPr/>
        <p:txBody>
          <a:bodyPr/>
          <a:lstStyle/>
          <a:p>
            <a:endParaRPr lang="en-IN" dirty="0"/>
          </a:p>
        </p:txBody>
      </p:sp>
      <p:sp>
        <p:nvSpPr>
          <p:cNvPr id="16" name="Slide Number Placeholder 15"/>
          <p:cNvSpPr>
            <a:spLocks noGrp="1"/>
          </p:cNvSpPr>
          <p:nvPr>
            <p:ph type="sldNum" sz="quarter" idx="12"/>
          </p:nvPr>
        </p:nvSpPr>
        <p:spPr/>
        <p:txBody>
          <a:bodyPr/>
          <a:lstStyle/>
          <a:p>
            <a:fld id="{3D24643E-0A5E-45B0-9ED6-2A4D24AB388A}" type="slidenum">
              <a:rPr lang="en-IN" smtClean="0"/>
              <a:pPr/>
              <a:t>‹#›</a:t>
            </a:fld>
            <a:endParaRPr lang="en-IN" dirty="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E25761C-ED6E-4002-A9F4-C219C90C2BC2}" type="datetimeFigureOut">
              <a:rPr lang="en-IN" smtClean="0"/>
              <a:pPr/>
              <a:t>30-08-2025</a:t>
            </a:fld>
            <a:endParaRPr lang="en-IN" dirty="0"/>
          </a:p>
        </p:txBody>
      </p:sp>
      <p:sp>
        <p:nvSpPr>
          <p:cNvPr id="10" name="Footer Placeholder 9"/>
          <p:cNvSpPr>
            <a:spLocks noGrp="1"/>
          </p:cNvSpPr>
          <p:nvPr>
            <p:ph type="ftr" sz="quarter" idx="11"/>
          </p:nvPr>
        </p:nvSpPr>
        <p:spPr/>
        <p:txBody>
          <a:bodyPr/>
          <a:lstStyle/>
          <a:p>
            <a:endParaRPr lang="en-IN" dirty="0"/>
          </a:p>
        </p:txBody>
      </p:sp>
      <p:sp>
        <p:nvSpPr>
          <p:cNvPr id="31" name="Slide Number Placeholder 30"/>
          <p:cNvSpPr>
            <a:spLocks noGrp="1"/>
          </p:cNvSpPr>
          <p:nvPr>
            <p:ph type="sldNum" sz="quarter" idx="12"/>
          </p:nvPr>
        </p:nvSpPr>
        <p:spPr/>
        <p:txBody>
          <a:bodyPr/>
          <a:lstStyle/>
          <a:p>
            <a:fld id="{3D24643E-0A5E-45B0-9ED6-2A4D24AB388A}"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E25761C-ED6E-4002-A9F4-C219C90C2BC2}" type="datetimeFigureOut">
              <a:rPr lang="en-IN" smtClean="0"/>
              <a:pPr/>
              <a:t>30-08-2025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229600" y="6477000"/>
            <a:ext cx="762000" cy="246888"/>
          </a:xfrm>
        </p:spPr>
        <p:txBody>
          <a:bodyPr/>
          <a:lstStyle/>
          <a:p>
            <a:fld id="{3D24643E-0A5E-45B0-9ED6-2A4D24AB388A}" type="slidenum">
              <a:rPr lang="en-IN" smtClean="0"/>
              <a:pPr/>
              <a:t>‹#›</a:t>
            </a:fld>
            <a:endParaRPr lang="en-IN"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E25761C-ED6E-4002-A9F4-C219C90C2BC2}" type="datetimeFigureOut">
              <a:rPr lang="en-IN" smtClean="0"/>
              <a:pPr/>
              <a:t>30-08-2025</a:t>
            </a:fld>
            <a:endParaRPr lang="en-IN" dirty="0"/>
          </a:p>
        </p:txBody>
      </p:sp>
      <p:sp>
        <p:nvSpPr>
          <p:cNvPr id="21" name="Footer Placeholder 20"/>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24643E-0A5E-45B0-9ED6-2A4D24AB388A}"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E25761C-ED6E-4002-A9F4-C219C90C2BC2}" type="datetimeFigureOut">
              <a:rPr lang="en-IN" smtClean="0"/>
              <a:pPr/>
              <a:t>30-08-2025</a:t>
            </a:fld>
            <a:endParaRPr lang="en-IN" dirty="0"/>
          </a:p>
        </p:txBody>
      </p:sp>
      <p:sp>
        <p:nvSpPr>
          <p:cNvPr id="24" name="Footer Placeholder 23"/>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D24643E-0A5E-45B0-9ED6-2A4D24AB388A}"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E25761C-ED6E-4002-A9F4-C219C90C2BC2}" type="datetimeFigureOut">
              <a:rPr lang="en-IN" smtClean="0"/>
              <a:pPr/>
              <a:t>30-08-2025</a:t>
            </a:fld>
            <a:endParaRPr lang="en-IN" dirty="0"/>
          </a:p>
        </p:txBody>
      </p:sp>
      <p:sp>
        <p:nvSpPr>
          <p:cNvPr id="29" name="Footer Placeholder 28"/>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D24643E-0A5E-45B0-9ED6-2A4D24AB388A}"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dirty="0" smtClean="0"/>
              <a:t>Click icon to add picture</a:t>
            </a:r>
            <a:endParaRPr kumimoji="0" lang="en-US" dirty="0"/>
          </a:p>
        </p:txBody>
      </p:sp>
      <p:sp>
        <p:nvSpPr>
          <p:cNvPr id="7" name="Date Placeholder 6"/>
          <p:cNvSpPr>
            <a:spLocks noGrp="1"/>
          </p:cNvSpPr>
          <p:nvPr>
            <p:ph type="dt" sz="half" idx="10"/>
          </p:nvPr>
        </p:nvSpPr>
        <p:spPr/>
        <p:txBody>
          <a:bodyPr/>
          <a:lstStyle/>
          <a:p>
            <a:fld id="{1E25761C-ED6E-4002-A9F4-C219C90C2BC2}" type="datetimeFigureOut">
              <a:rPr lang="en-IN" smtClean="0"/>
              <a:pPr/>
              <a:t>30-08-2025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31" name="Slide Number Placeholder 30"/>
          <p:cNvSpPr>
            <a:spLocks noGrp="1"/>
          </p:cNvSpPr>
          <p:nvPr>
            <p:ph type="sldNum" sz="quarter" idx="12"/>
          </p:nvPr>
        </p:nvSpPr>
        <p:spPr/>
        <p:txBody>
          <a:bodyPr/>
          <a:lstStyle/>
          <a:p>
            <a:fld id="{3D24643E-0A5E-45B0-9ED6-2A4D24AB388A}" type="slidenum">
              <a:rPr lang="en-IN" smtClean="0"/>
              <a:pPr/>
              <a:t>‹#›</a:t>
            </a:fld>
            <a:endParaRPr lang="en-IN"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pic>
        <p:nvPicPr>
          <p:cNvPr id="8" name="Picture 2" descr="C:\Users\CAMERINFOLKS\Desktop\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556792"/>
            <a:ext cx="4177506" cy="20778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1000"/>
            <a:lum/>
          </a:blip>
          <a:srcRect/>
          <a:stretch>
            <a:fillRect t="-2000" b="-2000"/>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E25761C-ED6E-4002-A9F4-C219C90C2BC2}" type="datetimeFigureOut">
              <a:rPr lang="en-IN" smtClean="0"/>
              <a:pPr/>
              <a:t>30-08-2025</a:t>
            </a:fld>
            <a:endParaRPr lang="en-IN"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IN"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3D24643E-0A5E-45B0-9ED6-2A4D24AB388A}" type="slidenum">
              <a:rPr lang="en-IN" smtClean="0"/>
              <a:pPr/>
              <a:t>‹#›</a:t>
            </a:fld>
            <a:endParaRPr lang="en-IN"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08721"/>
            <a:ext cx="7772400" cy="864095"/>
          </a:xfrm>
        </p:spPr>
        <p:txBody>
          <a:bodyPr/>
          <a:lstStyle/>
          <a:p>
            <a:r>
              <a:rPr lang="en-US" b="1" dirty="0" smtClean="0"/>
              <a:t>SELENIUM </a:t>
            </a:r>
            <a:endParaRPr lang="en-IN" b="1" dirty="0"/>
          </a:p>
        </p:txBody>
      </p:sp>
      <p:sp>
        <p:nvSpPr>
          <p:cNvPr id="3" name="Subtitle 2"/>
          <p:cNvSpPr>
            <a:spLocks noGrp="1"/>
          </p:cNvSpPr>
          <p:nvPr>
            <p:ph type="subTitle" idx="1"/>
          </p:nvPr>
        </p:nvSpPr>
        <p:spPr/>
        <p:txBody>
          <a:bodyPr/>
          <a:lstStyle/>
          <a:p>
            <a:endParaRPr lang="en-IN" dirty="0" smtClean="0"/>
          </a:p>
          <a:p>
            <a:endParaRPr lang="en-IN" dirty="0"/>
          </a:p>
        </p:txBody>
      </p:sp>
      <p:pic>
        <p:nvPicPr>
          <p:cNvPr id="6" name="Picture 3" descr="C:\Users\CAMERINFOLKS\Desktop\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514600"/>
            <a:ext cx="3492500"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430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IN" dirty="0" err="1" smtClean="0">
                <a:effectLst/>
              </a:rPr>
              <a:t>SELEnIUM</a:t>
            </a:r>
            <a:r>
              <a:rPr lang="en-IN" dirty="0" smtClean="0">
                <a:effectLst/>
              </a:rPr>
              <a:t> </a:t>
            </a:r>
            <a:r>
              <a:rPr lang="en-IN" dirty="0" err="1" smtClean="0"/>
              <a:t>Selenese</a:t>
            </a:r>
            <a:r>
              <a:rPr lang="en-IN" smtClean="0"/>
              <a:t> </a:t>
            </a:r>
            <a:r>
              <a:rPr lang="en-IN" smtClean="0">
                <a:effectLst/>
              </a:rPr>
              <a:t>COMMANDS</a:t>
            </a:r>
            <a:r>
              <a:rPr lang="en-IN" b="1" dirty="0"/>
              <a:t/>
            </a:r>
            <a:br>
              <a:rPr lang="en-IN" b="1" dirty="0"/>
            </a:br>
            <a:endParaRPr lang="en-IN" b="1" dirty="0"/>
          </a:p>
        </p:txBody>
      </p:sp>
      <p:sp>
        <p:nvSpPr>
          <p:cNvPr id="3" name="Content Placeholder 2"/>
          <p:cNvSpPr>
            <a:spLocks noGrp="1"/>
          </p:cNvSpPr>
          <p:nvPr>
            <p:ph idx="1"/>
          </p:nvPr>
        </p:nvSpPr>
        <p:spPr>
          <a:xfrm>
            <a:off x="323528" y="1052736"/>
            <a:ext cx="8568952" cy="5544616"/>
          </a:xfrm>
        </p:spPr>
        <p:txBody>
          <a:bodyPr>
            <a:normAutofit lnSpcReduction="10000"/>
          </a:bodyPr>
          <a:lstStyle/>
          <a:p>
            <a:r>
              <a:rPr lang="en-IN" dirty="0"/>
              <a:t> </a:t>
            </a:r>
            <a:r>
              <a:rPr lang="en-IN" b="1" dirty="0"/>
              <a:t>Action</a:t>
            </a:r>
            <a:r>
              <a:rPr lang="en-IN" dirty="0"/>
              <a:t>- used for change the state of application (</a:t>
            </a:r>
            <a:r>
              <a:rPr lang="en-IN" dirty="0" smtClean="0"/>
              <a:t>Eg.click,Type,Select).</a:t>
            </a:r>
          </a:p>
          <a:p>
            <a:endParaRPr lang="en-IN" sz="1600" dirty="0"/>
          </a:p>
          <a:p>
            <a:r>
              <a:rPr lang="en-IN" dirty="0"/>
              <a:t> </a:t>
            </a:r>
            <a:r>
              <a:rPr lang="en-IN" b="1" dirty="0"/>
              <a:t>Accessors-</a:t>
            </a:r>
            <a:r>
              <a:rPr lang="en-IN" dirty="0"/>
              <a:t> </a:t>
            </a:r>
            <a:r>
              <a:rPr lang="en-IN" dirty="0" smtClean="0"/>
              <a:t>Enable </a:t>
            </a:r>
            <a:r>
              <a:rPr lang="en-IN" dirty="0"/>
              <a:t>verification and storage of the  application (Eg.text present -it will store true /false based on text </a:t>
            </a:r>
            <a:r>
              <a:rPr lang="en-IN" dirty="0" smtClean="0"/>
              <a:t>presence)eg;store,store text, store title.</a:t>
            </a:r>
          </a:p>
          <a:p>
            <a:pPr marL="0" indent="0">
              <a:buNone/>
            </a:pPr>
            <a:endParaRPr lang="en-IN" sz="1200" dirty="0"/>
          </a:p>
          <a:p>
            <a:r>
              <a:rPr lang="en-IN" dirty="0"/>
              <a:t> </a:t>
            </a:r>
            <a:r>
              <a:rPr lang="en-IN" b="1" dirty="0" smtClean="0"/>
              <a:t>Assertions</a:t>
            </a:r>
            <a:r>
              <a:rPr lang="en-IN" dirty="0" smtClean="0"/>
              <a:t>- </a:t>
            </a:r>
            <a:r>
              <a:rPr lang="en-IN" dirty="0"/>
              <a:t>used for comparing actual and expected  result .if the both are equal then only test case passed (Eg.Verify Text) 3 modes of </a:t>
            </a:r>
            <a:r>
              <a:rPr lang="en-IN" dirty="0" smtClean="0"/>
              <a:t>assertions– Assert,verify&amp;waitFor.</a:t>
            </a:r>
            <a:endParaRPr lang="en-IN" dirty="0"/>
          </a:p>
          <a:p>
            <a:endParaRPr lang="en-IN" dirty="0"/>
          </a:p>
        </p:txBody>
      </p:sp>
    </p:spTree>
    <p:extLst>
      <p:ext uri="{BB962C8B-B14F-4D97-AF65-F5344CB8AC3E}">
        <p14:creationId xmlns:p14="http://schemas.microsoft.com/office/powerpoint/2010/main" val="3868966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 differences between Assert and Verify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9613576"/>
              </p:ext>
            </p:extLst>
          </p:nvPr>
        </p:nvGraphicFramePr>
        <p:xfrm>
          <a:off x="304800" y="1511064"/>
          <a:ext cx="8610599" cy="5127462"/>
        </p:xfrm>
        <a:graphic>
          <a:graphicData uri="http://schemas.openxmlformats.org/drawingml/2006/table">
            <a:tbl>
              <a:tblPr/>
              <a:tblGrid>
                <a:gridCol w="3965408"/>
                <a:gridCol w="4645191"/>
              </a:tblGrid>
              <a:tr h="802496">
                <a:tc>
                  <a:txBody>
                    <a:bodyPr/>
                    <a:lstStyle/>
                    <a:p>
                      <a:pPr algn="ctr" fontAlgn="t"/>
                      <a:r>
                        <a:rPr lang="en-IN" sz="2400" b="1" dirty="0" smtClean="0">
                          <a:effectLst/>
                        </a:rPr>
                        <a:t>Assert</a:t>
                      </a:r>
                      <a:endParaRPr lang="en-IN" sz="2400" b="1" dirty="0">
                        <a:effectLst/>
                      </a:endParaRPr>
                    </a:p>
                  </a:txBody>
                  <a:tcPr marL="62170" marR="62170" marT="62170" marB="62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400" b="1" dirty="0" smtClean="0">
                          <a:effectLst/>
                        </a:rPr>
                        <a:t>Verify</a:t>
                      </a:r>
                      <a:br>
                        <a:rPr lang="en-IN" sz="2400" b="1" dirty="0" smtClean="0">
                          <a:effectLst/>
                        </a:rPr>
                      </a:br>
                      <a:endParaRPr lang="en-IN" sz="2400" b="1" dirty="0">
                        <a:effectLst/>
                      </a:endParaRPr>
                    </a:p>
                  </a:txBody>
                  <a:tcPr marL="74604" marR="74604" marT="37302" marB="37302">
                    <a:lnL w="9525" cap="flat" cmpd="sng" algn="ctr">
                      <a:solidFill>
                        <a:srgbClr val="DDDDDD"/>
                      </a:solidFill>
                      <a:prstDash val="solid"/>
                      <a:round/>
                      <a:headEnd type="none" w="med" len="med"/>
                      <a:tailEnd type="none" w="med" len="med"/>
                    </a:lnL>
                    <a:lnB w="9525" cap="flat" cmpd="sng" algn="ctr">
                      <a:solidFill>
                        <a:srgbClr val="DDDDDD"/>
                      </a:solidFill>
                      <a:prstDash val="solid"/>
                      <a:round/>
                      <a:headEnd type="none" w="med" len="med"/>
                      <a:tailEnd type="none" w="med" len="med"/>
                    </a:lnB>
                  </a:tcPr>
                </a:tc>
              </a:tr>
              <a:tr h="2035378">
                <a:tc>
                  <a:txBody>
                    <a:bodyPr/>
                    <a:lstStyle/>
                    <a:p>
                      <a:pPr fontAlgn="t"/>
                      <a:r>
                        <a:rPr lang="en-US" sz="1800" dirty="0">
                          <a:effectLst/>
                        </a:rPr>
                        <a:t>Verifies if the specified condition is true and false. If the result is true, the next test step will be executed. In case of false condition, the execution would terminate.</a:t>
                      </a:r>
                      <a:br>
                        <a:rPr lang="en-US" sz="1800" dirty="0">
                          <a:effectLst/>
                        </a:rPr>
                      </a:br>
                      <a:endParaRPr lang="en-US" sz="1800" dirty="0">
                        <a:effectLst/>
                      </a:endParaRPr>
                    </a:p>
                  </a:txBody>
                  <a:tcPr marL="62170" marR="62170" marT="62170" marB="62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Verifies if the specified condition is true and false. If the result is true, the next test step will be executed. In case of false condition, the execution would still continue.</a:t>
                      </a:r>
                      <a:br>
                        <a:rPr lang="en-US" sz="1800" dirty="0">
                          <a:effectLst/>
                        </a:rPr>
                      </a:br>
                      <a:endParaRPr lang="en-US" sz="1800" dirty="0">
                        <a:effectLst/>
                      </a:endParaRPr>
                    </a:p>
                  </a:txBody>
                  <a:tcPr marL="62170" marR="62170" marT="62170" marB="62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216122">
                <a:tc>
                  <a:txBody>
                    <a:bodyPr/>
                    <a:lstStyle/>
                    <a:p>
                      <a:pPr fontAlgn="t"/>
                      <a:r>
                        <a:rPr lang="en-US" sz="1800" dirty="0">
                          <a:effectLst/>
                        </a:rPr>
                        <a:t>In case of false condition, the next </a:t>
                      </a:r>
                      <a:r>
                        <a:rPr lang="en-US" sz="1800" dirty="0" smtClean="0">
                          <a:effectLst/>
                        </a:rPr>
                        <a:t>test </a:t>
                      </a:r>
                      <a:r>
                        <a:rPr lang="en-US" sz="1800" dirty="0">
                          <a:effectLst/>
                        </a:rPr>
                        <a:t>case of the suite will be executed.</a:t>
                      </a:r>
                      <a:br>
                        <a:rPr lang="en-US" sz="1800" dirty="0">
                          <a:effectLst/>
                        </a:rPr>
                      </a:br>
                      <a:endParaRPr lang="en-US" sz="1800" dirty="0">
                        <a:effectLst/>
                      </a:endParaRPr>
                    </a:p>
                  </a:txBody>
                  <a:tcPr marL="62170" marR="62170" marT="62170" marB="62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In case of false condition, the next test step of the same </a:t>
                      </a:r>
                      <a:r>
                        <a:rPr lang="en-US" sz="1800" dirty="0" smtClean="0">
                          <a:effectLst/>
                        </a:rPr>
                        <a:t>test </a:t>
                      </a:r>
                      <a:r>
                        <a:rPr lang="en-US" sz="1800" dirty="0">
                          <a:effectLst/>
                        </a:rPr>
                        <a:t>case will continue.</a:t>
                      </a:r>
                      <a:br>
                        <a:rPr lang="en-US" sz="1800" dirty="0">
                          <a:effectLst/>
                        </a:rPr>
                      </a:br>
                      <a:endParaRPr lang="en-US" sz="1800" dirty="0">
                        <a:effectLst/>
                      </a:endParaRPr>
                    </a:p>
                  </a:txBody>
                  <a:tcPr marL="62170" marR="62170" marT="62170" marB="62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64340">
                <a:tc>
                  <a:txBody>
                    <a:bodyPr/>
                    <a:lstStyle/>
                    <a:p>
                      <a:pPr fontAlgn="t"/>
                      <a:r>
                        <a:rPr lang="en-US" sz="1800" dirty="0">
                          <a:effectLst/>
                        </a:rPr>
                        <a:t>There are two types of assets namely hard and soft asserts.</a:t>
                      </a:r>
                      <a:br>
                        <a:rPr lang="en-US" sz="1800" dirty="0">
                          <a:effectLst/>
                        </a:rPr>
                      </a:br>
                      <a:endParaRPr lang="en-US" sz="1800" dirty="0">
                        <a:effectLst/>
                      </a:endParaRPr>
                    </a:p>
                  </a:txBody>
                  <a:tcPr marL="62170" marR="62170" marT="62170" marB="62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There are no categories for verification.</a:t>
                      </a:r>
                      <a:br>
                        <a:rPr lang="en-US" sz="1800" dirty="0">
                          <a:effectLst/>
                        </a:rPr>
                      </a:br>
                      <a:endParaRPr lang="en-US" sz="1800" dirty="0">
                        <a:effectLst/>
                      </a:endParaRPr>
                    </a:p>
                  </a:txBody>
                  <a:tcPr marL="62170" marR="62170" marT="62170" marB="62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38831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Selenium IDE- Locating Strategi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447800"/>
            <a:ext cx="73152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25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a:t>
            </a:r>
            <a:endParaRPr lang="en-IN" dirty="0"/>
          </a:p>
        </p:txBody>
      </p:sp>
      <p:sp>
        <p:nvSpPr>
          <p:cNvPr id="3" name="Content Placeholder 2"/>
          <p:cNvSpPr>
            <a:spLocks noGrp="1"/>
          </p:cNvSpPr>
          <p:nvPr>
            <p:ph idx="1"/>
          </p:nvPr>
        </p:nvSpPr>
        <p:spPr/>
        <p:txBody>
          <a:bodyPr/>
          <a:lstStyle/>
          <a:p>
            <a:r>
              <a:rPr lang="en-IN" dirty="0"/>
              <a:t>Selenium is one of the most widely used open source Web UI (User Interface) automation testing suite</a:t>
            </a:r>
          </a:p>
          <a:p>
            <a:r>
              <a:rPr lang="en-IN" dirty="0" smtClean="0"/>
              <a:t>It is </a:t>
            </a:r>
            <a:r>
              <a:rPr lang="en-IN" dirty="0"/>
              <a:t>a free (open-source) automated testing framework used to validate web applications across different browsers </a:t>
            </a:r>
            <a:r>
              <a:rPr lang="en-IN" dirty="0" smtClean="0"/>
              <a:t>and platforms</a:t>
            </a:r>
          </a:p>
          <a:p>
            <a:r>
              <a:rPr lang="en-IN" dirty="0" smtClean="0"/>
              <a:t> </a:t>
            </a:r>
            <a:r>
              <a:rPr lang="en-IN" dirty="0"/>
              <a:t>Testing done using the Selenium testing tool is usually referred to as Selenium Testing</a:t>
            </a:r>
          </a:p>
        </p:txBody>
      </p:sp>
    </p:spTree>
    <p:extLst>
      <p:ext uri="{BB962C8B-B14F-4D97-AF65-F5344CB8AC3E}">
        <p14:creationId xmlns:p14="http://schemas.microsoft.com/office/powerpoint/2010/main" val="530565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Components of selenium</a:t>
            </a:r>
          </a:p>
        </p:txBody>
      </p:sp>
      <p:sp>
        <p:nvSpPr>
          <p:cNvPr id="3" name="Content Placeholder 2"/>
          <p:cNvSpPr>
            <a:spLocks noGrp="1"/>
          </p:cNvSpPr>
          <p:nvPr>
            <p:ph idx="1"/>
          </p:nvPr>
        </p:nvSpPr>
        <p:spPr/>
        <p:txBody>
          <a:bodyPr/>
          <a:lstStyle/>
          <a:p>
            <a:pPr marL="0" indent="0">
              <a:buNone/>
            </a:pPr>
            <a:r>
              <a:rPr lang="en-IN" dirty="0"/>
              <a:t>Selenium is not just a single tool but a suite of software, </a:t>
            </a:r>
          </a:p>
          <a:p>
            <a:pPr lvl="0"/>
            <a:r>
              <a:rPr lang="en-IN" dirty="0"/>
              <a:t>Selenium Integrated Development Environment (IDE)</a:t>
            </a:r>
          </a:p>
          <a:p>
            <a:pPr lvl="0"/>
            <a:r>
              <a:rPr lang="en-IN" dirty="0"/>
              <a:t>Selenium Remote Control (RC)</a:t>
            </a:r>
          </a:p>
          <a:p>
            <a:pPr lvl="0"/>
            <a:r>
              <a:rPr lang="en-IN" dirty="0" smtClean="0"/>
              <a:t>Web Driver</a:t>
            </a:r>
            <a:endParaRPr lang="en-IN" dirty="0"/>
          </a:p>
          <a:p>
            <a:pPr lvl="0"/>
            <a:r>
              <a:rPr lang="en-IN" dirty="0"/>
              <a:t>Selenium Grid</a:t>
            </a:r>
          </a:p>
          <a:p>
            <a:endParaRPr lang="en-IN" dirty="0"/>
          </a:p>
        </p:txBody>
      </p:sp>
    </p:spTree>
    <p:extLst>
      <p:ext uri="{BB962C8B-B14F-4D97-AF65-F5344CB8AC3E}">
        <p14:creationId xmlns:p14="http://schemas.microsoft.com/office/powerpoint/2010/main" val="1141178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Components of selenium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40694"/>
            <a:ext cx="7086599" cy="4152900"/>
          </a:xfrm>
        </p:spPr>
      </p:pic>
    </p:spTree>
    <p:extLst>
      <p:ext uri="{BB962C8B-B14F-4D97-AF65-F5344CB8AC3E}">
        <p14:creationId xmlns:p14="http://schemas.microsoft.com/office/powerpoint/2010/main" val="893162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Selenium Features</a:t>
            </a:r>
          </a:p>
        </p:txBody>
      </p:sp>
      <p:sp>
        <p:nvSpPr>
          <p:cNvPr id="3" name="Content Placeholder 2"/>
          <p:cNvSpPr>
            <a:spLocks noGrp="1"/>
          </p:cNvSpPr>
          <p:nvPr>
            <p:ph idx="1"/>
          </p:nvPr>
        </p:nvSpPr>
        <p:spPr>
          <a:xfrm>
            <a:off x="304800" y="1295400"/>
            <a:ext cx="8686800" cy="5410200"/>
          </a:xfrm>
        </p:spPr>
        <p:txBody>
          <a:bodyPr>
            <a:normAutofit fontScale="70000" lnSpcReduction="20000"/>
          </a:bodyPr>
          <a:lstStyle/>
          <a:p>
            <a:pPr marL="0" indent="0">
              <a:buNone/>
            </a:pPr>
            <a:endParaRPr lang="en-IN" sz="1400" dirty="0">
              <a:solidFill>
                <a:schemeClr val="tx1"/>
              </a:solidFill>
            </a:endParaRPr>
          </a:p>
          <a:p>
            <a:pPr lvl="0">
              <a:lnSpc>
                <a:spcPct val="120000"/>
              </a:lnSpc>
            </a:pPr>
            <a:r>
              <a:rPr lang="en-IN" sz="2900" dirty="0">
                <a:solidFill>
                  <a:schemeClr val="tx1"/>
                </a:solidFill>
              </a:rPr>
              <a:t>Selenium is an open source and portable Web testing Framework.</a:t>
            </a:r>
          </a:p>
          <a:p>
            <a:pPr lvl="0">
              <a:lnSpc>
                <a:spcPct val="120000"/>
              </a:lnSpc>
            </a:pPr>
            <a:r>
              <a:rPr lang="en-IN" sz="2900" dirty="0">
                <a:solidFill>
                  <a:schemeClr val="tx1"/>
                </a:solidFill>
              </a:rPr>
              <a:t>Selenium IDE provides a playback and record feature for </a:t>
            </a:r>
            <a:r>
              <a:rPr lang="en-IN" sz="2900" dirty="0" smtClean="0">
                <a:solidFill>
                  <a:schemeClr val="tx1"/>
                </a:solidFill>
              </a:rPr>
              <a:t>authorising </a:t>
            </a:r>
            <a:r>
              <a:rPr lang="en-IN" sz="2900" dirty="0">
                <a:solidFill>
                  <a:schemeClr val="tx1"/>
                </a:solidFill>
              </a:rPr>
              <a:t>tests without the need to learn a test scripting language.</a:t>
            </a:r>
          </a:p>
          <a:p>
            <a:pPr lvl="0">
              <a:lnSpc>
                <a:spcPct val="120000"/>
              </a:lnSpc>
            </a:pPr>
            <a:r>
              <a:rPr lang="en-IN" sz="2900" dirty="0">
                <a:solidFill>
                  <a:schemeClr val="tx1"/>
                </a:solidFill>
              </a:rPr>
              <a:t>Selenium supports various operating systems, browsers and programming languages. Following is the list:</a:t>
            </a:r>
          </a:p>
          <a:p>
            <a:pPr lvl="1">
              <a:lnSpc>
                <a:spcPct val="120000"/>
              </a:lnSpc>
            </a:pPr>
            <a:r>
              <a:rPr lang="en-IN" sz="2900" dirty="0">
                <a:solidFill>
                  <a:schemeClr val="tx1"/>
                </a:solidFill>
              </a:rPr>
              <a:t>Programming Languages: C#, Java, Python, PHP, Ruby, Perl, and JavaScript</a:t>
            </a:r>
          </a:p>
          <a:p>
            <a:pPr lvl="1">
              <a:lnSpc>
                <a:spcPct val="120000"/>
              </a:lnSpc>
            </a:pPr>
            <a:r>
              <a:rPr lang="en-IN" sz="2900" dirty="0">
                <a:solidFill>
                  <a:schemeClr val="tx1"/>
                </a:solidFill>
              </a:rPr>
              <a:t>Operating Systems: Android, </a:t>
            </a:r>
            <a:r>
              <a:rPr lang="en-IN" sz="2900" dirty="0" err="1">
                <a:solidFill>
                  <a:schemeClr val="tx1"/>
                </a:solidFill>
              </a:rPr>
              <a:t>iOS</a:t>
            </a:r>
            <a:r>
              <a:rPr lang="en-IN" sz="2900" dirty="0">
                <a:solidFill>
                  <a:schemeClr val="tx1"/>
                </a:solidFill>
              </a:rPr>
              <a:t>, Windows, Linux, Mac, Solaris.</a:t>
            </a:r>
          </a:p>
          <a:p>
            <a:pPr lvl="1">
              <a:lnSpc>
                <a:spcPct val="120000"/>
              </a:lnSpc>
            </a:pPr>
            <a:r>
              <a:rPr lang="en-IN" sz="2900" dirty="0">
                <a:solidFill>
                  <a:schemeClr val="tx1"/>
                </a:solidFill>
              </a:rPr>
              <a:t>Browsers: Google Chrome, Mozilla Firefox, Internet Explorer, Edge, Opera, Safari, etc.</a:t>
            </a:r>
          </a:p>
          <a:p>
            <a:pPr lvl="0">
              <a:lnSpc>
                <a:spcPct val="120000"/>
              </a:lnSpc>
            </a:pPr>
            <a:r>
              <a:rPr lang="en-IN" sz="2900" dirty="0">
                <a:solidFill>
                  <a:schemeClr val="tx1"/>
                </a:solidFill>
              </a:rPr>
              <a:t>It also supports parallel test execution which reduces time and increases the efficiency of tests.</a:t>
            </a:r>
          </a:p>
          <a:p>
            <a:pPr lvl="0">
              <a:lnSpc>
                <a:spcPct val="120000"/>
              </a:lnSpc>
            </a:pPr>
            <a:r>
              <a:rPr lang="en-IN" sz="2900" dirty="0">
                <a:solidFill>
                  <a:schemeClr val="tx1"/>
                </a:solidFill>
              </a:rPr>
              <a:t>Selenium can be integrated with frameworks like Ant and Maven for source code compilation.</a:t>
            </a:r>
          </a:p>
          <a:p>
            <a:pPr marL="0" indent="0">
              <a:lnSpc>
                <a:spcPct val="120000"/>
              </a:lnSpc>
              <a:buNone/>
            </a:pPr>
            <a:endParaRPr lang="en-IN" sz="2900" dirty="0">
              <a:solidFill>
                <a:schemeClr val="tx1"/>
              </a:solidFill>
            </a:endParaRPr>
          </a:p>
          <a:p>
            <a:endParaRPr lang="en-IN" dirty="0"/>
          </a:p>
        </p:txBody>
      </p:sp>
    </p:spTree>
    <p:extLst>
      <p:ext uri="{BB962C8B-B14F-4D97-AF65-F5344CB8AC3E}">
        <p14:creationId xmlns:p14="http://schemas.microsoft.com/office/powerpoint/2010/main" val="1334792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Selenium IDE</a:t>
            </a:r>
          </a:p>
        </p:txBody>
      </p:sp>
      <p:sp>
        <p:nvSpPr>
          <p:cNvPr id="3" name="Content Placeholder 2"/>
          <p:cNvSpPr>
            <a:spLocks noGrp="1"/>
          </p:cNvSpPr>
          <p:nvPr>
            <p:ph idx="1"/>
          </p:nvPr>
        </p:nvSpPr>
        <p:spPr>
          <a:xfrm>
            <a:off x="304800" y="1554162"/>
            <a:ext cx="8686800" cy="4999038"/>
          </a:xfrm>
        </p:spPr>
        <p:txBody>
          <a:bodyPr>
            <a:normAutofit fontScale="92500"/>
          </a:bodyPr>
          <a:lstStyle/>
          <a:p>
            <a:pPr marL="0" indent="0" algn="just">
              <a:buNone/>
            </a:pPr>
            <a:r>
              <a:rPr lang="en-IN" dirty="0" smtClean="0"/>
              <a:t>Selenium IDE </a:t>
            </a:r>
            <a:r>
              <a:rPr lang="en-IN" dirty="0"/>
              <a:t>(Integrated development environment) is an easy to use Selenium component. It is using record and playback mechanism .means we can record the actions /test cases and later play back to verify the same. </a:t>
            </a:r>
          </a:p>
          <a:p>
            <a:pPr marL="0" indent="0" algn="just">
              <a:buNone/>
            </a:pPr>
            <a:r>
              <a:rPr lang="en-IN" dirty="0"/>
              <a:t>Previously Selenium IDE supports only Firefox browser. is only a Firefox plugin. after version 55 Firefox stops supporting </a:t>
            </a:r>
            <a:r>
              <a:rPr lang="en-IN" dirty="0" smtClean="0"/>
              <a:t>IDE. </a:t>
            </a:r>
            <a:r>
              <a:rPr lang="en-IN" dirty="0"/>
              <a:t>later revamped and come back again in 2018 with Chrome and Firefox extension</a:t>
            </a:r>
          </a:p>
          <a:p>
            <a:endParaRPr lang="en-US" dirty="0" smtClean="0"/>
          </a:p>
          <a:p>
            <a:endParaRPr lang="en-US" dirty="0" smtClean="0"/>
          </a:p>
          <a:p>
            <a:endParaRPr lang="en-IN" dirty="0"/>
          </a:p>
        </p:txBody>
      </p:sp>
    </p:spTree>
    <p:extLst>
      <p:ext uri="{BB962C8B-B14F-4D97-AF65-F5344CB8AC3E}">
        <p14:creationId xmlns:p14="http://schemas.microsoft.com/office/powerpoint/2010/main" val="31680796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a:effectLst/>
              </a:rPr>
              <a:t>SELENIUM IDE FEATURES</a:t>
            </a:r>
            <a:br>
              <a:rPr lang="en-IN" dirty="0">
                <a:effectLst/>
              </a:rPr>
            </a:br>
            <a:r>
              <a:rPr lang="en-IN" b="1" dirty="0"/>
              <a:t/>
            </a:r>
            <a:br>
              <a:rPr lang="en-IN" b="1" dirty="0"/>
            </a:br>
            <a:endParaRPr lang="en-IN" b="1" dirty="0"/>
          </a:p>
        </p:txBody>
      </p:sp>
      <p:sp>
        <p:nvSpPr>
          <p:cNvPr id="3" name="Content Placeholder 2"/>
          <p:cNvSpPr>
            <a:spLocks noGrp="1"/>
          </p:cNvSpPr>
          <p:nvPr>
            <p:ph idx="1"/>
          </p:nvPr>
        </p:nvSpPr>
        <p:spPr/>
        <p:txBody>
          <a:bodyPr>
            <a:normAutofit fontScale="92500" lnSpcReduction="20000"/>
          </a:bodyPr>
          <a:lstStyle/>
          <a:p>
            <a:r>
              <a:rPr lang="en-IN" dirty="0" smtClean="0"/>
              <a:t>Speed </a:t>
            </a:r>
            <a:r>
              <a:rPr lang="en-IN" dirty="0"/>
              <a:t>C</a:t>
            </a:r>
            <a:r>
              <a:rPr lang="en-IN" dirty="0" smtClean="0"/>
              <a:t>ontrol </a:t>
            </a:r>
            <a:r>
              <a:rPr lang="en-IN" dirty="0"/>
              <a:t>-can control the speed of test cases </a:t>
            </a:r>
            <a:r>
              <a:rPr lang="en-IN" dirty="0" smtClean="0"/>
              <a:t> run .</a:t>
            </a:r>
            <a:endParaRPr lang="en-IN" dirty="0"/>
          </a:p>
          <a:p>
            <a:r>
              <a:rPr lang="en-IN" dirty="0"/>
              <a:t>Run </a:t>
            </a:r>
            <a:r>
              <a:rPr lang="en-IN" dirty="0" smtClean="0"/>
              <a:t>All/Run-&gt; Run </a:t>
            </a:r>
            <a:r>
              <a:rPr lang="en-IN" dirty="0"/>
              <a:t>All can execute entire </a:t>
            </a:r>
            <a:r>
              <a:rPr lang="en-IN" dirty="0" smtClean="0"/>
              <a:t> </a:t>
            </a:r>
            <a:r>
              <a:rPr lang="en-IN" dirty="0"/>
              <a:t>test suite  together </a:t>
            </a:r>
            <a:r>
              <a:rPr lang="en-IN" dirty="0" smtClean="0"/>
              <a:t>,</a:t>
            </a:r>
            <a:r>
              <a:rPr lang="en-IN" dirty="0" smtClean="0"/>
              <a:t>whereas </a:t>
            </a:r>
            <a:r>
              <a:rPr lang="en-IN" dirty="0" smtClean="0"/>
              <a:t>Run, runs </a:t>
            </a:r>
            <a:r>
              <a:rPr lang="en-IN" dirty="0"/>
              <a:t>the currently selected test </a:t>
            </a:r>
            <a:r>
              <a:rPr lang="en-IN" dirty="0" smtClean="0"/>
              <a:t>case.</a:t>
            </a:r>
            <a:endParaRPr lang="en-IN" dirty="0"/>
          </a:p>
          <a:p>
            <a:r>
              <a:rPr lang="en-IN" dirty="0" smtClean="0"/>
              <a:t>Pause/Resume-  </a:t>
            </a:r>
            <a:r>
              <a:rPr lang="en-IN" dirty="0"/>
              <a:t>user can pause/resume test case </a:t>
            </a:r>
            <a:r>
              <a:rPr lang="en-IN" dirty="0" smtClean="0"/>
              <a:t>execution.</a:t>
            </a:r>
            <a:endParaRPr lang="en-IN" dirty="0"/>
          </a:p>
          <a:p>
            <a:r>
              <a:rPr lang="en-IN" dirty="0" smtClean="0"/>
              <a:t>Steps </a:t>
            </a:r>
            <a:r>
              <a:rPr lang="en-IN" dirty="0"/>
              <a:t>-can step to each command in expression</a:t>
            </a:r>
          </a:p>
          <a:p>
            <a:r>
              <a:rPr lang="en-IN" dirty="0" smtClean="0"/>
              <a:t>Export </a:t>
            </a:r>
            <a:r>
              <a:rPr lang="en-IN" dirty="0"/>
              <a:t>-can be able to export text script to Selenium supported languages with framework(Java,c</a:t>
            </a:r>
            <a:r>
              <a:rPr lang="en-IN" dirty="0" smtClean="0"/>
              <a:t>#,</a:t>
            </a:r>
            <a:r>
              <a:rPr lang="en-IN" dirty="0" err="1" smtClean="0"/>
              <a:t>Etc</a:t>
            </a:r>
            <a:r>
              <a:rPr lang="en-IN" dirty="0" smtClean="0"/>
              <a:t>.....)</a:t>
            </a:r>
            <a:endParaRPr lang="en-IN" dirty="0"/>
          </a:p>
        </p:txBody>
      </p:sp>
    </p:spTree>
    <p:extLst>
      <p:ext uri="{BB962C8B-B14F-4D97-AF65-F5344CB8AC3E}">
        <p14:creationId xmlns:p14="http://schemas.microsoft.com/office/powerpoint/2010/main" val="522785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en-IN" dirty="0">
                <a:effectLst/>
              </a:rPr>
              <a:t>SELENIUM IDE  </a:t>
            </a:r>
            <a:r>
              <a:rPr lang="en-IN" dirty="0" smtClean="0">
                <a:effectLst/>
              </a:rPr>
              <a:t>ADVANTAGES</a:t>
            </a:r>
            <a:r>
              <a:rPr lang="en-IN" b="1" dirty="0"/>
              <a:t/>
            </a:r>
            <a:br>
              <a:rPr lang="en-IN" b="1" dirty="0"/>
            </a:br>
            <a:endParaRPr lang="en-IN" b="1" dirty="0"/>
          </a:p>
        </p:txBody>
      </p:sp>
      <p:sp>
        <p:nvSpPr>
          <p:cNvPr id="3" name="Content Placeholder 2"/>
          <p:cNvSpPr>
            <a:spLocks noGrp="1"/>
          </p:cNvSpPr>
          <p:nvPr>
            <p:ph idx="1"/>
          </p:nvPr>
        </p:nvSpPr>
        <p:spPr>
          <a:xfrm>
            <a:off x="251520" y="1615405"/>
            <a:ext cx="8784976" cy="4785395"/>
          </a:xfrm>
        </p:spPr>
        <p:txBody>
          <a:bodyPr>
            <a:normAutofit fontScale="92500" lnSpcReduction="10000"/>
          </a:bodyPr>
          <a:lstStyle/>
          <a:p>
            <a:r>
              <a:rPr lang="en-IN" dirty="0"/>
              <a:t>R</a:t>
            </a:r>
            <a:r>
              <a:rPr lang="en-IN" dirty="0" smtClean="0"/>
              <a:t>ecording </a:t>
            </a:r>
            <a:r>
              <a:rPr lang="en-IN" dirty="0"/>
              <a:t>feature based on browser </a:t>
            </a:r>
            <a:r>
              <a:rPr lang="en-IN" dirty="0" smtClean="0"/>
              <a:t>interactions.</a:t>
            </a:r>
            <a:endParaRPr lang="en-IN" dirty="0"/>
          </a:p>
          <a:p>
            <a:r>
              <a:rPr lang="en-IN" dirty="0" smtClean="0"/>
              <a:t>Test </a:t>
            </a:r>
            <a:r>
              <a:rPr lang="en-IN" dirty="0"/>
              <a:t>case can be reused using run command </a:t>
            </a:r>
            <a:r>
              <a:rPr lang="en-IN" dirty="0" smtClean="0"/>
              <a:t>.</a:t>
            </a:r>
            <a:endParaRPr lang="en-IN" dirty="0"/>
          </a:p>
          <a:p>
            <a:r>
              <a:rPr lang="en-IN" dirty="0"/>
              <a:t>E</a:t>
            </a:r>
            <a:r>
              <a:rPr lang="en-IN" dirty="0" smtClean="0"/>
              <a:t>xecution </a:t>
            </a:r>
            <a:r>
              <a:rPr lang="en-IN" dirty="0"/>
              <a:t>based on selence command </a:t>
            </a:r>
            <a:r>
              <a:rPr lang="en-IN" dirty="0" smtClean="0"/>
              <a:t>.</a:t>
            </a:r>
            <a:endParaRPr lang="en-IN" dirty="0"/>
          </a:p>
          <a:p>
            <a:r>
              <a:rPr lang="en-IN" dirty="0"/>
              <a:t>C</a:t>
            </a:r>
            <a:r>
              <a:rPr lang="en-IN" dirty="0" smtClean="0"/>
              <a:t>an </a:t>
            </a:r>
            <a:r>
              <a:rPr lang="en-IN" dirty="0"/>
              <a:t>set </a:t>
            </a:r>
            <a:r>
              <a:rPr lang="en-IN" dirty="0" smtClean="0"/>
              <a:t>breakpoint.</a:t>
            </a:r>
            <a:endParaRPr lang="en-IN" dirty="0"/>
          </a:p>
          <a:p>
            <a:r>
              <a:rPr lang="en-IN" dirty="0"/>
              <a:t> </a:t>
            </a:r>
            <a:r>
              <a:rPr lang="en-IN" dirty="0" smtClean="0"/>
              <a:t>Flexibility </a:t>
            </a:r>
            <a:r>
              <a:rPr lang="en-IN" dirty="0"/>
              <a:t>to run Test cases </a:t>
            </a:r>
            <a:r>
              <a:rPr lang="en-IN" dirty="0" smtClean="0"/>
              <a:t>.</a:t>
            </a:r>
            <a:endParaRPr lang="en-IN" dirty="0"/>
          </a:p>
          <a:p>
            <a:r>
              <a:rPr lang="en-IN" dirty="0"/>
              <a:t> </a:t>
            </a:r>
            <a:r>
              <a:rPr lang="en-IN" dirty="0" smtClean="0"/>
              <a:t>Can </a:t>
            </a:r>
            <a:r>
              <a:rPr lang="en-IN" dirty="0"/>
              <a:t>use for quick testing of bug/ defect </a:t>
            </a:r>
            <a:r>
              <a:rPr lang="en-IN" dirty="0" smtClean="0"/>
              <a:t>scenarios.</a:t>
            </a:r>
            <a:endParaRPr lang="en-IN" dirty="0"/>
          </a:p>
          <a:p>
            <a:r>
              <a:rPr lang="en-IN" dirty="0"/>
              <a:t> </a:t>
            </a:r>
            <a:r>
              <a:rPr lang="en-IN" dirty="0" smtClean="0"/>
              <a:t>Can </a:t>
            </a:r>
            <a:r>
              <a:rPr lang="en-IN" dirty="0"/>
              <a:t>export test case to multiple programming </a:t>
            </a:r>
            <a:r>
              <a:rPr lang="en-IN" dirty="0" smtClean="0"/>
              <a:t>language.</a:t>
            </a:r>
            <a:endParaRPr lang="en-IN" dirty="0"/>
          </a:p>
          <a:p>
            <a:endParaRPr lang="en-IN" dirty="0"/>
          </a:p>
        </p:txBody>
      </p:sp>
    </p:spTree>
    <p:extLst>
      <p:ext uri="{BB962C8B-B14F-4D97-AF65-F5344CB8AC3E}">
        <p14:creationId xmlns:p14="http://schemas.microsoft.com/office/powerpoint/2010/main" val="2574971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LIMITATIONS OF SELENIUM IDE</a:t>
            </a:r>
          </a:p>
        </p:txBody>
      </p:sp>
      <p:sp>
        <p:nvSpPr>
          <p:cNvPr id="3" name="Content Placeholder 2"/>
          <p:cNvSpPr>
            <a:spLocks noGrp="1"/>
          </p:cNvSpPr>
          <p:nvPr>
            <p:ph idx="1"/>
          </p:nvPr>
        </p:nvSpPr>
        <p:spPr/>
        <p:txBody>
          <a:bodyPr>
            <a:normAutofit fontScale="92500"/>
          </a:bodyPr>
          <a:lstStyle/>
          <a:p>
            <a:pPr>
              <a:lnSpc>
                <a:spcPct val="150000"/>
              </a:lnSpc>
            </a:pPr>
            <a:r>
              <a:rPr lang="en-IN" dirty="0"/>
              <a:t>C</a:t>
            </a:r>
            <a:r>
              <a:rPr lang="en-IN" dirty="0" smtClean="0"/>
              <a:t>annot </a:t>
            </a:r>
            <a:r>
              <a:rPr lang="en-IN" dirty="0"/>
              <a:t>be able to handle dynamic web </a:t>
            </a:r>
            <a:r>
              <a:rPr lang="en-IN" dirty="0" smtClean="0"/>
              <a:t>applications.</a:t>
            </a:r>
            <a:endParaRPr lang="en-IN" dirty="0"/>
          </a:p>
          <a:p>
            <a:pPr>
              <a:lnSpc>
                <a:spcPct val="150000"/>
              </a:lnSpc>
            </a:pPr>
            <a:r>
              <a:rPr lang="en-IN" dirty="0"/>
              <a:t>D</a:t>
            </a:r>
            <a:r>
              <a:rPr lang="en-IN" dirty="0" smtClean="0"/>
              <a:t>on't </a:t>
            </a:r>
            <a:r>
              <a:rPr lang="en-IN" dirty="0"/>
              <a:t>have feature of test results generations and screenshot capture </a:t>
            </a:r>
            <a:r>
              <a:rPr lang="en-IN" dirty="0" smtClean="0"/>
              <a:t>.</a:t>
            </a:r>
            <a:endParaRPr lang="en-IN" dirty="0"/>
          </a:p>
          <a:p>
            <a:pPr>
              <a:lnSpc>
                <a:spcPct val="150000"/>
              </a:lnSpc>
            </a:pPr>
            <a:r>
              <a:rPr lang="en-IN" dirty="0"/>
              <a:t>C</a:t>
            </a:r>
            <a:r>
              <a:rPr lang="en-IN" dirty="0" smtClean="0"/>
              <a:t>annot </a:t>
            </a:r>
            <a:r>
              <a:rPr lang="en-IN" dirty="0"/>
              <a:t>be able to connect with the database </a:t>
            </a:r>
            <a:r>
              <a:rPr lang="en-IN" dirty="0" smtClean="0"/>
              <a:t>.</a:t>
            </a:r>
            <a:endParaRPr lang="en-IN" dirty="0"/>
          </a:p>
          <a:p>
            <a:pPr>
              <a:lnSpc>
                <a:spcPct val="150000"/>
              </a:lnSpc>
            </a:pPr>
            <a:r>
              <a:rPr lang="en-IN" dirty="0"/>
              <a:t>E</a:t>
            </a:r>
            <a:r>
              <a:rPr lang="en-IN" dirty="0" smtClean="0"/>
              <a:t>xtensive </a:t>
            </a:r>
            <a:r>
              <a:rPr lang="en-IN" dirty="0"/>
              <a:t>data testing </a:t>
            </a:r>
            <a:r>
              <a:rPr lang="en-IN"/>
              <a:t>not </a:t>
            </a:r>
            <a:r>
              <a:rPr lang="en-IN" smtClean="0"/>
              <a:t>possible.</a:t>
            </a:r>
            <a:endParaRPr lang="en-IN" dirty="0"/>
          </a:p>
        </p:txBody>
      </p:sp>
    </p:spTree>
    <p:extLst>
      <p:ext uri="{BB962C8B-B14F-4D97-AF65-F5344CB8AC3E}">
        <p14:creationId xmlns:p14="http://schemas.microsoft.com/office/powerpoint/2010/main" val="27465339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1015</TotalTime>
  <Words>652</Words>
  <Application>Microsoft Office PowerPoint</Application>
  <PresentationFormat>On-screen Show (4:3)</PresentationFormat>
  <Paragraphs>60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Franklin Gothic Book</vt:lpstr>
      <vt:lpstr>Franklin Gothic Medium</vt:lpstr>
      <vt:lpstr>Wingdings 2</vt:lpstr>
      <vt:lpstr>Trek</vt:lpstr>
      <vt:lpstr>SELENIUM </vt:lpstr>
      <vt:lpstr>SELENIUM</vt:lpstr>
      <vt:lpstr>Components of selenium</vt:lpstr>
      <vt:lpstr>Components of selenium</vt:lpstr>
      <vt:lpstr>Selenium Features</vt:lpstr>
      <vt:lpstr>Selenium IDE</vt:lpstr>
      <vt:lpstr> SELENIUM IDE FEATURES  </vt:lpstr>
      <vt:lpstr>SELENIUM IDE  ADVANTAGES </vt:lpstr>
      <vt:lpstr>LIMITATIONS OF SELENIUM IDE</vt:lpstr>
      <vt:lpstr>SELEnIUM Selenese COMMANDS </vt:lpstr>
      <vt:lpstr> differences between Assert and Verify</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CAMERINFOLKS</dc:creator>
  <cp:lastModifiedBy>admin</cp:lastModifiedBy>
  <cp:revision>68</cp:revision>
  <dcterms:created xsi:type="dcterms:W3CDTF">2016-08-02T14:04:07Z</dcterms:created>
  <dcterms:modified xsi:type="dcterms:W3CDTF">2025-08-30T05:49:21Z</dcterms:modified>
</cp:coreProperties>
</file>