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18-06-2025</a:t>
            </a:fld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18-06-2025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18-06-2025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18-06-2025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18-06-2025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18-06-2025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18-06-2025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18-06-2025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18-06-2025</a:t>
            </a:fld>
            <a:endParaRPr lang="en-IN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18-06-2025</a:t>
            </a:fld>
            <a:endParaRPr lang="en-IN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18-06-2025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8" name="Picture 2" descr="C:\Users\CAMERINFOLKS\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4177506" cy="20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E25761C-ED6E-4002-A9F4-C219C90C2BC2}" type="datetimeFigureOut">
              <a:rPr lang="en-IN" smtClean="0"/>
              <a:pPr/>
              <a:t>18-06-2025</a:t>
            </a:fld>
            <a:endParaRPr lang="en-IN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testing%20class\aa%20qa%20green%20notes\Test%20Planning%20STLC3.pdf.pptx" TargetMode="External"/><Relationship Id="rId7" Type="http://schemas.openxmlformats.org/officeDocument/2006/relationships/hyperlink" Target="file:///E:\testing%20class\aa%20qa%20green%20notes\Test%20Closurepdf.pptx" TargetMode="External"/><Relationship Id="rId2" Type="http://schemas.openxmlformats.org/officeDocument/2006/relationships/hyperlink" Target="file:///E:\testing%20class\aa%20qa%20green%20notes\requirment%20analysis%20stlc_2.pdf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E:\testing%20class\aa%20qa%20green%20notes\Test%20Execution.pdf.pptx" TargetMode="External"/><Relationship Id="rId5" Type="http://schemas.openxmlformats.org/officeDocument/2006/relationships/hyperlink" Target="file:///E:\testing%20class\aa%20qa%20green%20notes\Test%20Environment%20Setup%20stlc5.pdf.pptx" TargetMode="External"/><Relationship Id="rId4" Type="http://schemas.openxmlformats.org/officeDocument/2006/relationships/hyperlink" Target="file:///E:\testing%20class\aa%20qa%20green%20notes\Test%20Case%20Design%20sdlc-4.pdf.ppt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STLC(Software Testing Life Cycle)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STLC identifies what test activities to carry out and when to accomplish those test </a:t>
            </a:r>
            <a:r>
              <a:rPr lang="en-US" dirty="0" smtClean="0">
                <a:solidFill>
                  <a:schemeClr val="tx1"/>
                </a:solidFill>
              </a:rPr>
              <a:t>activities.</a:t>
            </a:r>
          </a:p>
          <a:p>
            <a:pPr lvl="0"/>
            <a:r>
              <a:rPr lang="en-IN" u="sng" dirty="0">
                <a:hlinkClick r:id="rId2"/>
              </a:rPr>
              <a:t>Requirement Analysis</a:t>
            </a:r>
            <a:endParaRPr lang="en-IN" dirty="0"/>
          </a:p>
          <a:p>
            <a:pPr lvl="0"/>
            <a:r>
              <a:rPr lang="en-IN" u="sng" dirty="0">
                <a:hlinkClick r:id="rId3"/>
              </a:rPr>
              <a:t>Test Planning</a:t>
            </a:r>
            <a:endParaRPr lang="en-IN" dirty="0"/>
          </a:p>
          <a:p>
            <a:pPr lvl="0"/>
            <a:r>
              <a:rPr lang="en-IN" u="sng" dirty="0">
                <a:hlinkClick r:id="rId4"/>
              </a:rPr>
              <a:t>Test Case Design</a:t>
            </a:r>
            <a:endParaRPr lang="en-IN" dirty="0"/>
          </a:p>
          <a:p>
            <a:pPr lvl="0"/>
            <a:r>
              <a:rPr lang="en-IN" u="sng" dirty="0">
                <a:hlinkClick r:id="rId5"/>
              </a:rPr>
              <a:t>Test Environment Setup</a:t>
            </a:r>
            <a:endParaRPr lang="en-IN" dirty="0"/>
          </a:p>
          <a:p>
            <a:pPr lvl="0"/>
            <a:r>
              <a:rPr lang="en-IN" u="sng" dirty="0">
                <a:hlinkClick r:id="rId6"/>
              </a:rPr>
              <a:t>Test Execution</a:t>
            </a:r>
            <a:endParaRPr lang="en-IN" dirty="0"/>
          </a:p>
          <a:p>
            <a:pPr lvl="0"/>
            <a:r>
              <a:rPr lang="en-IN" u="sng" dirty="0">
                <a:hlinkClick r:id="rId7"/>
              </a:rPr>
              <a:t>Test Closure</a:t>
            </a:r>
            <a:endParaRPr lang="en-IN" dirty="0"/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64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Software </a:t>
            </a:r>
            <a:r>
              <a:rPr lang="en-US" dirty="0">
                <a:solidFill>
                  <a:schemeClr val="tx1"/>
                </a:solidFill>
              </a:rPr>
              <a:t>Testing Life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800989-9442-4C3B-B21F-FE42C69BF4DE}"/>
              </a:ext>
            </a:extLst>
          </p:cNvPr>
          <p:cNvSpPr/>
          <p:nvPr/>
        </p:nvSpPr>
        <p:spPr>
          <a:xfrm>
            <a:off x="160351" y="1338584"/>
            <a:ext cx="2123325" cy="54064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</a:t>
            </a:r>
          </a:p>
          <a:p>
            <a:pPr algn="ctr"/>
            <a:r>
              <a:rPr lang="en-US" dirty="0"/>
              <a:t>Analysis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3D66A22-7BE4-4D11-AF34-4BBCC8159DF2}"/>
              </a:ext>
            </a:extLst>
          </p:cNvPr>
          <p:cNvSpPr/>
          <p:nvPr/>
        </p:nvSpPr>
        <p:spPr>
          <a:xfrm>
            <a:off x="4359965" y="4167367"/>
            <a:ext cx="1930296" cy="54064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setup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74AD1F-BC0B-4BD1-94E0-3B0E4B4098CA}"/>
              </a:ext>
            </a:extLst>
          </p:cNvPr>
          <p:cNvSpPr/>
          <p:nvPr/>
        </p:nvSpPr>
        <p:spPr>
          <a:xfrm>
            <a:off x="1736036" y="2259063"/>
            <a:ext cx="2027505" cy="54064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Planning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B1FD43-F1BC-4EB7-94DA-A542B3D47490}"/>
              </a:ext>
            </a:extLst>
          </p:cNvPr>
          <p:cNvSpPr/>
          <p:nvPr/>
        </p:nvSpPr>
        <p:spPr>
          <a:xfrm>
            <a:off x="5698437" y="5089287"/>
            <a:ext cx="1828800" cy="51593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Execution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E1ADFD4-ED8C-4773-A37B-338A85B94039}"/>
              </a:ext>
            </a:extLst>
          </p:cNvPr>
          <p:cNvSpPr/>
          <p:nvPr/>
        </p:nvSpPr>
        <p:spPr>
          <a:xfrm>
            <a:off x="7447722" y="6016938"/>
            <a:ext cx="1842053" cy="51593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Closure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0B61A36-95C6-49C8-8D78-4316C6AB7AB4}"/>
              </a:ext>
            </a:extLst>
          </p:cNvPr>
          <p:cNvSpPr/>
          <p:nvPr/>
        </p:nvSpPr>
        <p:spPr>
          <a:xfrm>
            <a:off x="3180523" y="3117028"/>
            <a:ext cx="2124712" cy="64014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 Design</a:t>
            </a:r>
            <a:endParaRPr lang="en-IN" dirty="0"/>
          </a:p>
        </p:txBody>
      </p:sp>
      <p:sp>
        <p:nvSpPr>
          <p:cNvPr id="10" name="Arrow: Bent 18">
            <a:extLst>
              <a:ext uri="{FF2B5EF4-FFF2-40B4-BE49-F238E27FC236}">
                <a16:creationId xmlns:a16="http://schemas.microsoft.com/office/drawing/2014/main" xmlns="" id="{E8C69EFE-3E7E-42BB-A5BF-CF8891D2D2D4}"/>
              </a:ext>
            </a:extLst>
          </p:cNvPr>
          <p:cNvSpPr/>
          <p:nvPr/>
        </p:nvSpPr>
        <p:spPr>
          <a:xfrm rot="5400000">
            <a:off x="2134678" y="1635020"/>
            <a:ext cx="680464" cy="393826"/>
          </a:xfrm>
          <a:prstGeom prst="ben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Bent 21">
            <a:extLst>
              <a:ext uri="{FF2B5EF4-FFF2-40B4-BE49-F238E27FC236}">
                <a16:creationId xmlns:a16="http://schemas.microsoft.com/office/drawing/2014/main" xmlns="" id="{7599EDE8-CC0E-4A78-AEE0-C232FB0359B4}"/>
              </a:ext>
            </a:extLst>
          </p:cNvPr>
          <p:cNvSpPr/>
          <p:nvPr/>
        </p:nvSpPr>
        <p:spPr>
          <a:xfrm rot="5400000">
            <a:off x="3668315" y="2387930"/>
            <a:ext cx="722121" cy="611026"/>
          </a:xfrm>
          <a:prstGeom prst="ben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Arrow: Bent 22">
            <a:extLst>
              <a:ext uri="{FF2B5EF4-FFF2-40B4-BE49-F238E27FC236}">
                <a16:creationId xmlns:a16="http://schemas.microsoft.com/office/drawing/2014/main" xmlns="" id="{4DC50F58-690D-4F3D-BE31-5C3815D35461}"/>
              </a:ext>
            </a:extLst>
          </p:cNvPr>
          <p:cNvSpPr/>
          <p:nvPr/>
        </p:nvSpPr>
        <p:spPr>
          <a:xfrm rot="5400000">
            <a:off x="5265353" y="3480583"/>
            <a:ext cx="656233" cy="526420"/>
          </a:xfrm>
          <a:prstGeom prst="ben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Arrow: Bent 23">
            <a:extLst>
              <a:ext uri="{FF2B5EF4-FFF2-40B4-BE49-F238E27FC236}">
                <a16:creationId xmlns:a16="http://schemas.microsoft.com/office/drawing/2014/main" xmlns="" id="{10AEA626-3F4F-42BE-942B-4EDC930E899F}"/>
              </a:ext>
            </a:extLst>
          </p:cNvPr>
          <p:cNvSpPr/>
          <p:nvPr/>
        </p:nvSpPr>
        <p:spPr>
          <a:xfrm rot="5400000">
            <a:off x="6165873" y="4495502"/>
            <a:ext cx="631857" cy="499932"/>
          </a:xfrm>
          <a:prstGeom prst="ben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Arrow: Bent 24">
            <a:extLst>
              <a:ext uri="{FF2B5EF4-FFF2-40B4-BE49-F238E27FC236}">
                <a16:creationId xmlns:a16="http://schemas.microsoft.com/office/drawing/2014/main" xmlns="" id="{7CA0E972-BE29-403A-BED7-E2DDDB331936}"/>
              </a:ext>
            </a:extLst>
          </p:cNvPr>
          <p:cNvSpPr/>
          <p:nvPr/>
        </p:nvSpPr>
        <p:spPr>
          <a:xfrm rot="5400000">
            <a:off x="7527237" y="5434418"/>
            <a:ext cx="715615" cy="375633"/>
          </a:xfrm>
          <a:prstGeom prst="ben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6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Requirement Analysis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5150" lvl="0" indent="-457200">
              <a:spcBef>
                <a:spcPts val="0"/>
              </a:spcBef>
              <a:buClr>
                <a:srgbClr val="FFFFFF"/>
              </a:buClr>
              <a:buSzPts val="19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Identify whether the requirement are testable or not.</a:t>
            </a:r>
          </a:p>
          <a:p>
            <a:pPr lvl="0">
              <a:spcBef>
                <a:spcPts val="0"/>
              </a:spcBef>
              <a:buSzPts val="28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565150" lvl="0" indent="-457200">
              <a:spcBef>
                <a:spcPts val="0"/>
              </a:spcBef>
              <a:buClr>
                <a:srgbClr val="FFFFFF"/>
              </a:buClr>
              <a:buSzPts val="19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During    this phase the test team studies and analysis the requirement from a testing perspective.</a:t>
            </a:r>
          </a:p>
          <a:p>
            <a:pPr lvl="0" algn="ctr">
              <a:spcBef>
                <a:spcPts val="0"/>
              </a:spcBef>
              <a:buSzPts val="28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565150" lvl="0" indent="-457200">
              <a:spcBef>
                <a:spcPts val="0"/>
              </a:spcBef>
              <a:buClr>
                <a:srgbClr val="FFFFFF"/>
              </a:buClr>
              <a:buSzPts val="19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Test team can communicate with various stakeholders during this phase so that the mitigation strategy can be planned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349250">
              <a:spcBef>
                <a:spcPts val="0"/>
              </a:spcBef>
              <a:buClr>
                <a:srgbClr val="FFFFFF"/>
              </a:buClr>
              <a:buSzPts val="190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Entry Criteria</a:t>
            </a:r>
            <a:r>
              <a:rPr lang="en-US" sz="2800" dirty="0" smtClean="0">
                <a:solidFill>
                  <a:schemeClr val="tx1"/>
                </a:solidFill>
              </a:rPr>
              <a:t>: SRS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0" indent="-349250">
              <a:spcBef>
                <a:spcPts val="0"/>
              </a:spcBef>
              <a:buClr>
                <a:srgbClr val="FFFFFF"/>
              </a:buClr>
              <a:buSzPts val="190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Exit </a:t>
            </a:r>
            <a:r>
              <a:rPr lang="en-US" sz="2800" dirty="0" smtClean="0">
                <a:solidFill>
                  <a:schemeClr val="tx1"/>
                </a:solidFill>
              </a:rPr>
              <a:t>Criteria: Automation feasibility  Report, RTM(requirement traceability matrix)</a:t>
            </a:r>
            <a:endParaRPr lang="en-US" sz="28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8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Test Planning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6389" lvl="0" indent="-457200">
              <a:spcBef>
                <a:spcPts val="0"/>
              </a:spcBef>
              <a:buClr>
                <a:srgbClr val="FFFFFF"/>
              </a:buClr>
              <a:buSzPts val="2353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Determining  the effort and cost estimation for the entire project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78011">
              <a:spcBef>
                <a:spcPts val="0"/>
              </a:spcBef>
              <a:buClr>
                <a:srgbClr val="FFFFFF"/>
              </a:buClr>
              <a:buSzPts val="2353"/>
              <a:buChar char="●"/>
            </a:pPr>
            <a:r>
              <a:rPr lang="en-US" dirty="0">
                <a:solidFill>
                  <a:schemeClr val="tx1"/>
                </a:solidFill>
              </a:rPr>
              <a:t> Test Plan will be done based on the requirement analysis.</a:t>
            </a:r>
          </a:p>
          <a:p>
            <a:pPr marL="914400" lv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78011">
              <a:spcBef>
                <a:spcPts val="0"/>
              </a:spcBef>
              <a:buClr>
                <a:srgbClr val="FFFFFF"/>
              </a:buClr>
              <a:buSzPts val="2353"/>
              <a:buChar char="●"/>
            </a:pPr>
            <a:r>
              <a:rPr lang="en-US" dirty="0">
                <a:solidFill>
                  <a:schemeClr val="tx1"/>
                </a:solidFill>
              </a:rPr>
              <a:t>Activities like resource planning determining goals and responsibilities tool selection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349250">
              <a:spcBef>
                <a:spcPts val="0"/>
              </a:spcBef>
              <a:buClr>
                <a:srgbClr val="FFFFFF"/>
              </a:buClr>
              <a:buSzPts val="190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Entry Criteria: Requirement Document</a:t>
            </a:r>
          </a:p>
          <a:p>
            <a:pPr marL="457200" lvl="0" indent="-349250">
              <a:spcBef>
                <a:spcPts val="0"/>
              </a:spcBef>
              <a:buClr>
                <a:srgbClr val="FFFFFF"/>
              </a:buClr>
              <a:buSzPts val="190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Exit Criteria : Approved test planning document </a:t>
            </a:r>
          </a:p>
        </p:txBody>
      </p:sp>
    </p:spTree>
    <p:extLst>
      <p:ext uri="{BB962C8B-B14F-4D97-AF65-F5344CB8AC3E}">
        <p14:creationId xmlns:p14="http://schemas.microsoft.com/office/powerpoint/2010/main" val="296206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Test Case Design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374650">
              <a:spcBef>
                <a:spcPts val="0"/>
              </a:spcBef>
              <a:buClr>
                <a:srgbClr val="FFFFFF"/>
              </a:buClr>
              <a:buSzPts val="2300"/>
              <a:buChar char="●"/>
            </a:pPr>
            <a:r>
              <a:rPr lang="en-US" dirty="0">
                <a:solidFill>
                  <a:schemeClr val="tx1"/>
                </a:solidFill>
              </a:rPr>
              <a:t>Testers prepare test cases and test data</a:t>
            </a:r>
          </a:p>
          <a:p>
            <a:pPr marL="457200" lv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74650">
              <a:spcBef>
                <a:spcPts val="0"/>
              </a:spcBef>
              <a:buClr>
                <a:srgbClr val="FFFFFF"/>
              </a:buClr>
              <a:buSzPts val="2300"/>
              <a:buChar char="●"/>
            </a:pPr>
            <a:r>
              <a:rPr lang="en-US" dirty="0">
                <a:solidFill>
                  <a:schemeClr val="tx1"/>
                </a:solidFill>
              </a:rPr>
              <a:t>Test team prepares the Requirement Traceability Matrix(RTM)</a:t>
            </a:r>
          </a:p>
          <a:p>
            <a:pPr marL="457200" lv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74650">
              <a:spcBef>
                <a:spcPts val="0"/>
              </a:spcBef>
              <a:buClr>
                <a:srgbClr val="FFFFFF"/>
              </a:buClr>
              <a:buSzPts val="2300"/>
              <a:buChar char="●"/>
            </a:pPr>
            <a:r>
              <a:rPr lang="en-US" dirty="0">
                <a:solidFill>
                  <a:schemeClr val="tx1"/>
                </a:solidFill>
              </a:rPr>
              <a:t>RTM maps the requirement to the test case that are needed to verify whether the requirement are fulfilled or not</a:t>
            </a:r>
            <a:r>
              <a:rPr lang="en-US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Entry Criteria: Updated SRS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Exit Criteria  :Test Case ,Test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89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Test Environment Setup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381000">
              <a:spcBef>
                <a:spcPts val="0"/>
              </a:spcBef>
              <a:buClr>
                <a:srgbClr val="FFFFFF"/>
              </a:buClr>
              <a:buSzPts val="2400"/>
              <a:buChar char="●"/>
            </a:pPr>
            <a:r>
              <a:rPr lang="en-US" dirty="0">
                <a:solidFill>
                  <a:schemeClr val="tx1"/>
                </a:solidFill>
              </a:rPr>
              <a:t>It is done based on hardware and software requirement list.</a:t>
            </a:r>
          </a:p>
          <a:p>
            <a:pPr marL="457200" lvl="0" indent="-381000">
              <a:spcBef>
                <a:spcPts val="0"/>
              </a:spcBef>
              <a:buClr>
                <a:srgbClr val="FFFFFF"/>
              </a:buClr>
              <a:buSzPts val="2400"/>
              <a:buChar char="●"/>
            </a:pPr>
            <a:r>
              <a:rPr lang="en-US" dirty="0">
                <a:solidFill>
                  <a:schemeClr val="tx1"/>
                </a:solidFill>
              </a:rPr>
              <a:t>It can be started parallel with the test design phase.</a:t>
            </a:r>
          </a:p>
          <a:p>
            <a:pPr marL="457200" lvl="0" indent="-381000">
              <a:spcBef>
                <a:spcPts val="0"/>
              </a:spcBef>
              <a:buClr>
                <a:srgbClr val="FFFFFF"/>
              </a:buClr>
              <a:buSzPts val="2400"/>
              <a:buChar char="●"/>
            </a:pPr>
            <a:r>
              <a:rPr lang="en-US" dirty="0">
                <a:solidFill>
                  <a:schemeClr val="tx1"/>
                </a:solidFill>
              </a:rPr>
              <a:t>In some cases the test team may not be involved in this phase.</a:t>
            </a:r>
          </a:p>
          <a:p>
            <a:pPr marL="457200" lvl="0" indent="-381000">
              <a:spcBef>
                <a:spcPts val="0"/>
              </a:spcBef>
              <a:buClr>
                <a:srgbClr val="FFFFFF"/>
              </a:buClr>
              <a:buSzPts val="2400"/>
              <a:buChar char="●"/>
            </a:pPr>
            <a:r>
              <a:rPr lang="en-US" dirty="0">
                <a:solidFill>
                  <a:schemeClr val="tx1"/>
                </a:solidFill>
              </a:rPr>
              <a:t>Development team or customer provides the environment.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meanwhile </a:t>
            </a:r>
            <a:r>
              <a:rPr lang="en-US" dirty="0">
                <a:solidFill>
                  <a:schemeClr val="tx1"/>
                </a:solidFill>
              </a:rPr>
              <a:t>the test should prepare the smoke test case to check the readiness of the given test environment</a:t>
            </a:r>
          </a:p>
          <a:p>
            <a:pPr marL="457200" lv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Entry Criteria: Test </a:t>
            </a:r>
            <a:r>
              <a:rPr lang="en-US" dirty="0" smtClean="0">
                <a:solidFill>
                  <a:schemeClr val="tx1"/>
                </a:solidFill>
              </a:rPr>
              <a:t>Plan, Smoke Test, Test </a:t>
            </a:r>
            <a:r>
              <a:rPr lang="en-US" dirty="0">
                <a:solidFill>
                  <a:schemeClr val="tx1"/>
                </a:solidFill>
              </a:rPr>
              <a:t>Case ,Test Data.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Exit Criteria: Test </a:t>
            </a:r>
            <a:r>
              <a:rPr lang="en-US" dirty="0" smtClean="0">
                <a:solidFill>
                  <a:schemeClr val="tx1"/>
                </a:solidFill>
              </a:rPr>
              <a:t>Environment, Smoke </a:t>
            </a:r>
            <a:r>
              <a:rPr lang="en-US" dirty="0">
                <a:solidFill>
                  <a:schemeClr val="tx1"/>
                </a:solidFill>
              </a:rPr>
              <a:t>Test Result.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19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Test Execution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368300">
              <a:spcBef>
                <a:spcPts val="0"/>
              </a:spcBef>
              <a:buClr>
                <a:srgbClr val="FFFFFF"/>
              </a:buClr>
              <a:buSzPts val="2200"/>
              <a:buChar char="●"/>
            </a:pPr>
            <a:r>
              <a:rPr lang="en-US" dirty="0">
                <a:solidFill>
                  <a:schemeClr val="tx1"/>
                </a:solidFill>
              </a:rPr>
              <a:t>The test team starts executing the test cases based on the planned test cases.</a:t>
            </a:r>
          </a:p>
          <a:p>
            <a:pPr marL="457200" lvl="0" indent="-368300">
              <a:spcBef>
                <a:spcPts val="0"/>
              </a:spcBef>
              <a:buClr>
                <a:srgbClr val="FFFFFF"/>
              </a:buClr>
              <a:buSzPts val="2200"/>
              <a:buChar char="●"/>
            </a:pPr>
            <a:r>
              <a:rPr lang="en-US" dirty="0">
                <a:solidFill>
                  <a:schemeClr val="tx1"/>
                </a:solidFill>
              </a:rPr>
              <a:t>The defect report should be prepared for failed test cases and should be reported to the development team through a bug tracking tool.</a:t>
            </a:r>
          </a:p>
          <a:p>
            <a:pPr marL="457200" lv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Entry </a:t>
            </a:r>
            <a:r>
              <a:rPr lang="en-US" dirty="0" smtClean="0">
                <a:solidFill>
                  <a:schemeClr val="tx1"/>
                </a:solidFill>
              </a:rPr>
              <a:t>Criteria: Test </a:t>
            </a:r>
            <a:r>
              <a:rPr lang="en-US" dirty="0">
                <a:solidFill>
                  <a:schemeClr val="tx1"/>
                </a:solidFill>
              </a:rPr>
              <a:t>Plan </a:t>
            </a:r>
            <a:r>
              <a:rPr lang="en-US" dirty="0" smtClean="0">
                <a:solidFill>
                  <a:schemeClr val="tx1"/>
                </a:solidFill>
              </a:rPr>
              <a:t>document, Test Cases, Test Data, Test    </a:t>
            </a:r>
            <a:r>
              <a:rPr lang="en-US" dirty="0">
                <a:solidFill>
                  <a:schemeClr val="tx1"/>
                </a:solidFill>
              </a:rPr>
              <a:t>environment.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Exit Criteria: </a:t>
            </a:r>
            <a:r>
              <a:rPr lang="en-US" smtClean="0">
                <a:solidFill>
                  <a:schemeClr val="tx1"/>
                </a:solidFill>
              </a:rPr>
              <a:t>Test execution report, </a:t>
            </a:r>
            <a:r>
              <a:rPr lang="en-US" dirty="0" smtClean="0">
                <a:solidFill>
                  <a:schemeClr val="tx1"/>
                </a:solidFill>
              </a:rPr>
              <a:t>Bug report, completed </a:t>
            </a:r>
            <a:r>
              <a:rPr lang="en-US" dirty="0">
                <a:solidFill>
                  <a:schemeClr val="tx1"/>
                </a:solidFill>
              </a:rPr>
              <a:t>RTM.</a:t>
            </a:r>
          </a:p>
        </p:txBody>
      </p:sp>
    </p:spTree>
    <p:extLst>
      <p:ext uri="{BB962C8B-B14F-4D97-AF65-F5344CB8AC3E}">
        <p14:creationId xmlns:p14="http://schemas.microsoft.com/office/powerpoint/2010/main" val="347640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Test Closure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374650">
              <a:spcBef>
                <a:spcPts val="0"/>
              </a:spcBef>
              <a:buClr>
                <a:srgbClr val="FFFFFF"/>
              </a:buClr>
              <a:buSzPts val="2300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-The </a:t>
            </a:r>
            <a:r>
              <a:rPr lang="en-US" dirty="0">
                <a:solidFill>
                  <a:schemeClr val="tx1"/>
                </a:solidFill>
              </a:rPr>
              <a:t>test team will be called out for meeting to execute cycle completion criteria based on test coverage, cost,quality,time,software business objective.</a:t>
            </a:r>
          </a:p>
          <a:p>
            <a:pPr marL="457200" lvl="0" indent="-374650">
              <a:spcBef>
                <a:spcPts val="0"/>
              </a:spcBef>
              <a:buClr>
                <a:srgbClr val="FFFFFF"/>
              </a:buClr>
              <a:buSzPts val="2300"/>
              <a:buChar char="●"/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Test </a:t>
            </a:r>
            <a:r>
              <a:rPr lang="en-US" dirty="0">
                <a:solidFill>
                  <a:schemeClr val="tx1"/>
                </a:solidFill>
              </a:rPr>
              <a:t>team analyze the test artifacts to identify strategies that have to be implemented in future.</a:t>
            </a:r>
          </a:p>
          <a:p>
            <a:pPr marL="457200" lv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74650">
              <a:spcBef>
                <a:spcPts val="0"/>
              </a:spcBef>
              <a:buClr>
                <a:srgbClr val="FFFFFF"/>
              </a:buClr>
              <a:buSzPts val="2300"/>
              <a:buChar char="●"/>
            </a:pPr>
            <a:r>
              <a:rPr lang="en-US" dirty="0">
                <a:solidFill>
                  <a:schemeClr val="tx1"/>
                </a:solidFill>
              </a:rPr>
              <a:t>Entry Criteria :Test Execution report</a:t>
            </a:r>
          </a:p>
          <a:p>
            <a:pPr marL="457200" lvl="0" indent="-374650">
              <a:spcBef>
                <a:spcPts val="0"/>
              </a:spcBef>
              <a:buClr>
                <a:srgbClr val="FFFFFF"/>
              </a:buClr>
              <a:buSzPts val="2300"/>
              <a:buChar char="●"/>
            </a:pPr>
            <a:r>
              <a:rPr lang="en-US" dirty="0">
                <a:solidFill>
                  <a:schemeClr val="tx1"/>
                </a:solidFill>
              </a:rPr>
              <a:t>Ext Criteria :Test closure Report</a:t>
            </a:r>
          </a:p>
        </p:txBody>
      </p:sp>
    </p:spTree>
    <p:extLst>
      <p:ext uri="{BB962C8B-B14F-4D97-AF65-F5344CB8AC3E}">
        <p14:creationId xmlns:p14="http://schemas.microsoft.com/office/powerpoint/2010/main" val="80200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950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635</TotalTime>
  <Words>428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Franklin Gothic Book</vt:lpstr>
      <vt:lpstr>Franklin Gothic Medium</vt:lpstr>
      <vt:lpstr>Wingdings</vt:lpstr>
      <vt:lpstr>Wingdings 2</vt:lpstr>
      <vt:lpstr>Trek</vt:lpstr>
      <vt:lpstr>STLC(Software Testing Life Cycle)</vt:lpstr>
      <vt:lpstr>Software Testing Life Cycle</vt:lpstr>
      <vt:lpstr>Requirement Analysis</vt:lpstr>
      <vt:lpstr>Test Planning</vt:lpstr>
      <vt:lpstr>Test Case Design</vt:lpstr>
      <vt:lpstr>Test Environment Setup</vt:lpstr>
      <vt:lpstr>Test Execution</vt:lpstr>
      <vt:lpstr>Test Closure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CAMERINFOLKS</dc:creator>
  <cp:lastModifiedBy>admin</cp:lastModifiedBy>
  <cp:revision>58</cp:revision>
  <dcterms:created xsi:type="dcterms:W3CDTF">2016-08-02T14:04:07Z</dcterms:created>
  <dcterms:modified xsi:type="dcterms:W3CDTF">2025-06-18T05:54:13Z</dcterms:modified>
</cp:coreProperties>
</file>