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545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1" d="100"/>
          <a:sy n="71" d="100"/>
        </p:scale>
        <p:origin x="811"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jaliRahulBhaiPatel/ANRP172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27564" y="4586365"/>
            <a:ext cx="877014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Anjali Patel</a:t>
            </a:r>
          </a:p>
          <a:p>
            <a:r>
              <a:rPr lang="en-US" sz="2000" b="1" dirty="0">
                <a:solidFill>
                  <a:schemeClr val="accent1">
                    <a:lumMod val="75000"/>
                  </a:schemeClr>
                </a:solidFill>
                <a:latin typeface="Arial"/>
                <a:cs typeface="Arial"/>
              </a:rPr>
              <a:t>Student Name :  Anjali Patel</a:t>
            </a:r>
          </a:p>
          <a:p>
            <a:r>
              <a:rPr lang="en-US" sz="2000" b="1" dirty="0">
                <a:solidFill>
                  <a:schemeClr val="accent1">
                    <a:lumMod val="75000"/>
                  </a:schemeClr>
                </a:solidFill>
                <a:latin typeface="Arial"/>
                <a:cs typeface="Arial"/>
              </a:rPr>
              <a:t>College Name &amp; Department : Ganpat University / Computer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FD2971DA-63E3-E883-B292-2738E21B52DD}"/>
              </a:ext>
            </a:extLst>
          </p:cNvPr>
          <p:cNvSpPr>
            <a:spLocks noGrp="1" noChangeArrowheads="1"/>
          </p:cNvSpPr>
          <p:nvPr>
            <p:ph idx="1"/>
          </p:nvPr>
        </p:nvSpPr>
        <p:spPr bwMode="auto">
          <a:xfrm>
            <a:off x="535670" y="1476341"/>
            <a:ext cx="11029616"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cs typeface="Arial" panose="020B0604020202020204" pitchFamily="34" charset="0"/>
              </a:rPr>
              <a:t>Support for various image formats</a:t>
            </a:r>
            <a:r>
              <a:rPr kumimoji="0" lang="en-US" altLang="en-US" sz="2000" b="0" i="0" u="none" strike="noStrike" cap="none" normalizeH="0" baseline="0" dirty="0">
                <a:ln>
                  <a:noFill/>
                </a:ln>
                <a:solidFill>
                  <a:schemeClr val="tx1"/>
                </a:solidFill>
                <a:effectLst/>
                <a:cs typeface="Arial" panose="020B0604020202020204" pitchFamily="34" charset="0"/>
              </a:rPr>
              <a:t>: </a:t>
            </a:r>
            <a:r>
              <a:rPr kumimoji="0" lang="en-US" altLang="en-US" sz="1800" b="0" i="0" u="none" strike="noStrike" cap="none" normalizeH="0" baseline="0" dirty="0">
                <a:ln>
                  <a:noFill/>
                </a:ln>
                <a:solidFill>
                  <a:schemeClr val="tx1"/>
                </a:solidFill>
                <a:effectLst/>
                <a:cs typeface="Arial" panose="020B0604020202020204" pitchFamily="34" charset="0"/>
              </a:rPr>
              <a:t>Allow the method to work with different image types and higher resolution images.</a:t>
            </a:r>
          </a:p>
          <a:p>
            <a:pPr marL="0" marR="0" lvl="0" indent="0" algn="l" defTabSz="914400" rtl="0" eaLnBrk="0" fontAlgn="base" latinLnBrk="0" hangingPunct="0">
              <a:lnSpc>
                <a:spcPct val="100000"/>
              </a:lnSpc>
              <a:spcBef>
                <a:spcPct val="0"/>
              </a:spcBef>
              <a:spcAft>
                <a:spcPct val="0"/>
              </a:spcAft>
              <a:buClr>
                <a:srgbClr val="00B0F0"/>
              </a:buClr>
              <a:buSz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cs typeface="Arial" panose="020B0604020202020204" pitchFamily="34" charset="0"/>
              </a:rPr>
              <a:t>Expand to video steganography</a:t>
            </a:r>
            <a:r>
              <a:rPr kumimoji="0" lang="en-US" altLang="en-US" sz="2000" b="0" i="0" u="none" strike="noStrike" cap="none" normalizeH="0" baseline="0" dirty="0">
                <a:ln>
                  <a:noFill/>
                </a:ln>
                <a:solidFill>
                  <a:schemeClr val="tx1"/>
                </a:solidFill>
                <a:effectLst/>
                <a:cs typeface="Arial" panose="020B0604020202020204" pitchFamily="34" charset="0"/>
              </a:rPr>
              <a:t>: </a:t>
            </a:r>
            <a:r>
              <a:rPr kumimoji="0" lang="en-US" altLang="en-US" sz="1800" b="0" i="0" u="none" strike="noStrike" cap="none" normalizeH="0" baseline="0" dirty="0">
                <a:ln>
                  <a:noFill/>
                </a:ln>
                <a:solidFill>
                  <a:schemeClr val="tx1"/>
                </a:solidFill>
                <a:effectLst/>
                <a:cs typeface="Arial" panose="020B0604020202020204" pitchFamily="34" charset="0"/>
              </a:rPr>
              <a:t>Adapt the technique for hiding data in videos, enabling dynamic data concealment.</a:t>
            </a:r>
          </a:p>
          <a:p>
            <a:pPr marL="0" marR="0" lvl="0" indent="0" algn="l" defTabSz="914400" rtl="0" eaLnBrk="0" fontAlgn="base" latinLnBrk="0" hangingPunct="0">
              <a:lnSpc>
                <a:spcPct val="100000"/>
              </a:lnSpc>
              <a:spcBef>
                <a:spcPct val="0"/>
              </a:spcBef>
              <a:spcAft>
                <a:spcPct val="0"/>
              </a:spcAft>
              <a:buClr>
                <a:srgbClr val="00B0F0"/>
              </a:buClr>
              <a:buSz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cs typeface="Arial" panose="020B0604020202020204" pitchFamily="34" charset="0"/>
              </a:rPr>
              <a:t>Integrate advanced encryption methods</a:t>
            </a:r>
            <a:r>
              <a:rPr kumimoji="0" lang="en-US" altLang="en-US" sz="2000" b="0" i="0" u="none" strike="noStrike" cap="none" normalizeH="0" baseline="0" dirty="0">
                <a:ln>
                  <a:noFill/>
                </a:ln>
                <a:solidFill>
                  <a:schemeClr val="tx1"/>
                </a:solidFill>
                <a:effectLst/>
                <a:cs typeface="Arial" panose="020B0604020202020204" pitchFamily="34" charset="0"/>
              </a:rPr>
              <a:t>: </a:t>
            </a:r>
            <a:r>
              <a:rPr kumimoji="0" lang="en-US" altLang="en-US" sz="1800" b="0" i="0" u="none" strike="noStrike" cap="none" normalizeH="0" baseline="0" dirty="0">
                <a:ln>
                  <a:noFill/>
                </a:ln>
                <a:solidFill>
                  <a:schemeClr val="tx1"/>
                </a:solidFill>
                <a:effectLst/>
                <a:cs typeface="Arial" panose="020B0604020202020204" pitchFamily="34" charset="0"/>
              </a:rPr>
              <a:t>Use more sophisticated encryption algorithms to enhance the security of the hidden messages.</a:t>
            </a:r>
          </a:p>
          <a:p>
            <a:pPr marL="0" marR="0" lvl="0" indent="0" algn="l" defTabSz="914400" rtl="0" eaLnBrk="0" fontAlgn="base" latinLnBrk="0" hangingPunct="0">
              <a:lnSpc>
                <a:spcPct val="100000"/>
              </a:lnSpc>
              <a:spcBef>
                <a:spcPct val="0"/>
              </a:spcBef>
              <a:spcAft>
                <a:spcPct val="0"/>
              </a:spcAft>
              <a:buClr>
                <a:srgbClr val="00B0F0"/>
              </a:buClr>
              <a:buSz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cs typeface="Arial" panose="020B0604020202020204" pitchFamily="34" charset="0"/>
              </a:rPr>
              <a:t>Create a web or mobile application</a:t>
            </a:r>
            <a:r>
              <a:rPr kumimoji="0" lang="en-US" altLang="en-US" sz="2000" b="0" i="0" u="none" strike="noStrike" cap="none" normalizeH="0" baseline="0" dirty="0">
                <a:ln>
                  <a:noFill/>
                </a:ln>
                <a:solidFill>
                  <a:schemeClr val="tx1"/>
                </a:solidFill>
                <a:effectLst/>
                <a:cs typeface="Arial" panose="020B0604020202020204" pitchFamily="34" charset="0"/>
              </a:rPr>
              <a:t>: </a:t>
            </a:r>
            <a:r>
              <a:rPr kumimoji="0" lang="en-US" altLang="en-US" sz="1800" b="0" i="0" u="none" strike="noStrike" cap="none" normalizeH="0" baseline="0" dirty="0">
                <a:ln>
                  <a:noFill/>
                </a:ln>
                <a:solidFill>
                  <a:schemeClr val="tx1"/>
                </a:solidFill>
                <a:effectLst/>
                <a:cs typeface="Arial" panose="020B0604020202020204" pitchFamily="34" charset="0"/>
              </a:rPr>
              <a:t>Develop an app to make the tool more accessible to a wider audience.</a:t>
            </a:r>
          </a:p>
          <a:p>
            <a:pPr marL="0" marR="0" lvl="0" indent="0" algn="l" defTabSz="914400" rtl="0" eaLnBrk="0" fontAlgn="base" latinLnBrk="0" hangingPunct="0">
              <a:lnSpc>
                <a:spcPct val="100000"/>
              </a:lnSpc>
              <a:spcBef>
                <a:spcPct val="0"/>
              </a:spcBef>
              <a:spcAft>
                <a:spcPct val="0"/>
              </a:spcAft>
              <a:buClr>
                <a:srgbClr val="00B0F0"/>
              </a:buClr>
              <a:buSz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cs typeface="Arial" panose="020B0604020202020204" pitchFamily="34" charset="0"/>
              </a:rPr>
              <a:t>Investigate automated detection and extraction tools</a:t>
            </a:r>
            <a:r>
              <a:rPr kumimoji="0" lang="en-US" altLang="en-US" sz="2000" b="0" i="0" u="none" strike="noStrike" cap="none" normalizeH="0" baseline="0" dirty="0">
                <a:ln>
                  <a:noFill/>
                </a:ln>
                <a:solidFill>
                  <a:schemeClr val="tx1"/>
                </a:solidFill>
                <a:effectLst/>
                <a:cs typeface="Arial" panose="020B0604020202020204" pitchFamily="34" charset="0"/>
              </a:rPr>
              <a:t>: </a:t>
            </a:r>
            <a:r>
              <a:rPr kumimoji="0" lang="en-US" altLang="en-US" sz="1800" b="0" i="0" u="none" strike="noStrike" cap="none" normalizeH="0" baseline="0" dirty="0">
                <a:ln>
                  <a:noFill/>
                </a:ln>
                <a:solidFill>
                  <a:schemeClr val="tx1"/>
                </a:solidFill>
                <a:effectLst/>
                <a:cs typeface="Arial" panose="020B0604020202020204" pitchFamily="34" charset="0"/>
              </a:rPr>
              <a:t>Explore tools that can automatically detect and extract hidden content from steganographic files.</a:t>
            </a:r>
            <a:br>
              <a:rPr kumimoji="0" lang="en-US" altLang="en-US" sz="1800" b="0" i="0" u="none" strike="noStrike" cap="none" normalizeH="0" baseline="0" dirty="0">
                <a:ln>
                  <a:noFill/>
                </a:ln>
                <a:solidFill>
                  <a:schemeClr val="tx1"/>
                </a:solidFill>
                <a:effectLst/>
                <a:cs typeface="Arial" panose="020B0604020202020204" pitchFamily="34" charset="0"/>
              </a:rPr>
            </a:br>
            <a:endParaRPr kumimoji="0" lang="en-US" altLang="en-US" sz="18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728611"/>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i="0" dirty="0">
                <a:solidFill>
                  <a:srgbClr val="374151"/>
                </a:solidFill>
                <a:effectLst/>
                <a:latin typeface="Arial" panose="020B0604020202020204" pitchFamily="34" charset="0"/>
                <a:cs typeface="Arial" panose="020B0604020202020204" pitchFamily="34" charset="0"/>
              </a:rPr>
              <a:t>In the modern digital landscape, protecting data and privacy is crucial. Traditional encryption methods can be vulnerable to detection and interception. Our project solves this problem by using steganography, which conceals secret messages within images. This technique provides a discreet way to communicate, enhancing data security while remaining unnoticed.</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621035"/>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IN" sz="2200" b="1" dirty="0">
                <a:latin typeface="Arial" panose="020B0604020202020204" pitchFamily="34" charset="0"/>
                <a:cs typeface="Arial" panose="020B0604020202020204" pitchFamily="34" charset="0"/>
              </a:rPr>
              <a:t>Programming Language</a:t>
            </a:r>
            <a:r>
              <a:rPr lang="en-IN" dirty="0"/>
              <a:t>: </a:t>
            </a:r>
            <a:r>
              <a:rPr lang="en-IN" sz="2000" dirty="0"/>
              <a:t>Python</a:t>
            </a:r>
          </a:p>
          <a:p>
            <a:pPr marL="0" indent="0">
              <a:buNone/>
            </a:pPr>
            <a:endParaRPr lang="en-IN" dirty="0"/>
          </a:p>
          <a:p>
            <a:pPr>
              <a:buFont typeface="Wingdings" panose="05000000000000000000" pitchFamily="2" charset="2"/>
              <a:buChar char="§"/>
            </a:pPr>
            <a:r>
              <a:rPr lang="en-IN" sz="2200" b="1" dirty="0">
                <a:latin typeface="Arial" panose="020B0604020202020204" pitchFamily="34" charset="0"/>
                <a:cs typeface="Arial" panose="020B0604020202020204" pitchFamily="34" charset="0"/>
              </a:rPr>
              <a:t>Libraries: </a:t>
            </a:r>
          </a:p>
          <a:p>
            <a:pPr marL="0" indent="0">
              <a:buNone/>
            </a:pPr>
            <a:r>
              <a:rPr lang="en-IN" sz="2000" dirty="0"/>
              <a:t>      Pillow (PIL) Library</a:t>
            </a:r>
          </a:p>
          <a:p>
            <a:pPr marL="0" indent="0">
              <a:buNone/>
            </a:pPr>
            <a:r>
              <a:rPr lang="en-IN" sz="2000" dirty="0"/>
              <a:t>      Cryptography </a:t>
            </a:r>
          </a:p>
          <a:p>
            <a:pPr marL="0" indent="0">
              <a:buNone/>
            </a:pPr>
            <a:endParaRPr lang="en-IN" dirty="0"/>
          </a:p>
          <a:p>
            <a:pPr>
              <a:buFont typeface="Wingdings" panose="05000000000000000000" pitchFamily="2" charset="2"/>
              <a:buChar char="§"/>
            </a:pPr>
            <a:r>
              <a:rPr lang="en-IN" sz="2200" b="1" dirty="0">
                <a:latin typeface="Arial" panose="020B0604020202020204" pitchFamily="34" charset="0"/>
                <a:cs typeface="Arial" panose="020B0604020202020204" pitchFamily="34" charset="0"/>
              </a:rPr>
              <a:t>Platform: </a:t>
            </a:r>
            <a:r>
              <a:rPr lang="en-IN" sz="2000" dirty="0"/>
              <a:t>Windows</a:t>
            </a:r>
          </a:p>
          <a:p>
            <a:pPr marL="0" indent="0">
              <a:buNone/>
            </a:pPr>
            <a:endParaRPr lang="en-IN" dirty="0"/>
          </a:p>
          <a:p>
            <a:pPr>
              <a:buFont typeface="Wingdings" panose="05000000000000000000" pitchFamily="2" charset="2"/>
              <a:buChar char="§"/>
            </a:pPr>
            <a:r>
              <a:rPr lang="en-IN" sz="2200" b="1" dirty="0">
                <a:latin typeface="Arial" panose="020B0604020202020204" pitchFamily="34" charset="0"/>
                <a:cs typeface="Arial" panose="020B0604020202020204" pitchFamily="34" charset="0"/>
              </a:rPr>
              <a:t>IDE : </a:t>
            </a:r>
            <a:r>
              <a:rPr lang="en-IN" sz="2000" dirty="0"/>
              <a:t>IDLE(comes with Python)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8B2ECE5F-2C8B-E433-86C7-E9AAFD7D96EA}"/>
              </a:ext>
            </a:extLst>
          </p:cNvPr>
          <p:cNvSpPr>
            <a:spLocks noGrp="1" noChangeArrowheads="1"/>
          </p:cNvSpPr>
          <p:nvPr>
            <p:ph idx="1"/>
          </p:nvPr>
        </p:nvSpPr>
        <p:spPr bwMode="auto">
          <a:xfrm>
            <a:off x="581192" y="1455915"/>
            <a:ext cx="11209190" cy="481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Secure Encryption</a:t>
            </a:r>
            <a:r>
              <a:rPr kumimoji="0" lang="en-US" altLang="en-US" sz="22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Utilizes the robust Fernet symmetric encryption to securely encrypt messages before embedding them in images, ensuring confidentiality.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Custom Key Generation</a:t>
            </a:r>
            <a:r>
              <a:rPr kumimoji="0" lang="en-US" altLang="en-US" sz="22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Generates a unique encryption key from a user-defined password, allowing for personalized security tailored to individual users.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Seamless Image Integration</a:t>
            </a:r>
            <a:r>
              <a:rPr kumimoji="0" lang="en-US" altLang="en-US" sz="22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Embeds encrypted messages directly into the alpha channel of PNG images, maintaining the visual integrity of the original image while hiding sensitive information.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User -Friendly Interaction</a:t>
            </a:r>
            <a:r>
              <a:rPr kumimoji="0" lang="en-US" altLang="en-US" sz="20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Provides a simple command-line interface for users to easily input messages and passwords, making the process accessible even for those with minimal technical knowledge.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Dual Functionality</a:t>
            </a:r>
            <a:r>
              <a:rPr kumimoji="0" lang="en-US" altLang="en-US" sz="22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Supports both encoding and decoding of messages, allowing users to hide and later retrieve information from images with ease.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Error Handling</a:t>
            </a:r>
            <a:r>
              <a:rPr kumimoji="0" lang="en-US" altLang="en-US" sz="22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Includes exception handling during the decoding process to gracefully manage incorrect passwords or other issues, enhancing user experience and reliability.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var(--font-sans)"/>
              </a:rPr>
            </a:b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Security professionals and cybersecurity enthusiasts.</a:t>
            </a:r>
          </a:p>
          <a:p>
            <a:r>
              <a:rPr lang="en-US" sz="2000" dirty="0">
                <a:latin typeface="Arial" panose="020B0604020202020204" pitchFamily="34" charset="0"/>
                <a:cs typeface="Arial" panose="020B0604020202020204" pitchFamily="34" charset="0"/>
              </a:rPr>
              <a:t>Journalists, activists, and government agencies needing secure communication channels.</a:t>
            </a:r>
          </a:p>
          <a:p>
            <a:r>
              <a:rPr lang="en-US" sz="2000" dirty="0">
                <a:latin typeface="Arial" panose="020B0604020202020204" pitchFamily="34" charset="0"/>
                <a:cs typeface="Arial" panose="020B0604020202020204" pitchFamily="34" charset="0"/>
              </a:rPr>
              <a:t>Students and researchers interested in data privacy and steganography.</a:t>
            </a:r>
          </a:p>
          <a:p>
            <a:r>
              <a:rPr lang="en-US" sz="2000" dirty="0">
                <a:latin typeface="Arial" panose="020B0604020202020204" pitchFamily="34" charset="0"/>
                <a:cs typeface="Arial" panose="020B0604020202020204" pitchFamily="34" charset="0"/>
              </a:rPr>
              <a:t>General users looking for enhanced digital security.</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41064" y="702156"/>
            <a:ext cx="11169744" cy="530296"/>
          </a:xfrm>
        </p:spPr>
        <p:txBody>
          <a:bodyPr/>
          <a:lstStyle/>
          <a:p>
            <a:r>
              <a:rPr lang="en-IN" dirty="0">
                <a:solidFill>
                  <a:schemeClr val="accent1"/>
                </a:solidFill>
              </a:rPr>
              <a:t>Results</a:t>
            </a:r>
          </a:p>
        </p:txBody>
      </p:sp>
      <p:pic>
        <p:nvPicPr>
          <p:cNvPr id="19" name="Content Placeholder 18">
            <a:extLst>
              <a:ext uri="{FF2B5EF4-FFF2-40B4-BE49-F238E27FC236}">
                <a16:creationId xmlns:a16="http://schemas.microsoft.com/office/drawing/2014/main" id="{18E0DD5F-1E8E-AB8B-AC85-7E28DBB2E17D}"/>
              </a:ext>
            </a:extLst>
          </p:cNvPr>
          <p:cNvPicPr>
            <a:picLocks noGrp="1" noChangeAspect="1"/>
          </p:cNvPicPr>
          <p:nvPr>
            <p:ph idx="1"/>
          </p:nvPr>
        </p:nvPicPr>
        <p:blipFill>
          <a:blip r:embed="rId2"/>
          <a:stretch>
            <a:fillRect/>
          </a:stretch>
        </p:blipFill>
        <p:spPr>
          <a:xfrm>
            <a:off x="4475182" y="1323191"/>
            <a:ext cx="3818964" cy="4867439"/>
          </a:xfrm>
        </p:spPr>
      </p:pic>
      <p:pic>
        <p:nvPicPr>
          <p:cNvPr id="17" name="Picture 16">
            <a:extLst>
              <a:ext uri="{FF2B5EF4-FFF2-40B4-BE49-F238E27FC236}">
                <a16:creationId xmlns:a16="http://schemas.microsoft.com/office/drawing/2014/main" id="{872962DB-C5F4-3477-D689-1DD31C077977}"/>
              </a:ext>
            </a:extLst>
          </p:cNvPr>
          <p:cNvPicPr>
            <a:picLocks noChangeAspect="1"/>
          </p:cNvPicPr>
          <p:nvPr/>
        </p:nvPicPr>
        <p:blipFill>
          <a:blip r:embed="rId3"/>
          <a:stretch>
            <a:fillRect/>
          </a:stretch>
        </p:blipFill>
        <p:spPr>
          <a:xfrm>
            <a:off x="441064" y="1323191"/>
            <a:ext cx="4034117" cy="4832653"/>
          </a:xfrm>
          <a:prstGeom prst="rect">
            <a:avLst/>
          </a:prstGeom>
        </p:spPr>
      </p:pic>
      <p:pic>
        <p:nvPicPr>
          <p:cNvPr id="41" name="Picture 40">
            <a:extLst>
              <a:ext uri="{FF2B5EF4-FFF2-40B4-BE49-F238E27FC236}">
                <a16:creationId xmlns:a16="http://schemas.microsoft.com/office/drawing/2014/main" id="{9A55A2A8-4525-E74C-9420-236889CCBB62}"/>
              </a:ext>
            </a:extLst>
          </p:cNvPr>
          <p:cNvPicPr>
            <a:picLocks noChangeAspect="1"/>
          </p:cNvPicPr>
          <p:nvPr/>
        </p:nvPicPr>
        <p:blipFill>
          <a:blip r:embed="rId4"/>
          <a:stretch>
            <a:fillRect/>
          </a:stretch>
        </p:blipFill>
        <p:spPr>
          <a:xfrm>
            <a:off x="8294146" y="1323191"/>
            <a:ext cx="3539266" cy="486743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230704" cy="4673324"/>
          </a:xfrm>
        </p:spPr>
        <p:txBody>
          <a:bodyPr>
            <a:normAutofit/>
          </a:bodyPr>
          <a:lstStyle/>
          <a:p>
            <a:pPr>
              <a:buFont typeface="Wingdings" panose="05000000000000000000" pitchFamily="2" charset="2"/>
              <a:buChar char="§"/>
            </a:pPr>
            <a:r>
              <a:rPr lang="en-US" sz="2000" b="0" i="0" dirty="0">
                <a:solidFill>
                  <a:srgbClr val="374151"/>
                </a:solidFill>
                <a:effectLst/>
                <a:latin typeface="Arial" panose="020B0604020202020204" pitchFamily="34" charset="0"/>
                <a:cs typeface="Arial" panose="020B0604020202020204" pitchFamily="34" charset="0"/>
              </a:rPr>
              <a:t>Our project showcases a new method for data security by concealing information within an image using LSB steganography.</a:t>
            </a:r>
          </a:p>
          <a:p>
            <a:pPr>
              <a:buFont typeface="Wingdings" panose="05000000000000000000" pitchFamily="2" charset="2"/>
              <a:buChar char="§"/>
            </a:pPr>
            <a:r>
              <a:rPr lang="en-US" sz="2000" b="0" i="0" dirty="0">
                <a:solidFill>
                  <a:srgbClr val="374151"/>
                </a:solidFill>
                <a:effectLst/>
                <a:latin typeface="Arial" panose="020B0604020202020204" pitchFamily="34" charset="0"/>
                <a:cs typeface="Arial" panose="020B0604020202020204" pitchFamily="34" charset="0"/>
              </a:rPr>
              <a:t>This technique is both secure and hard to detect, as it embeds important header details like passcodes and message lengths.</a:t>
            </a:r>
          </a:p>
          <a:p>
            <a:pPr>
              <a:buFont typeface="Wingdings" panose="05000000000000000000" pitchFamily="2" charset="2"/>
              <a:buChar char="§"/>
            </a:pPr>
            <a:r>
              <a:rPr lang="en-US" sz="2000" b="0" i="0" dirty="0">
                <a:solidFill>
                  <a:srgbClr val="374151"/>
                </a:solidFill>
                <a:effectLst/>
                <a:latin typeface="Arial" panose="020B0604020202020204" pitchFamily="34" charset="0"/>
                <a:cs typeface="Arial" panose="020B0604020202020204" pitchFamily="34" charset="0"/>
              </a:rPr>
              <a:t> The user-friendly interface makes the method easy to use, turning it into a practical tool for safe communication. </a:t>
            </a:r>
          </a:p>
          <a:p>
            <a:pPr>
              <a:buFont typeface="Wingdings" panose="05000000000000000000" pitchFamily="2" charset="2"/>
              <a:buChar char="§"/>
            </a:pPr>
            <a:r>
              <a:rPr lang="en-US" sz="2000" b="0" i="0" dirty="0">
                <a:solidFill>
                  <a:srgbClr val="374151"/>
                </a:solidFill>
                <a:effectLst/>
                <a:latin typeface="Arial" panose="020B0604020202020204" pitchFamily="34" charset="0"/>
                <a:cs typeface="Arial" panose="020B0604020202020204" pitchFamily="34" charset="0"/>
              </a:rPr>
              <a:t>This project adds value to the larger field of digital privacy and secure data transmission.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https://github.com/AnjaliRahulBhaiPatel/ANRP1725</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868</TotalTime>
  <Words>524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var(--font-sans)</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Anjalipatel7442@outlook.com</cp:lastModifiedBy>
  <cp:revision>29</cp:revision>
  <dcterms:created xsi:type="dcterms:W3CDTF">2021-05-26T16:50:10Z</dcterms:created>
  <dcterms:modified xsi:type="dcterms:W3CDTF">2025-02-21T03:24:39Z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