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98" r:id="rId3"/>
    <p:sldId id="259" r:id="rId4"/>
    <p:sldId id="380" r:id="rId5"/>
    <p:sldId id="348" r:id="rId6"/>
    <p:sldId id="349" r:id="rId7"/>
    <p:sldId id="351" r:id="rId8"/>
    <p:sldId id="350" r:id="rId9"/>
    <p:sldId id="374" r:id="rId10"/>
    <p:sldId id="376" r:id="rId11"/>
    <p:sldId id="352" r:id="rId12"/>
    <p:sldId id="353" r:id="rId13"/>
    <p:sldId id="373" r:id="rId14"/>
    <p:sldId id="377" r:id="rId15"/>
    <p:sldId id="371" r:id="rId16"/>
    <p:sldId id="372" r:id="rId17"/>
    <p:sldId id="378" r:id="rId18"/>
    <p:sldId id="379" r:id="rId19"/>
    <p:sldId id="364" r:id="rId20"/>
    <p:sldId id="370" r:id="rId21"/>
    <p:sldId id="397" r:id="rId22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joprakash nagaraja" initials="T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99"/>
    <a:srgbClr val="CC0066"/>
    <a:srgbClr val="008000"/>
    <a:srgbClr val="006600"/>
    <a:srgbClr val="000099"/>
    <a:srgbClr val="663300"/>
    <a:srgbClr val="FF9900"/>
    <a:srgbClr val="CC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8603" autoAdjust="0"/>
    <p:restoredTop sz="94660" autoAdjust="0"/>
  </p:normalViewPr>
  <p:slideViewPr>
    <p:cSldViewPr snapToGrid="0">
      <p:cViewPr varScale="1">
        <p:scale>
          <a:sx n="71" d="100"/>
          <a:sy n="71" d="100"/>
        </p:scale>
        <p:origin x="468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Cyanotoxin Degradation and Cyanobacterial Inactivation in Drinking Water: Influence of the Pre-treatment and Secondary Treatment on the Efficienct of Advanced Oxidation Processes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30102-E977-4A86-A2BF-1666BD9E0E9A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Shilpi Verma LS/683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1B8CC-1B62-4966-9F83-E7896A63E11A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Cyanotoxin Degradation and Cyanobacterial Inactivation in Drinking Water: Influence of the Pre-treatment and Secondary Treatment on the Efficienct of Advanced Oxidation Processes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D7D17-FB34-42B9-B342-2078EAB3350C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Shilpi Verma LS/683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E64B8-6DDC-4761-A3C0-17940ABF1C05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C4BC-410F-4AB5-B260-CE1A818F862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F3ED-8234-42A1-A616-73C1B6117D4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C4BC-410F-4AB5-B260-CE1A818F862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F3ED-8234-42A1-A616-73C1B6117D4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C4BC-410F-4AB5-B260-CE1A818F862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F3ED-8234-42A1-A616-73C1B6117D4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C4BC-410F-4AB5-B260-CE1A818F862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F3ED-8234-42A1-A616-73C1B6117D4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C4BC-410F-4AB5-B260-CE1A818F862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F3ED-8234-42A1-A616-73C1B6117D4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C4BC-410F-4AB5-B260-CE1A818F862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F3ED-8234-42A1-A616-73C1B6117D4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C4BC-410F-4AB5-B260-CE1A818F8623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F3ED-8234-42A1-A616-73C1B6117D4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C4BC-410F-4AB5-B260-CE1A818F8623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F3ED-8234-42A1-A616-73C1B6117D4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C4BC-410F-4AB5-B260-CE1A818F8623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F3ED-8234-42A1-A616-73C1B6117D4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C4BC-410F-4AB5-B260-CE1A818F862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F3ED-8234-42A1-A616-73C1B6117D4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C4BC-410F-4AB5-B260-CE1A818F862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F3ED-8234-42A1-A616-73C1B6117D4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0478" y="4079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0478" y="186848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6C4BC-410F-4AB5-B260-CE1A818F862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9F3ED-8234-42A1-A616-73C1B6117D4A}" type="slidenum">
              <a:rPr lang="en-IN" smtClean="0"/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37" y="22880"/>
            <a:ext cx="1033463" cy="103346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2293"/>
            <a:ext cx="4572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3"/>
          <p:cNvSpPr txBox="1"/>
          <p:nvPr userDrawn="1"/>
        </p:nvSpPr>
        <p:spPr>
          <a:xfrm rot="16200000">
            <a:off x="-2597800" y="3683792"/>
            <a:ext cx="5587857" cy="4875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defTabSz="457200" rtl="0" eaLnBrk="1" fontAlgn="auto" hangingPunct="1">
              <a:spcBef>
                <a:spcPts val="0"/>
              </a:spcBef>
              <a:spcAft>
                <a:spcPts val="0"/>
              </a:spcAft>
              <a:defRPr sz="1050" kern="120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dirty="0" smtClean="0">
                <a:solidFill>
                  <a:srgbClr val="C00000"/>
                </a:solidFill>
              </a:rPr>
              <a:t>UEN</a:t>
            </a:r>
            <a:r>
              <a:rPr lang="en-US" sz="2000" baseline="0" dirty="0" smtClean="0">
                <a:solidFill>
                  <a:srgbClr val="C00000"/>
                </a:solidFill>
              </a:rPr>
              <a:t>002 – Energy and Environment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115" y="1184276"/>
            <a:ext cx="8326120" cy="46164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800" b="1">
                <a:solidFill>
                  <a:srgbClr val="FF0000"/>
                </a:solidFill>
              </a:rPr>
              <a:t>UEN002 – Energy and Environment</a:t>
            </a:r>
            <a:endParaRPr lang="en-US" altLang="en-US" sz="4800" b="1">
              <a:solidFill>
                <a:srgbClr val="FF000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1809116" y="2375535"/>
            <a:ext cx="8869045" cy="28956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I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 the previous session…</a:t>
            </a:r>
            <a:endParaRPr lang="en-IN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IN" altLang="en-US" dirty="0" smtClean="0">
                <a:solidFill>
                  <a:srgbClr val="0042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went through the course objectives, contents, outcomes, recommended books and the evaluation pattern.</a:t>
            </a:r>
            <a:endParaRPr lang="en-US" altLang="en-US" dirty="0">
              <a:solidFill>
                <a:srgbClr val="00421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  <a:defRPr/>
            </a:pPr>
            <a:endParaRPr lang="en-US" altLang="en-US" dirty="0">
              <a:solidFill>
                <a:srgbClr val="00421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8134" y="275648"/>
            <a:ext cx="4252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00CC"/>
                </a:solidFill>
                <a:latin typeface="Arial Rounded MT Bold" panose="020F0704030504030204" pitchFamily="34" charset="0"/>
              </a:rPr>
              <a:t>Management Apathy</a:t>
            </a:r>
            <a:endParaRPr lang="en-US" sz="3200" b="1" dirty="0">
              <a:solidFill>
                <a:srgbClr val="0000CC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985" y="714375"/>
            <a:ext cx="10858500" cy="5815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56920" indent="-75692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Chief Medical Officer and Works Manager of UC:</a:t>
            </a:r>
            <a:r>
              <a:rPr lang="en-US" sz="2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 is an acute irritant, but certainly not lethal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6920" indent="-75692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 of Health, Safety and Environment of UC:</a:t>
            </a:r>
            <a:r>
              <a:rPr lang="en-US" sz="2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potent tear gas, nothing more than that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6920" indent="-75692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 of UC:</a:t>
            </a:r>
            <a:r>
              <a:rPr lang="en-US" sz="2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unexplained incident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6920" indent="-75692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Medical Professionals:</a:t>
            </a:r>
            <a:r>
              <a:rPr lang="en-US" sz="2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information and possible antidotes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6920" indent="-75692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Investigation and Enquiry</a:t>
            </a:r>
            <a:r>
              <a:rPr lang="en-US" sz="2400" b="1" dirty="0">
                <a:solidFill>
                  <a:srgbClr val="CC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dirty="0">
                <a:solidFill>
                  <a:srgbClr val="CC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system safety engineering and management established and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practised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UC, at Bhopal,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inspite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having a Directorate of Health, Safety and Environmental Affairs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 Rounded MT Bold" panose="020F0704030504030204" pitchFamily="34" charset="0"/>
              </a:rPr>
              <a:t>Entire disaster: no parallel in world history</a:t>
            </a:r>
            <a:endParaRPr lang="en-US" sz="3200" b="1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6940" y="323840"/>
            <a:ext cx="76473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>
                <a:solidFill>
                  <a:srgbClr val="0000CC"/>
                </a:solidFill>
                <a:latin typeface="Arial Rounded MT Bold" panose="020F0704030504030204" pitchFamily="34" charset="0"/>
              </a:rPr>
              <a:t>Errors committed by the Management</a:t>
            </a:r>
            <a:endParaRPr lang="fr-FR" sz="3200" b="1" dirty="0">
              <a:solidFill>
                <a:srgbClr val="0000CC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7973" y="1058731"/>
            <a:ext cx="10508615" cy="5853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90" indent="-72009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Adequate in built safety systems: </a:t>
            </a:r>
            <a:r>
              <a:rPr lang="en-US" sz="2400" dirty="0">
                <a:solidFill>
                  <a:srgbClr val="CC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provided</a:t>
            </a:r>
            <a:endParaRPr lang="en-US" sz="2400" dirty="0">
              <a:solidFill>
                <a:srgbClr val="CC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090" indent="-72009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Failure of Five safety systems: </a:t>
            </a:r>
            <a:r>
              <a:rPr lang="en-US" sz="2400" dirty="0">
                <a:solidFill>
                  <a:srgbClr val="CC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Vent gas scrubber, flare stack, water curtain, refrigeration system and spare storage tank</a:t>
            </a:r>
            <a:endParaRPr lang="en-US" sz="2400" dirty="0">
              <a:solidFill>
                <a:srgbClr val="CC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090" indent="-72009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Safe operating procedures were not laid out and followed under strict supervision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090" indent="-72009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Total lack of on</a:t>
            </a:r>
            <a:r>
              <a:rPr lang="en-I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site and off</a:t>
            </a:r>
            <a:r>
              <a:rPr lang="en-I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site emergency control measures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090" indent="-72009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 hazard and operability study (HAZOP) was carried out on the design and no follow up by any risk analysis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090" indent="-72009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Evacuation drills for fire and release of toxic gases were never held and practiced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090" indent="-72009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Local authorities: never informed of hazard, danger signals and warnings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073" y="557329"/>
            <a:ext cx="76473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>
                <a:solidFill>
                  <a:srgbClr val="0000CC"/>
                </a:solidFill>
                <a:latin typeface="Arial Rounded MT Bold" panose="020F0704030504030204" pitchFamily="34" charset="0"/>
              </a:rPr>
              <a:t>Errors committed by the Management</a:t>
            </a:r>
            <a:endParaRPr lang="fr-FR" sz="3200" b="1" dirty="0">
              <a:solidFill>
                <a:srgbClr val="0000CC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7356" y="1142104"/>
            <a:ext cx="10893970" cy="540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680" indent="-360680"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 part of UCC's drive to cut costs, the work force in the Bhopal factory was brought down by half from 1980 to 1984.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680" indent="-360680"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had serious consequences on safety and maintenance. The size of the work crew for the MIC plant was cut in half from twelve to six workers.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680" indent="-360680"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maintenance supervisor position had been eliminated and there was no maintenance supervisor.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680" indent="-360680"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period of safety-training to workers in the MIC plant was brought down from 6 months to 15 days.</a:t>
            </a:r>
            <a:endParaRPr lang="en-US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394710" y="346075"/>
            <a:ext cx="7608570" cy="5738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79070" y="143510"/>
            <a:ext cx="3215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 Rounded MT Bold" panose="020F0704030504030204" pitchFamily="34" charset="0"/>
              </a:rPr>
              <a:t>Ground Water Contamination</a:t>
            </a:r>
            <a:endParaRPr lang="en-US" sz="2800" b="1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8840" y="146005"/>
            <a:ext cx="83472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solidFill>
                  <a:srgbClr val="0000CC"/>
                </a:solidFill>
                <a:latin typeface="Arial Rounded MT Bold" panose="020F0704030504030204" pitchFamily="34" charset="0"/>
              </a:rPr>
              <a:t>Safety Measures in UCC Plants - the USA and India</a:t>
            </a:r>
            <a:endParaRPr lang="fr-FR" sz="2600" b="1" dirty="0">
              <a:solidFill>
                <a:srgbClr val="0000CC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4" name="Content Placeholder 3"/>
          <p:cNvGraphicFramePr/>
          <p:nvPr/>
        </p:nvGraphicFramePr>
        <p:xfrm>
          <a:off x="712694" y="774700"/>
          <a:ext cx="10375041" cy="5840136"/>
        </p:xfrm>
        <a:graphic>
          <a:graphicData uri="http://schemas.openxmlformats.org/drawingml/2006/table">
            <a:tbl>
              <a:tblPr/>
              <a:tblGrid>
                <a:gridCol w="1680882"/>
                <a:gridCol w="4155142"/>
                <a:gridCol w="4539017"/>
              </a:tblGrid>
              <a:tr h="4508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452" marB="914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 West Virginia, USA</a:t>
                      </a:r>
                      <a:endParaRPr lang="en-US" sz="1600" b="1" dirty="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452" marB="914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Bhopal, Madhya Pradesh, India</a:t>
                      </a:r>
                      <a:endParaRPr lang="en-US" sz="1600" b="1" dirty="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452" marB="914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9867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Capacity</a:t>
                      </a:r>
                      <a:endParaRPr lang="en-US" sz="1600" b="1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452" marB="914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High production of MIC matched with high processing capacity. MIC not stored for long periods of time.</a:t>
                      </a:r>
                      <a:endParaRPr lang="en-US" sz="1600" b="0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452" marB="914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High production capacity of MIC but low processing capacity. MIC stored in large quantities for long periods of time.</a:t>
                      </a:r>
                      <a:endParaRPr lang="en-US" sz="1600" b="0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452" marB="914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67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Emergency scrubbers</a:t>
                      </a:r>
                      <a:endParaRPr lang="en-US" sz="1600" b="1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452" marB="914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MIC storage tank equipped with emergency scrubbers designed to operate under emergency conditions</a:t>
                      </a:r>
                      <a:endParaRPr lang="en-US" sz="1600" b="0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452" marB="914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No emergency caustic scrubber to neutralize any MIC leak.</a:t>
                      </a:r>
                      <a:endParaRPr lang="en-US" sz="1600" b="0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452" marB="914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67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Computerized monitoring</a:t>
                      </a:r>
                      <a:endParaRPr lang="en-US" sz="1600" b="1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452" marB="914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Computerized monitoring of instruments (gauges, alarms, etc) and processes to support visual observation.</a:t>
                      </a:r>
                      <a:endParaRPr lang="en-US" sz="1600" b="0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452" marB="914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No computerized monitoring of instruments and processes. Relied solely on manual observation.</a:t>
                      </a:r>
                      <a:endParaRPr lang="en-US" sz="1600" b="0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452" marB="914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67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Cooling system</a:t>
                      </a:r>
                      <a:endParaRPr lang="en-US" sz="1600" b="1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452" marB="914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MIC field storage tanks used a cooling system based on chloroform (inert and nonreactive with MIC).</a:t>
                      </a:r>
                      <a:endParaRPr lang="en-US" sz="1600" b="0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452" marB="914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MIC tanks used a cooling system based on brine (highly reactive with MIC).</a:t>
                      </a:r>
                      <a:endParaRPr lang="en-US" sz="1600" b="0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452" marB="914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88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Refrigeration unit</a:t>
                      </a:r>
                      <a:endParaRPr lang="en-US" sz="1600" b="1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452" marB="914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Refrigeration unit to control temperature in the tanks was never turned off.</a:t>
                      </a:r>
                      <a:endParaRPr lang="en-US" sz="1600" b="0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452" marB="914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Refrigeration unit had been turned off since June 1984.</a:t>
                      </a:r>
                      <a:endParaRPr lang="en-US" sz="1600" b="0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452" marB="914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88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Nitrogen pressure</a:t>
                      </a:r>
                      <a:endParaRPr lang="en-US" sz="1600" b="1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452" marB="914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MIC was always maintained under nitrogen pressure.</a:t>
                      </a:r>
                      <a:endParaRPr lang="en-US" sz="1600" b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452" marB="914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MIC tanks had not been under nitrogen pressure since October 1984.</a:t>
                      </a:r>
                      <a:endParaRPr lang="en-US" sz="1600" b="0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452" marB="914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/>
          <p:nvPr/>
        </p:nvGraphicFramePr>
        <p:xfrm>
          <a:off x="605118" y="419735"/>
          <a:ext cx="10480712" cy="6028730"/>
        </p:xfrm>
        <a:graphic>
          <a:graphicData uri="http://schemas.openxmlformats.org/drawingml/2006/table">
            <a:tbl>
              <a:tblPr/>
              <a:tblGrid>
                <a:gridCol w="1725185"/>
                <a:gridCol w="4265940"/>
                <a:gridCol w="4489587"/>
              </a:tblGrid>
              <a:tr h="4178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R="0" marT="91460" marB="914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West Virginia, USA</a:t>
                      </a:r>
                      <a:endParaRPr lang="en-US" sz="1400" b="1" dirty="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R="0" marT="91460" marB="914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Bhopal, Madhya Pradesh, India</a:t>
                      </a:r>
                      <a:endParaRPr lang="en-US" sz="1400" b="1" dirty="0"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R="0" marT="91460" marB="914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59194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Emergency plan</a:t>
                      </a:r>
                      <a:endParaRPr lang="en-US" sz="1400" b="1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R="0" marT="91460" marB="914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An elaborate four-stage emergency plan to deal with toxic releases, fires, etc, including a general public alert linked to community police, river and rail traffic and local radio stations. Various emergency broadcast systems in place to alert and disseminate appropriate information to the public.</a:t>
                      </a:r>
                      <a:endParaRPr lang="en-US" sz="1400" b="0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R="0" marT="91460" marB="914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No system to inform public authorities or the people living adjacent to the plant. No emergency plan shared with communities living adjacent to the plant; no system to disseminate information regarding emergency to the public with the exception of a loud siren.</a:t>
                      </a:r>
                      <a:endParaRPr lang="en-US" sz="1400" b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R="0" marT="91460" marB="914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63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Maintenance programme</a:t>
                      </a:r>
                      <a:endParaRPr lang="en-US" sz="1400" b="1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R="0" marT="91460" marB="914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 maintenance </a:t>
                      </a:r>
                      <a:r>
                        <a:rPr lang="en-US" sz="1400" b="0" dirty="0" err="1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programme</a:t>
                      </a:r>
                      <a:r>
                        <a:rPr lang="en-US" sz="1400" b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 to determine and evaluate replacement frequency for valves and instrumentation and alarm systems. Weekly review of safety valves and reviews and maintenance recorded extensively.</a:t>
                      </a:r>
                      <a:endParaRPr lang="en-US" sz="1400" b="0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R="0" marT="91460" marB="914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No evidence of an effective instrument maintenance </a:t>
                      </a:r>
                      <a:r>
                        <a:rPr lang="en-US" sz="1400" b="0" dirty="0" err="1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programme</a:t>
                      </a:r>
                      <a:r>
                        <a:rPr lang="en-US" sz="1400" b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. Safety valve testing </a:t>
                      </a:r>
                      <a:r>
                        <a:rPr lang="en-US" sz="1400" b="0" dirty="0" err="1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programme</a:t>
                      </a:r>
                      <a:r>
                        <a:rPr lang="en-US" sz="1400" b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 largely ineffective and no proper records maintained of reviews of instruments, valves and alarm systems, etc.</a:t>
                      </a:r>
                      <a:endParaRPr lang="en-US" sz="1400" b="0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R="0" marT="91460" marB="914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77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Lab analysis</a:t>
                      </a:r>
                      <a:endParaRPr lang="en-US" sz="1400" b="1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R="0" marT="91460" marB="914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 lab analysis of MIC was conducted to test quality and check for contamination prior to storage, processing or distribution.</a:t>
                      </a:r>
                      <a:endParaRPr lang="en-US" sz="1400" b="0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R="0" marT="91460" marB="914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No lab analysis of quality was undertaken. MIC stored for long periods without testing for contamination.</a:t>
                      </a:r>
                      <a:endParaRPr lang="en-US" sz="1400" b="0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R="0" marT="91460" marB="914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70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Training</a:t>
                      </a:r>
                      <a:endParaRPr lang="en-US" sz="1400" b="1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R="0" marT="91460" marB="914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Extensive employee training </a:t>
                      </a:r>
                      <a:r>
                        <a:rPr lang="en-US" sz="1400" b="0" dirty="0" err="1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programme</a:t>
                      </a:r>
                      <a:r>
                        <a:rPr lang="en-US" sz="1400" b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 to ensure high level of training and information among all employees of normal and emergency procedures.</a:t>
                      </a:r>
                      <a:endParaRPr lang="en-US" sz="1400" b="0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R="0" marT="91460" marB="914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Operators put in charge without sufficient training.</a:t>
                      </a:r>
                      <a:endParaRPr lang="en-US" sz="1400" b="0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R="0" marT="91460" marB="914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77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Protective equipment</a:t>
                      </a:r>
                      <a:endParaRPr lang="en-US" sz="1400" b="1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R="0" marT="91460" marB="914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Extensive provision of appropriate personal protective equipment to employees including protective clothing, air respirators, etc.</a:t>
                      </a:r>
                      <a:endParaRPr lang="en-US" sz="1400" b="0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R="0" marT="91460" marB="914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Personal protective gear and breathing air equipment not easily accessible, inadequate and of poor quality.</a:t>
                      </a:r>
                      <a:endParaRPr lang="en-US" sz="1400" b="0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R="0" marT="91460" marB="914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4761" y="105409"/>
            <a:ext cx="36588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00CC"/>
                </a:solidFill>
                <a:latin typeface="Arial Rounded MT Bold" panose="020F0704030504030204" pitchFamily="34" charset="0"/>
              </a:rPr>
              <a:t>Remediation Plan</a:t>
            </a:r>
            <a:endParaRPr lang="en-US" sz="3200" dirty="0">
              <a:solidFill>
                <a:srgbClr val="0000CC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098" name="Picture 2" descr="G:\UEN002_Summer course\remedation_plan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43345" y="690880"/>
            <a:ext cx="10649528" cy="60064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4427" y="263236"/>
            <a:ext cx="952817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Bhopal Gas Tragedy Aftermath: </a:t>
            </a:r>
            <a:endParaRPr lang="en-US" sz="28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of Environmental Policy in India</a:t>
            </a:r>
            <a:endParaRPr lang="en-US" sz="28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5540" y="1399968"/>
            <a:ext cx="10426470" cy="4452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1825" indent="-631825">
              <a:lnSpc>
                <a:spcPts val="34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Following the Bhopal gas leak the Factories Act of 1948 was amended and a new chapter on Hazardous Industries added in 1987.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1825" indent="-631825">
              <a:lnSpc>
                <a:spcPts val="34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This amendment also incorporated some of the Supreme Court pronouncements on industrial safety made in the context of an oleum gas leak in New Delhi in 1986.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1825" indent="-631825">
              <a:lnSpc>
                <a:spcPts val="34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In 1985 the Government of India enacted the Bhopal Gas Claims Act and appropriated to itself the sole privilege of representing the victims of the disaster.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1825" indent="-631825">
              <a:lnSpc>
                <a:spcPts val="34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The Act also laid down an elaborate mechanism of processing victims’ claims for compensation including medical categorisation. 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163" y="431493"/>
            <a:ext cx="48926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00CC"/>
                </a:solidFill>
                <a:latin typeface="Arial Rounded MT Bold" panose="020F0704030504030204" pitchFamily="34" charset="0"/>
              </a:rPr>
              <a:t>Lessons to be Learnt….</a:t>
            </a:r>
            <a:endParaRPr lang="en-US" sz="3200" dirty="0">
              <a:solidFill>
                <a:srgbClr val="0000CC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5601" y="1268129"/>
            <a:ext cx="108942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86105" indent="-5861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Wherever and whenever possible, we should reduce or eliminate inventories of hazardous materials, in process and in storage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86105" indent="-5861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 alternative to intermediate storage is substitution, i.e., using a safer material or route, especially when reducing inventories, or intensification as it is called, is not practicable</a:t>
            </a:r>
            <a:r>
              <a:rPr lang="en-I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86105" indent="-5861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Just as “ materials which are not there cannot leak,” “people who are not there cannot be killed”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8497" y="520468"/>
            <a:ext cx="63017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00CC"/>
                </a:solidFill>
                <a:latin typeface="Arial Rounded MT Bold" panose="020F0704030504030204" pitchFamily="34" charset="0"/>
              </a:rPr>
              <a:t>Lessons to be Learnt (</a:t>
            </a:r>
            <a:r>
              <a:rPr lang="en-US" sz="3200" b="1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contd</a:t>
            </a:r>
            <a:r>
              <a:rPr lang="en-US" sz="3200" b="1" dirty="0">
                <a:solidFill>
                  <a:srgbClr val="0000CC"/>
                </a:solidFill>
                <a:latin typeface="Arial Rounded MT Bold" panose="020F0704030504030204" pitchFamily="34" charset="0"/>
              </a:rPr>
              <a:t>…)</a:t>
            </a:r>
            <a:endParaRPr lang="en-US" sz="3200" dirty="0">
              <a:solidFill>
                <a:srgbClr val="0000CC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8763" y="1105820"/>
            <a:ext cx="1051098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680" indent="-36068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Keep  protective equipment in working order and size it correctly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680" indent="-36068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Safe operating procedures are to be  maintained on regular schedule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680" indent="-36068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Training in Loss Prevention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680" indent="-36068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Handling ‘on-site’ and ‘off site’ emergencies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680" indent="-36068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major hazard installations like the Bhopal plant, hazard and operability study (HAZOP) should be carried out on the design as it is a powerful tool for identifying routes by which contamination and other unwanted deviations can occur.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655058" y="1974288"/>
            <a:ext cx="10909702" cy="38779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>
              <a:buClr>
                <a:srgbClr val="000000"/>
              </a:buClr>
              <a:buSzPct val="100000"/>
              <a:defRPr/>
            </a:pPr>
            <a:r>
              <a:rPr lang="en-IN" altLang="en-US" sz="2800" dirty="0"/>
              <a:t>True life case studies that resulted in environmental and health impact of immense magnitude:</a:t>
            </a:r>
            <a:endParaRPr lang="en-IN" altLang="en-US" sz="2800" dirty="0"/>
          </a:p>
          <a:p>
            <a:pPr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IN" altLang="en-US" sz="26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Bhopal Gas Tragedy </a:t>
            </a:r>
            <a:r>
              <a:rPr lang="en-I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sz="2000" dirty="0">
                <a:solidFill>
                  <a:srgbClr val="C00000"/>
                </a:solidFill>
              </a:rPr>
              <a:t>https://www.youtube.com/watch?v=rJg19W8x_Ls&amp;t=2s)</a:t>
            </a:r>
            <a:endParaRPr lang="en-IN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IN" altLang="en-US" sz="26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Love Canal Tragedy </a:t>
            </a:r>
            <a:r>
              <a:rPr lang="en-I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sz="2000" dirty="0">
                <a:solidFill>
                  <a:srgbClr val="C00000"/>
                </a:solidFill>
              </a:rPr>
              <a:t>https://www.youtube.com/watch?v=3iSFgZ-SlaU&amp;t=11s)</a:t>
            </a:r>
            <a:endParaRPr lang="en-IN" altLang="en-US" sz="240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IN" altLang="en-US" sz="26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Beas river pollution </a:t>
            </a:r>
            <a:r>
              <a:rPr lang="en-I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sz="2000" dirty="0">
                <a:solidFill>
                  <a:srgbClr val="C00000"/>
                </a:solidFill>
              </a:rPr>
              <a:t>https://www.youtube.com/watch?v=8VE_OpIbyc8)</a:t>
            </a:r>
            <a:endParaRPr lang="en-IN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IN" altLang="en-US" sz="2800" dirty="0"/>
          </a:p>
          <a:p>
            <a:pPr>
              <a:defRPr/>
            </a:pPr>
            <a:r>
              <a:rPr lang="en-IN" altLang="en-US" sz="2800" dirty="0"/>
              <a:t>Case studies through self-study mode:</a:t>
            </a:r>
            <a:endParaRPr lang="en-IN" altLang="en-US" sz="2800" dirty="0"/>
          </a:p>
          <a:p>
            <a:pPr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IN" altLang="en-US" sz="2800" dirty="0">
                <a:solidFill>
                  <a:srgbClr val="00782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Chernobyl nuclear disaster </a:t>
            </a:r>
            <a:r>
              <a:rPr lang="en-I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sz="2400" dirty="0">
                <a:solidFill>
                  <a:srgbClr val="C00000"/>
                </a:solidFill>
              </a:rPr>
              <a:t>https://www.youtube.com/watch?v=eB1vfga9Y_c)</a:t>
            </a:r>
            <a:endParaRPr lang="en-IN" altLang="en-US" sz="240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IN" altLang="en-US" sz="2800" dirty="0">
                <a:solidFill>
                  <a:srgbClr val="00782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Seveso industrial chemical leak </a:t>
            </a:r>
            <a:r>
              <a:rPr lang="en-I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sz="2000" dirty="0">
                <a:solidFill>
                  <a:srgbClr val="C00000"/>
                </a:solidFill>
              </a:rPr>
              <a:t>https://www.youtube.com/watch?v=zkvdM3RlGFU)</a:t>
            </a:r>
            <a:endParaRPr lang="en-IN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55058" y="394783"/>
            <a:ext cx="96989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Episodes of Environmental and Health impacts that are examples of Immense Human Error and Negligence</a:t>
            </a:r>
            <a:endParaRPr lang="en-IN" alt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856474" y="1726417"/>
            <a:ext cx="10266219" cy="397031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IN" sz="2800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 the next session…..</a:t>
            </a:r>
            <a:endParaRPr kumimoji="0" lang="en-IN" sz="2800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sz="2800" i="0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Other true </a:t>
            </a:r>
            <a:r>
              <a:rPr kumimoji="0" lang="en-US" sz="280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life case studies that resulted in environmental and 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health </a:t>
            </a:r>
            <a:r>
              <a:rPr kumimoji="0" lang="en-US" sz="28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impact :</a:t>
            </a:r>
            <a:endParaRPr kumimoji="0" lang="en-US" sz="2800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Love Canal Tragedy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Beas river pollution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IN" sz="2800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IN" sz="28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IN" sz="280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962890" y="2783215"/>
            <a:ext cx="10266219" cy="768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N" sz="44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Bhopal Gas Tragedy</a:t>
            </a:r>
            <a:endParaRPr kumimoji="0" lang="en-IN" sz="4400" b="1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0205" y="1688238"/>
            <a:ext cx="11471562" cy="4154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9255" indent="-38925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Union Carbide Corporation, USA: Indian subsidiary Union Carbide India Ltd (UCIL), Bhopal, 1934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9255" indent="-38925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Carbaryl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Production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9255" indent="-38925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Reaction: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9255" indent="-389255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Monomethylamine+ phosgene                             Methyl Isocyanate (MIC)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9255" indent="-389255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Methyl  Isocyanate (MIC)+alpha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Napthol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Carbaryl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9255" indent="-38925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Maximum permissible limit for MIC storage: half a ton</a:t>
            </a:r>
            <a:endParaRPr lang="en-US" sz="3200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97877" y="847153"/>
            <a:ext cx="8589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99"/>
                </a:solidFill>
                <a:latin typeface="Arial Rounded MT Bold" panose="020F0704030504030204" pitchFamily="34" charset="0"/>
              </a:rPr>
              <a:t>Bhopal and Union Carbide Subsidiary</a:t>
            </a:r>
            <a:endParaRPr lang="en-US" sz="3200" b="1" dirty="0">
              <a:solidFill>
                <a:srgbClr val="000099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388545" y="4285961"/>
            <a:ext cx="1759528" cy="13855"/>
          </a:xfrm>
          <a:prstGeom prst="straightConnector1">
            <a:avLst/>
          </a:prstGeom>
          <a:ln w="5715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478905" y="4815840"/>
            <a:ext cx="1262380" cy="4445"/>
          </a:xfrm>
          <a:prstGeom prst="straightConnector1">
            <a:avLst/>
          </a:prstGeom>
          <a:ln w="5715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79865" y="531089"/>
            <a:ext cx="1801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CC"/>
                </a:solidFill>
                <a:latin typeface="Arial Rounded MT Bold" panose="020F0704030504030204" pitchFamily="34" charset="0"/>
              </a:rPr>
              <a:t>Mishap</a:t>
            </a:r>
            <a:endParaRPr lang="en-US" sz="3200" b="1" dirty="0">
              <a:solidFill>
                <a:srgbClr val="0000CC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2545" y="1235615"/>
            <a:ext cx="1052646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4825" indent="-50482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Operator was asked to wash the piping around one of the three MIC storage tanks at 10.15 pm Sunday, December 2, 1984, suspecting a leak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4825" indent="-50482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Valve of the tank was blinded off to prevent ingress of water, as it would initiate an exothermic polymerization reaction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4825" indent="-50482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At 11 pm, an increase in pressure was observed in the tank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4825" indent="-50482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At around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11.30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pm, operator sensed irritation in eyes, due to the leak of MIC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1" cstate="print"/>
          <a:srcRect l="10702" r="5632"/>
          <a:stretch>
            <a:fillRect/>
          </a:stretch>
        </p:blipFill>
        <p:spPr bwMode="auto">
          <a:xfrm>
            <a:off x="6240159" y="1146175"/>
            <a:ext cx="5289953" cy="5089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637492" y="134100"/>
            <a:ext cx="83845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200" b="1" dirty="0">
                <a:solidFill>
                  <a:srgbClr val="0000CC"/>
                </a:solidFill>
                <a:latin typeface="Arial Rounded MT Bold" panose="020F0704030504030204" pitchFamily="34" charset="0"/>
              </a:rPr>
              <a:t>Technical Flaws</a:t>
            </a:r>
            <a:r>
              <a:rPr lang="en-US" sz="3200" b="1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that led to the Tragedy</a:t>
            </a:r>
            <a:endParaRPr lang="en-US" sz="3200" b="1" dirty="0">
              <a:solidFill>
                <a:srgbClr val="0000CC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5041" y="717665"/>
            <a:ext cx="576262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93395" indent="-49339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Increase in temperature and pressure, led to the lifting of relief valve and MIC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vapour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discharged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3395" indent="-49339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Protective equipments were either out of order or not in full working order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3395" indent="-49339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Refrigeration system was shut down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3395" indent="-49339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Scrubbing system was not immediately available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3395" indent="-49339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Flare system was out of use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6845935" y="960120"/>
            <a:ext cx="419735" cy="773430"/>
          </a:xfrm>
          <a:prstGeom prst="straightConnector1">
            <a:avLst/>
          </a:prstGeom>
          <a:ln w="57150">
            <a:solidFill>
              <a:schemeClr val="accent1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022205" y="562610"/>
            <a:ext cx="401955" cy="701675"/>
          </a:xfrm>
          <a:prstGeom prst="straightConnector1">
            <a:avLst/>
          </a:prstGeom>
          <a:ln w="57150">
            <a:solidFill>
              <a:schemeClr val="accent1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445500" y="2131060"/>
            <a:ext cx="419735" cy="773430"/>
          </a:xfrm>
          <a:prstGeom prst="straightConnector1">
            <a:avLst/>
          </a:prstGeom>
          <a:ln w="57150">
            <a:solidFill>
              <a:schemeClr val="accent1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057798" y="4272915"/>
            <a:ext cx="419735" cy="773430"/>
          </a:xfrm>
          <a:prstGeom prst="straightConnector1">
            <a:avLst/>
          </a:prstGeom>
          <a:ln w="57150">
            <a:solidFill>
              <a:schemeClr val="accent1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0365740" y="4659630"/>
            <a:ext cx="588645" cy="696595"/>
          </a:xfrm>
          <a:prstGeom prst="straightConnector1">
            <a:avLst/>
          </a:prstGeom>
          <a:ln w="57150">
            <a:solidFill>
              <a:schemeClr val="accent1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25618" y="99340"/>
            <a:ext cx="27056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00CC"/>
                </a:solidFill>
                <a:latin typeface="Arial Rounded MT Bold" panose="020F0704030504030204" pitchFamily="34" charset="0"/>
              </a:rPr>
              <a:t>The Disaster</a:t>
            </a:r>
            <a:endParaRPr lang="en-US" sz="3200" b="1" dirty="0">
              <a:solidFill>
                <a:srgbClr val="0000CC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6890" y="712470"/>
            <a:ext cx="5786120" cy="5631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C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midnight,  due to the built up of excessive pressure, the rupture disk burst and blew off the safety valve and MIC escaped into the atmosphere through vent line. </a:t>
            </a:r>
            <a:endParaRPr lang="en-US" sz="2400" dirty="0">
              <a:solidFill>
                <a:srgbClr val="CC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Early hours of December 3, 1984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Immediate death: 8,000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Permanent disability: 250,000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After 14 yrs, death toll: 16,000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Continuous Suffering: 120,000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G:\UEN002_Summer course\bhopal-tragedy-5-638.jpg"/>
          <p:cNvPicPr>
            <a:picLocks noChangeAspect="1" noChangeArrowheads="1"/>
          </p:cNvPicPr>
          <p:nvPr/>
        </p:nvPicPr>
        <p:blipFill>
          <a:blip r:embed="rId1" cstate="print"/>
          <a:srcRect b="7968"/>
          <a:stretch>
            <a:fillRect/>
          </a:stretch>
        </p:blipFill>
        <p:spPr bwMode="auto">
          <a:xfrm>
            <a:off x="6101715" y="1515745"/>
            <a:ext cx="4963795" cy="408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46999" y="622395"/>
            <a:ext cx="67451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CC"/>
                </a:solidFill>
                <a:latin typeface="Arial Rounded MT Bold" panose="020F0704030504030204" pitchFamily="34" charset="0"/>
              </a:rPr>
              <a:t>Health Hazard of Bhopal Gas Tragedy</a:t>
            </a:r>
            <a:endParaRPr lang="en-US" sz="2800" b="1" dirty="0">
              <a:solidFill>
                <a:srgbClr val="0000CC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9223" y="1330213"/>
            <a:ext cx="11075035" cy="5367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1160" indent="-39116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Pulmonary edema was the cause of death in most cases, with many deaths resulting from secondary respiratory infections such as bronchitis and bronchial pneumonia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1160" indent="-39116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Other effects noted from acute inhalation exposure to methyl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isocyanate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humans are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7135" indent="-35687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respiratory tract irritation, difficulty breathing, blindness, nausea,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7135" indent="-35687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gastritis, sweating, fever, chills, </a:t>
            </a:r>
            <a:r>
              <a:rPr lang="en-I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damage to liver and kidney</a:t>
            </a:r>
            <a:endParaRPr lang="en-I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7135" indent="-35687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I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5445" indent="-35242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Survivors continue to exhibit damage to the lungs (e.g.,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bronchoalveolar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lesions and decreased lung function) and the eyes (e.g., loss of vision, loss of visual acuity, and cataracts)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9054" y="1200880"/>
            <a:ext cx="652335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CC"/>
                </a:solidFill>
                <a:latin typeface="Arial Rounded MT Bold" panose="020F0704030504030204" pitchFamily="34" charset="0"/>
              </a:rPr>
              <a:t>Health Hazard of Bhopal Gas Tragedy</a:t>
            </a:r>
            <a:endParaRPr lang="en-US" sz="2800" b="1" dirty="0">
              <a:solidFill>
                <a:srgbClr val="0000CC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1810" y="1722755"/>
            <a:ext cx="10901680" cy="3412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5955" indent="-655955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Unusually</a:t>
            </a:r>
            <a:r>
              <a:rPr lang="en-I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high percentage of survivors had disorders of the reproductive system, including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leukorrhea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pelvic inflammatory disease, excessive menstrual bleeding, and suppression of lactation. 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55955" indent="-655955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Other adverse effects included increases in the number of stillbirths, spontaneous abortions, and increased infant mortality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2&quot;/&gt;&lt;property id=&quot;20307&quot; value=&quot;259&quot;/&gt;&lt;/object&gt;&lt;object type=&quot;3&quot; unique_id=&quot;10004&quot;&gt;&lt;property id=&quot;20148&quot; value=&quot;5&quot;/&gt;&lt;property id=&quot;20300&quot; value=&quot;Slide 3&quot;/&gt;&lt;property id=&quot;20307&quot; value=&quot;380&quot;/&gt;&lt;/object&gt;&lt;object type=&quot;3&quot; unique_id=&quot;10005&quot;&gt;&lt;property id=&quot;20148&quot; value=&quot;5&quot;/&gt;&lt;property id=&quot;20300&quot; value=&quot;Slide 4&quot;/&gt;&lt;property id=&quot;20307&quot; value=&quot;348&quot;/&gt;&lt;/object&gt;&lt;object type=&quot;3&quot; unique_id=&quot;10006&quot;&gt;&lt;property id=&quot;20148&quot; value=&quot;5&quot;/&gt;&lt;property id=&quot;20300&quot; value=&quot;Slide 5&quot;/&gt;&lt;property id=&quot;20307&quot; value=&quot;349&quot;/&gt;&lt;/object&gt;&lt;object type=&quot;3&quot; unique_id=&quot;10007&quot;&gt;&lt;property id=&quot;20148&quot; value=&quot;5&quot;/&gt;&lt;property id=&quot;20300&quot; value=&quot;Slide 6&quot;/&gt;&lt;property id=&quot;20307&quot; value=&quot;351&quot;/&gt;&lt;/object&gt;&lt;object type=&quot;3&quot; unique_id=&quot;10008&quot;&gt;&lt;property id=&quot;20148&quot; value=&quot;5&quot;/&gt;&lt;property id=&quot;20300&quot; value=&quot;Slide 7&quot;/&gt;&lt;property id=&quot;20307&quot; value=&quot;350&quot;/&gt;&lt;/object&gt;&lt;object type=&quot;3&quot; unique_id=&quot;10009&quot;&gt;&lt;property id=&quot;20148&quot; value=&quot;5&quot;/&gt;&lt;property id=&quot;20300&quot; value=&quot;Slide 8&quot;/&gt;&lt;property id=&quot;20307&quot; value=&quot;374&quot;/&gt;&lt;/object&gt;&lt;object type=&quot;3&quot; unique_id=&quot;10010&quot;&gt;&lt;property id=&quot;20148&quot; value=&quot;5&quot;/&gt;&lt;property id=&quot;20300&quot; value=&quot;Slide 9&quot;/&gt;&lt;property id=&quot;20307&quot; value=&quot;376&quot;/&gt;&lt;/object&gt;&lt;object type=&quot;3&quot; unique_id=&quot;10011&quot;&gt;&lt;property id=&quot;20148&quot; value=&quot;5&quot;/&gt;&lt;property id=&quot;20300&quot; value=&quot;Slide 10&quot;/&gt;&lt;property id=&quot;20307&quot; value=&quot;352&quot;/&gt;&lt;/object&gt;&lt;object type=&quot;3&quot; unique_id=&quot;10012&quot;&gt;&lt;property id=&quot;20148&quot; value=&quot;5&quot;/&gt;&lt;property id=&quot;20300&quot; value=&quot;Slide 11&quot;/&gt;&lt;property id=&quot;20307&quot; value=&quot;353&quot;/&gt;&lt;/object&gt;&lt;object type=&quot;3&quot; unique_id=&quot;10013&quot;&gt;&lt;property id=&quot;20148&quot; value=&quot;5&quot;/&gt;&lt;property id=&quot;20300&quot; value=&quot;Slide 12&quot;/&gt;&lt;property id=&quot;20307&quot; value=&quot;373&quot;/&gt;&lt;/object&gt;&lt;object type=&quot;3&quot; unique_id=&quot;10014&quot;&gt;&lt;property id=&quot;20148&quot; value=&quot;5&quot;/&gt;&lt;property id=&quot;20300&quot; value=&quot;Slide 13&quot;/&gt;&lt;property id=&quot;20307&quot; value=&quot;377&quot;/&gt;&lt;/object&gt;&lt;object type=&quot;3&quot; unique_id=&quot;10015&quot;&gt;&lt;property id=&quot;20148&quot; value=&quot;5&quot;/&gt;&lt;property id=&quot;20300&quot; value=&quot;Slide 14&quot;/&gt;&lt;property id=&quot;20307&quot; value=&quot;371&quot;/&gt;&lt;/object&gt;&lt;object type=&quot;3&quot; unique_id=&quot;10016&quot;&gt;&lt;property id=&quot;20148&quot; value=&quot;5&quot;/&gt;&lt;property id=&quot;20300&quot; value=&quot;Slide 15&quot;/&gt;&lt;property id=&quot;20307&quot; value=&quot;372&quot;/&gt;&lt;/object&gt;&lt;object type=&quot;3&quot; unique_id=&quot;10017&quot;&gt;&lt;property id=&quot;20148&quot; value=&quot;5&quot;/&gt;&lt;property id=&quot;20300&quot; value=&quot;Slide 16&quot;/&gt;&lt;property id=&quot;20307&quot; value=&quot;378&quot;/&gt;&lt;/object&gt;&lt;object type=&quot;3&quot; unique_id=&quot;10018&quot;&gt;&lt;property id=&quot;20148&quot; value=&quot;5&quot;/&gt;&lt;property id=&quot;20300&quot; value=&quot;Slide 17&quot;/&gt;&lt;property id=&quot;20307&quot; value=&quot;379&quot;/&gt;&lt;/object&gt;&lt;object type=&quot;3&quot; unique_id=&quot;10019&quot;&gt;&lt;property id=&quot;20148&quot; value=&quot;5&quot;/&gt;&lt;property id=&quot;20300&quot; value=&quot;Slide 18&quot;/&gt;&lt;property id=&quot;20307&quot; value=&quot;364&quot;/&gt;&lt;/object&gt;&lt;object type=&quot;3&quot; unique_id=&quot;10020&quot;&gt;&lt;property id=&quot;20148&quot; value=&quot;5&quot;/&gt;&lt;property id=&quot;20300&quot; value=&quot;Slide 19&quot;/&gt;&lt;property id=&quot;20307&quot; value=&quot;370&quot;/&gt;&lt;/object&gt;&lt;object type=&quot;3&quot; unique_id=&quot;10021&quot;&gt;&lt;property id=&quot;20148&quot; value=&quot;5&quot;/&gt;&lt;property id=&quot;20300&quot; value=&quot;Slide 20&quot;/&gt;&lt;property id=&quot;20307&quot; value=&quot;397&quot;/&gt;&lt;/object&gt;&lt;object type=&quot;3&quot; unique_id=&quot;10577&quot;&gt;&lt;property id=&quot;20148&quot; value=&quot;5&quot;/&gt;&lt;property id=&quot;20300&quot; value=&quot;Slide 1 - &amp;quot;UEN002 – Energy and Environment&amp;quot;&quot;/&gt;&lt;property id=&quot;20307&quot; value=&quot;398&quot;/&gt;&lt;/object&gt;&lt;/object&gt;&lt;object type=&quot;8&quot; unique_id=&quot;10042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9403</Words>
  <Application>WPS Presentation</Application>
  <PresentationFormat>Widescreen</PresentationFormat>
  <Paragraphs>203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SimSun</vt:lpstr>
      <vt:lpstr>Wingdings</vt:lpstr>
      <vt:lpstr>Arial Rounded MT Bold</vt:lpstr>
      <vt:lpstr>Calibri</vt:lpstr>
      <vt:lpstr>Calibri Light</vt:lpstr>
      <vt:lpstr>Microsoft YaHei</vt:lpstr>
      <vt:lpstr>Arial Unicode MS</vt:lpstr>
      <vt:lpstr>Office Theme</vt:lpstr>
      <vt:lpstr>UEN002 – Energy and Environment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ANOOP</cp:lastModifiedBy>
  <cp:revision>159</cp:revision>
  <dcterms:created xsi:type="dcterms:W3CDTF">2017-02-21T05:21:00Z</dcterms:created>
  <dcterms:modified xsi:type="dcterms:W3CDTF">2020-10-01T16:23:11Z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