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81" r:id="rId3"/>
    <p:sldId id="380" r:id="rId4"/>
    <p:sldId id="267" r:id="rId5"/>
    <p:sldId id="259" r:id="rId6"/>
    <p:sldId id="260" r:id="rId7"/>
    <p:sldId id="261" r:id="rId8"/>
    <p:sldId id="262" r:id="rId9"/>
    <p:sldId id="263" r:id="rId10"/>
    <p:sldId id="268" r:id="rId11"/>
    <p:sldId id="264" r:id="rId12"/>
    <p:sldId id="265" r:id="rId13"/>
    <p:sldId id="258" r:id="rId14"/>
    <p:sldId id="269" r:id="rId15"/>
    <p:sldId id="281" r:id="rId16"/>
    <p:sldId id="282" r:id="rId17"/>
    <p:sldId id="283" r:id="rId18"/>
    <p:sldId id="277" r:id="rId19"/>
    <p:sldId id="274" r:id="rId20"/>
    <p:sldId id="279" r:id="rId21"/>
    <p:sldId id="270" r:id="rId22"/>
    <p:sldId id="278" r:id="rId23"/>
    <p:sldId id="285" r:id="rId24"/>
    <p:sldId id="286" r:id="rId25"/>
    <p:sldId id="287" r:id="rId26"/>
    <p:sldId id="382" r:id="rId27"/>
  </p:sldIdLst>
  <p:sldSz cx="12192000" cy="68580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varScale="1">
        <p:scale>
          <a:sx n="72" d="100"/>
          <a:sy n="72" d="100"/>
        </p:scale>
        <p:origin x="552" y="5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gs" Target="tags/tag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8645F02-DBDD-4B43-841D-3D7A72587A8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5EF23-AF07-407B-A3B0-6C505D4ACBE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8645F02-DBDD-4B43-841D-3D7A72587A8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5EF23-AF07-407B-A3B0-6C505D4ACBE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8645F02-DBDD-4B43-841D-3D7A72587A8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5EF23-AF07-407B-A3B0-6C505D4ACBE3}"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lipArt Placeholder 3"/>
          <p:cNvSpPr>
            <a:spLocks noGrp="1"/>
          </p:cNvSpPr>
          <p:nvPr>
            <p:ph type="clipArt" sz="half" idx="2"/>
          </p:nvPr>
        </p:nvSpPr>
        <p:spPr>
          <a:xfrm>
            <a:off x="6197600" y="1981200"/>
            <a:ext cx="5080000" cy="4114800"/>
          </a:xfrm>
        </p:spPr>
        <p:txBody>
          <a:bodyPr rtlCol="0">
            <a:normAutofit/>
          </a:bodyPr>
          <a:lstStyle/>
          <a:p>
            <a:pPr lvl="0"/>
            <a:endParaRPr lang="en-IN" noProof="0"/>
          </a:p>
        </p:txBody>
      </p:sp>
      <p:sp>
        <p:nvSpPr>
          <p:cNvPr id="5" name="Date Placeholder 4"/>
          <p:cNvSpPr>
            <a:spLocks noGrp="1"/>
          </p:cNvSpPr>
          <p:nvPr>
            <p:ph type="dt" sz="half" idx="10"/>
          </p:nvPr>
        </p:nvSpPr>
        <p:spPr>
          <a:xfrm>
            <a:off x="914400" y="6248400"/>
            <a:ext cx="25400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8737600" y="6248400"/>
            <a:ext cx="2540000" cy="457200"/>
          </a:xfrm>
        </p:spPr>
        <p:txBody>
          <a:bodyPr/>
          <a:lstStyle>
            <a:lvl1pPr>
              <a:defRPr/>
            </a:lvl1pPr>
          </a:lstStyle>
          <a:p>
            <a:pPr>
              <a:defRPr/>
            </a:pPr>
            <a:fld id="{6DC5EB26-ABBF-4760-9126-695E07867550}" type="slidenum">
              <a:rPr lang="en-US" altLang="en-US"/>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endParaRPr lang="en-IN"/>
          </a:p>
        </p:txBody>
      </p:sp>
      <p:sp>
        <p:nvSpPr>
          <p:cNvPr id="3" name="ClipArt Placeholder 2"/>
          <p:cNvSpPr>
            <a:spLocks noGrp="1"/>
          </p:cNvSpPr>
          <p:nvPr>
            <p:ph type="clipArt" sz="half" idx="1"/>
          </p:nvPr>
        </p:nvSpPr>
        <p:spPr>
          <a:xfrm>
            <a:off x="914400" y="1981200"/>
            <a:ext cx="5080000" cy="4114800"/>
          </a:xfrm>
        </p:spPr>
        <p:txBody>
          <a:bodyPr rtlCol="0">
            <a:normAutofit/>
          </a:bodyPr>
          <a:lstStyle/>
          <a:p>
            <a:pPr lvl="0"/>
            <a:endParaRPr lang="en-IN" noProof="0"/>
          </a:p>
        </p:txBody>
      </p:sp>
      <p:sp>
        <p:nvSpPr>
          <p:cNvPr id="4" name="Text Placeholder 3"/>
          <p:cNvSpPr>
            <a:spLocks noGrp="1"/>
          </p:cNvSpPr>
          <p:nvPr>
            <p:ph type="body" sz="half" idx="2"/>
          </p:nvPr>
        </p:nvSpPr>
        <p:spPr>
          <a:xfrm>
            <a:off x="6197600" y="1981200"/>
            <a:ext cx="508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a:xfrm>
            <a:off x="914400" y="6248400"/>
            <a:ext cx="25400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8737600" y="6248400"/>
            <a:ext cx="2540000" cy="457200"/>
          </a:xfrm>
        </p:spPr>
        <p:txBody>
          <a:bodyPr/>
          <a:lstStyle>
            <a:lvl1pPr>
              <a:defRPr/>
            </a:lvl1pPr>
          </a:lstStyle>
          <a:p>
            <a:pPr>
              <a:defRPr/>
            </a:pPr>
            <a:fld id="{03B5E8E9-A7D0-4710-B8CC-75E9AB969758}"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8645F02-DBDD-4B43-841D-3D7A72587A8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5EF23-AF07-407B-A3B0-6C505D4ACBE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F8645F02-DBDD-4B43-841D-3D7A72587A8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5EF23-AF07-407B-A3B0-6C505D4ACBE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8645F02-DBDD-4B43-841D-3D7A72587A8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5EF23-AF07-407B-A3B0-6C505D4ACBE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8645F02-DBDD-4B43-841D-3D7A72587A8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95EF23-AF07-407B-A3B0-6C505D4ACBE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8645F02-DBDD-4B43-841D-3D7A72587A8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95EF23-AF07-407B-A3B0-6C505D4ACBE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645F02-DBDD-4B43-841D-3D7A72587A8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95EF23-AF07-407B-A3B0-6C505D4ACBE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F8645F02-DBDD-4B43-841D-3D7A72587A8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5EF23-AF07-407B-A3B0-6C505D4ACBE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F8645F02-DBDD-4B43-841D-3D7A72587A8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5EF23-AF07-407B-A3B0-6C505D4ACBE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45F02-DBDD-4B43-841D-3D7A72587A80}"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5EF23-AF07-407B-A3B0-6C505D4ACBE3}" type="slidenum">
              <a:rPr lang="en-US" smtClean="0"/>
            </a:fld>
            <a:endParaRPr lang="en-US"/>
          </a:p>
        </p:txBody>
      </p:sp>
      <p:pic>
        <p:nvPicPr>
          <p:cNvPr id="8" name="Picture 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158537" y="22880"/>
            <a:ext cx="1033463" cy="1033463"/>
          </a:xfrm>
          <a:prstGeom prst="rect">
            <a:avLst/>
          </a:prstGeom>
        </p:spPr>
      </p:pic>
      <p:sp>
        <p:nvSpPr>
          <p:cNvPr id="11" name="Rectangle 10"/>
          <p:cNvSpPr/>
          <p:nvPr userDrawn="1"/>
        </p:nvSpPr>
        <p:spPr>
          <a:xfrm>
            <a:off x="45245" y="0"/>
            <a:ext cx="457200" cy="68902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Footer Placeholder 3"/>
          <p:cNvSpPr txBox="1"/>
          <p:nvPr userDrawn="1"/>
        </p:nvSpPr>
        <p:spPr>
          <a:xfrm rot="16200000">
            <a:off x="-2565711" y="3670635"/>
            <a:ext cx="5614169" cy="487509"/>
          </a:xfrm>
          <a:prstGeom prst="rect">
            <a:avLst/>
          </a:prstGeom>
        </p:spPr>
        <p:txBody>
          <a:bodyPr vert="horz" lIns="91440" tIns="45720" rIns="91440" bIns="4572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2000" dirty="0" smtClean="0">
                <a:solidFill>
                  <a:srgbClr val="C00000"/>
                </a:solidFill>
              </a:rPr>
              <a:t>UEN</a:t>
            </a:r>
            <a:r>
              <a:rPr lang="en-US" sz="2000" baseline="0" dirty="0" smtClean="0">
                <a:solidFill>
                  <a:srgbClr val="C00000"/>
                </a:solidFill>
              </a:rPr>
              <a:t>002 – Energy and Environment</a:t>
            </a:r>
            <a:endParaRPr lang="en-US" sz="2000" dirty="0">
              <a:solidFill>
                <a:srgbClr val="C0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809115" y="1184276"/>
            <a:ext cx="8326120" cy="461645"/>
          </a:xfrm>
        </p:spPr>
        <p:txBody>
          <a:bodyPr>
            <a:normAutofit fontScale="90000"/>
          </a:bodyPr>
          <a:lstStyle/>
          <a:p>
            <a:pPr eaLnBrk="1" hangingPunct="1"/>
            <a:r>
              <a:rPr lang="en-US" altLang="en-US" sz="4800" b="1">
                <a:solidFill>
                  <a:srgbClr val="FF0000"/>
                </a:solidFill>
              </a:rPr>
              <a:t>UEN002 – Energy and Environment</a:t>
            </a:r>
            <a:endParaRPr lang="en-US" altLang="en-US" sz="4800" b="1">
              <a:solidFill>
                <a:srgbClr val="FF0000"/>
              </a:solidFill>
            </a:endParaRPr>
          </a:p>
        </p:txBody>
      </p:sp>
      <p:sp>
        <p:nvSpPr>
          <p:cNvPr id="2051" name="Rectangle 3"/>
          <p:cNvSpPr>
            <a:spLocks noGrp="1" noChangeArrowheads="1"/>
          </p:cNvSpPr>
          <p:nvPr>
            <p:ph idx="1"/>
          </p:nvPr>
        </p:nvSpPr>
        <p:spPr>
          <a:xfrm>
            <a:off x="1809116" y="2375535"/>
            <a:ext cx="8869045" cy="2895600"/>
          </a:xfrm>
        </p:spPr>
        <p:txBody>
          <a:bodyPr/>
          <a:lstStyle/>
          <a:p>
            <a:pPr marL="0" indent="0" eaLnBrk="1" hangingPunct="1">
              <a:buNone/>
              <a:defRPr/>
            </a:pPr>
            <a:r>
              <a:rPr lang="en-IN" altLang="en-US"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In the previous session…</a:t>
            </a:r>
            <a:endParaRPr lang="en-IN" altLang="en-US"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defRPr/>
            </a:pPr>
            <a:r>
              <a:rPr lang="en-IN" altLang="en-US" dirty="0" smtClean="0">
                <a:solidFill>
                  <a:srgbClr val="00421E"/>
                </a:solidFill>
                <a:latin typeface="Arial" panose="020B0604020202020204" pitchFamily="34" charset="0"/>
                <a:cs typeface="Arial" panose="020B0604020202020204" pitchFamily="34" charset="0"/>
              </a:rPr>
              <a:t>We had a glimpse of the most famous unfortunate disaster …. The Bhopal Gas Tragedy.</a:t>
            </a:r>
            <a:endParaRPr lang="en-US" altLang="en-US" dirty="0">
              <a:solidFill>
                <a:srgbClr val="00421E"/>
              </a:solidFill>
              <a:latin typeface="Arial" panose="020B0604020202020204" pitchFamily="34" charset="0"/>
              <a:cs typeface="Arial" panose="020B0604020202020204" pitchFamily="34" charset="0"/>
            </a:endParaRPr>
          </a:p>
          <a:p>
            <a:pPr eaLnBrk="1" hangingPunct="1">
              <a:buFontTx/>
              <a:buNone/>
              <a:defRPr/>
            </a:pPr>
            <a:endParaRPr lang="en-US" altLang="en-US" dirty="0">
              <a:solidFill>
                <a:srgbClr val="00421E"/>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00075" y="993933"/>
            <a:ext cx="4373245" cy="744855"/>
          </a:xfrm>
        </p:spPr>
        <p:txBody>
          <a:bodyPr/>
          <a:lstStyle/>
          <a:p>
            <a:pPr eaLnBrk="1" hangingPunct="1"/>
            <a:r>
              <a:rPr lang="en-US" altLang="en-US" sz="2800" b="1" dirty="0">
                <a:gradFill>
                  <a:gsLst>
                    <a:gs pos="0">
                      <a:srgbClr val="E30000"/>
                    </a:gs>
                    <a:gs pos="100000">
                      <a:srgbClr val="760303"/>
                    </a:gs>
                  </a:gsLst>
                  <a:lin scaled="0"/>
                </a:gradFill>
                <a:latin typeface="Arial" panose="020B0604020202020204" pitchFamily="34" charset="0"/>
                <a:cs typeface="Arial" panose="020B0604020202020204" pitchFamily="34" charset="0"/>
              </a:rPr>
              <a:t>The Community Reacts</a:t>
            </a:r>
            <a:endParaRPr lang="en-US" altLang="en-US" sz="2800" b="1" dirty="0">
              <a:gradFill>
                <a:gsLst>
                  <a:gs pos="0">
                    <a:srgbClr val="E30000"/>
                  </a:gs>
                  <a:gs pos="100000">
                    <a:srgbClr val="760303"/>
                  </a:gs>
                </a:gsLst>
                <a:lin scaled="0"/>
              </a:gradFill>
              <a:latin typeface="Arial" panose="020B0604020202020204" pitchFamily="34" charset="0"/>
              <a:cs typeface="Arial" panose="020B0604020202020204" pitchFamily="34" charset="0"/>
            </a:endParaRPr>
          </a:p>
        </p:txBody>
      </p:sp>
      <p:sp>
        <p:nvSpPr>
          <p:cNvPr id="44035" name="Rectangle 3"/>
          <p:cNvSpPr>
            <a:spLocks noGrp="1" noChangeArrowheads="1"/>
          </p:cNvSpPr>
          <p:nvPr>
            <p:ph sz="half" idx="2"/>
          </p:nvPr>
        </p:nvSpPr>
        <p:spPr>
          <a:xfrm>
            <a:off x="600075" y="1738788"/>
            <a:ext cx="5678313" cy="4351338"/>
          </a:xfrm>
        </p:spPr>
        <p:txBody>
          <a:bodyPr>
            <a:noAutofit/>
          </a:bodyPr>
          <a:lstStyle/>
          <a:p>
            <a:pPr eaLnBrk="1" hangingPunct="1">
              <a:lnSpc>
                <a:spcPct val="150000"/>
              </a:lnSpc>
            </a:pPr>
            <a:r>
              <a:rPr lang="en-US" altLang="en-US" sz="2400" dirty="0"/>
              <a:t>While the inner rings were evacuated, the outer rings were not initially</a:t>
            </a:r>
            <a:endParaRPr lang="en-US" altLang="en-US" sz="2400" dirty="0"/>
          </a:p>
          <a:p>
            <a:pPr eaLnBrk="1" hangingPunct="1">
              <a:lnSpc>
                <a:spcPct val="150000"/>
              </a:lnSpc>
            </a:pPr>
            <a:r>
              <a:rPr lang="en-US" altLang="en-US" sz="2400" dirty="0"/>
              <a:t>After 2 years of constant demonstrations and health studies about the nearby residents, the remaining residents were evacuated</a:t>
            </a:r>
            <a:endParaRPr lang="en-US" altLang="en-US" sz="2400" dirty="0"/>
          </a:p>
          <a:p>
            <a:pPr eaLnBrk="1" hangingPunct="1">
              <a:lnSpc>
                <a:spcPct val="150000"/>
              </a:lnSpc>
            </a:pPr>
            <a:endParaRPr lang="en-US" altLang="en-US" sz="2400" dirty="0"/>
          </a:p>
        </p:txBody>
      </p:sp>
      <p:pic>
        <p:nvPicPr>
          <p:cNvPr id="3" name="Content Placeholder 3"/>
          <p:cNvPicPr>
            <a:picLocks noGrp="1" noChangeAspect="1"/>
          </p:cNvPicPr>
          <p:nvPr>
            <p:ph sz="half" idx="1"/>
          </p:nvPr>
        </p:nvPicPr>
        <p:blipFill>
          <a:blip r:embed="rId1"/>
          <a:stretch>
            <a:fillRect/>
          </a:stretch>
        </p:blipFill>
        <p:spPr>
          <a:xfrm>
            <a:off x="6603365" y="2367280"/>
            <a:ext cx="4565650" cy="30943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48528" y="381236"/>
            <a:ext cx="2620701" cy="609600"/>
          </a:xfrm>
        </p:spPr>
        <p:txBody>
          <a:bodyPr/>
          <a:lstStyle/>
          <a:p>
            <a:pPr algn="l" eaLnBrk="1" hangingPunct="1"/>
            <a:r>
              <a:rPr lang="en-US" altLang="en-US" sz="2800" b="1" dirty="0">
                <a:solidFill>
                  <a:schemeClr val="accent2">
                    <a:lumMod val="75000"/>
                  </a:schemeClr>
                </a:solidFill>
                <a:latin typeface="Arial" panose="020B0604020202020204" pitchFamily="34" charset="0"/>
                <a:cs typeface="Arial" panose="020B0604020202020204" pitchFamily="34" charset="0"/>
              </a:rPr>
              <a:t>At the end..</a:t>
            </a:r>
            <a:endParaRPr lang="en-US" altLang="en-US" sz="2800" b="1" dirty="0">
              <a:solidFill>
                <a:schemeClr val="accent2">
                  <a:lumMod val="75000"/>
                </a:schemeClr>
              </a:solidFill>
              <a:latin typeface="Arial" panose="020B0604020202020204" pitchFamily="34" charset="0"/>
              <a:cs typeface="Arial" panose="020B0604020202020204" pitchFamily="34" charset="0"/>
            </a:endParaRPr>
          </a:p>
        </p:txBody>
      </p:sp>
      <p:sp>
        <p:nvSpPr>
          <p:cNvPr id="45059" name="Rectangle 3"/>
          <p:cNvSpPr>
            <a:spLocks noGrp="1" noChangeArrowheads="1"/>
          </p:cNvSpPr>
          <p:nvPr>
            <p:ph type="body" sz="half" idx="2"/>
          </p:nvPr>
        </p:nvSpPr>
        <p:spPr>
          <a:xfrm>
            <a:off x="748528" y="990836"/>
            <a:ext cx="9774354" cy="5453000"/>
          </a:xfrm>
        </p:spPr>
        <p:txBody>
          <a:bodyPr>
            <a:noAutofit/>
          </a:bodyPr>
          <a:lstStyle/>
          <a:p>
            <a:pPr eaLnBrk="1" hangingPunct="1">
              <a:lnSpc>
                <a:spcPct val="150000"/>
              </a:lnSpc>
            </a:pPr>
            <a:r>
              <a:rPr lang="en-US" altLang="en-US" sz="2400" dirty="0"/>
              <a:t>Love Canal showed the world that there is a real chemical threat from these dumps</a:t>
            </a:r>
            <a:endParaRPr lang="en-US" altLang="en-US" sz="2400" dirty="0"/>
          </a:p>
          <a:p>
            <a:pPr eaLnBrk="1" hangingPunct="1">
              <a:lnSpc>
                <a:spcPct val="150000"/>
              </a:lnSpc>
            </a:pPr>
            <a:r>
              <a:rPr lang="en-US" altLang="en-US" sz="2400" dirty="0"/>
              <a:t>While response teams trained in chemical spills are now in place, the residents of Love Canal were the victims of ignorance about chemicals and how to deal with them.</a:t>
            </a:r>
            <a:endParaRPr lang="en-US" altLang="en-US" sz="2400" dirty="0"/>
          </a:p>
          <a:p>
            <a:pPr>
              <a:lnSpc>
                <a:spcPct val="150000"/>
              </a:lnSpc>
            </a:pPr>
            <a:r>
              <a:rPr lang="en-US" altLang="en-US" sz="2400" dirty="0"/>
              <a:t>Congress drew on information from the Love Canal case when it debated and passed CERCLA, the Comprehensive Emergency Response, Compensation and Liability Act (known informally as the "Superfund" Act). </a:t>
            </a:r>
            <a:endParaRPr lang="en-US"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a:xfrm>
            <a:off x="2133600" y="2881544"/>
            <a:ext cx="7924800" cy="838200"/>
          </a:xfrm>
        </p:spPr>
        <p:txBody>
          <a:bodyPr>
            <a:normAutofit/>
          </a:bodyPr>
          <a:lstStyle/>
          <a:p>
            <a:pPr eaLnBrk="1" hangingPunct="1"/>
            <a:r>
              <a:rPr lang="en-US" altLang="en-US" sz="4400" b="1" dirty="0">
                <a:solidFill>
                  <a:srgbClr val="CC3300"/>
                </a:solidFill>
                <a:latin typeface="Arial Rounded MT Bold" panose="020F0704030504030204" pitchFamily="34" charset="0"/>
              </a:rPr>
              <a:t>Beas River Pollution</a:t>
            </a:r>
            <a:endParaRPr lang="en-US" altLang="en-US" sz="4400" b="1" dirty="0">
              <a:solidFill>
                <a:srgbClr val="CC3300"/>
              </a:solidFill>
              <a:latin typeface="Arial Rounded MT Bold" panose="020F07040305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ChangeArrowheads="1"/>
          </p:cNvSpPr>
          <p:nvPr/>
        </p:nvSpPr>
        <p:spPr bwMode="auto">
          <a:xfrm>
            <a:off x="871537" y="1190744"/>
            <a:ext cx="10287001" cy="5450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30000"/>
              </a:lnSpc>
              <a:spcBef>
                <a:spcPts val="1200"/>
              </a:spcBef>
            </a:pPr>
            <a:r>
              <a:rPr lang="en-US" sz="2400" b="1" dirty="0">
                <a:solidFill>
                  <a:srgbClr val="0000CC"/>
                </a:solidFill>
                <a:cs typeface="Arial" panose="020B0604020202020204" pitchFamily="34" charset="0"/>
              </a:rPr>
              <a:t>Punjab : </a:t>
            </a:r>
            <a:r>
              <a:rPr lang="en-IN" sz="2400" dirty="0">
                <a:solidFill>
                  <a:srgbClr val="009900"/>
                </a:solidFill>
                <a:cs typeface="Arial" panose="020B0604020202020204" pitchFamily="34" charset="0"/>
              </a:rPr>
              <a:t>Beas</a:t>
            </a:r>
            <a:r>
              <a:rPr lang="en-IN" sz="2400" dirty="0">
                <a:cs typeface="Arial" panose="020B0604020202020204" pitchFamily="34" charset="0"/>
              </a:rPr>
              <a:t>, Chenab, Jhelum, Ravi, and </a:t>
            </a:r>
            <a:r>
              <a:rPr lang="en-IN" sz="2400" dirty="0">
                <a:solidFill>
                  <a:srgbClr val="009900"/>
                </a:solidFill>
                <a:cs typeface="Arial" panose="020B0604020202020204" pitchFamily="34" charset="0"/>
              </a:rPr>
              <a:t>Sutlej</a:t>
            </a:r>
            <a:endParaRPr lang="en-IN" sz="2400" dirty="0">
              <a:solidFill>
                <a:srgbClr val="009900"/>
              </a:solidFill>
              <a:cs typeface="Arial" panose="020B0604020202020204" pitchFamily="34" charset="0"/>
            </a:endParaRPr>
          </a:p>
          <a:p>
            <a:pPr>
              <a:lnSpc>
                <a:spcPct val="130000"/>
              </a:lnSpc>
              <a:spcBef>
                <a:spcPts val="1200"/>
              </a:spcBef>
            </a:pPr>
            <a:r>
              <a:rPr lang="en-IN" sz="2400" b="1" dirty="0">
                <a:solidFill>
                  <a:srgbClr val="0000CC"/>
                </a:solidFill>
                <a:cs typeface="Arial" panose="020B0604020202020204" pitchFamily="34" charset="0"/>
              </a:rPr>
              <a:t>Usage:</a:t>
            </a:r>
            <a:r>
              <a:rPr lang="en-IN" sz="2400" b="1" dirty="0">
                <a:cs typeface="Arial" panose="020B0604020202020204" pitchFamily="34" charset="0"/>
              </a:rPr>
              <a:t> </a:t>
            </a:r>
            <a:r>
              <a:rPr lang="en-IN" sz="2400" dirty="0">
                <a:cs typeface="Arial" panose="020B0604020202020204" pitchFamily="34" charset="0"/>
              </a:rPr>
              <a:t>irrigation, drinking purpose, development of hydro-electric projects</a:t>
            </a:r>
            <a:endParaRPr lang="en-IN" sz="2400" dirty="0">
              <a:cs typeface="Arial" panose="020B0604020202020204" pitchFamily="34" charset="0"/>
            </a:endParaRPr>
          </a:p>
          <a:p>
            <a:pPr>
              <a:lnSpc>
                <a:spcPct val="130000"/>
              </a:lnSpc>
              <a:spcBef>
                <a:spcPts val="1200"/>
              </a:spcBef>
            </a:pPr>
            <a:r>
              <a:rPr lang="en-IN" sz="2400" b="1" dirty="0">
                <a:solidFill>
                  <a:srgbClr val="0000CC"/>
                </a:solidFill>
                <a:cs typeface="Arial" panose="020B0604020202020204" pitchFamily="34" charset="0"/>
              </a:rPr>
              <a:t>Origin of River Beas:  </a:t>
            </a:r>
            <a:r>
              <a:rPr lang="en-IN" sz="2400" dirty="0">
                <a:cs typeface="Arial" panose="020B0604020202020204" pitchFamily="34" charset="0"/>
              </a:rPr>
              <a:t>460 km long originates from two sources, Beas </a:t>
            </a:r>
            <a:r>
              <a:rPr lang="en-IN" sz="2400" dirty="0" err="1">
                <a:cs typeface="Arial" panose="020B0604020202020204" pitchFamily="34" charset="0"/>
              </a:rPr>
              <a:t>Kund</a:t>
            </a:r>
            <a:r>
              <a:rPr lang="en-IN" sz="2400" dirty="0">
                <a:cs typeface="Arial" panose="020B0604020202020204" pitchFamily="34" charset="0"/>
              </a:rPr>
              <a:t> on the South and, Beas </a:t>
            </a:r>
            <a:r>
              <a:rPr lang="en-IN" sz="2400" dirty="0" err="1">
                <a:cs typeface="Arial" panose="020B0604020202020204" pitchFamily="34" charset="0"/>
              </a:rPr>
              <a:t>Rishi</a:t>
            </a:r>
            <a:r>
              <a:rPr lang="en-IN" sz="2400" dirty="0">
                <a:cs typeface="Arial" panose="020B0604020202020204" pitchFamily="34" charset="0"/>
              </a:rPr>
              <a:t> on the right of </a:t>
            </a:r>
            <a:r>
              <a:rPr lang="en-IN" sz="2400" dirty="0" err="1">
                <a:cs typeface="Arial" panose="020B0604020202020204" pitchFamily="34" charset="0"/>
              </a:rPr>
              <a:t>Rohtang</a:t>
            </a:r>
            <a:r>
              <a:rPr lang="en-IN" sz="2400" dirty="0">
                <a:cs typeface="Arial" panose="020B0604020202020204" pitchFamily="34" charset="0"/>
              </a:rPr>
              <a:t> Pass within North-Western Himalaya. The two streams meet at </a:t>
            </a:r>
            <a:r>
              <a:rPr lang="en-IN" sz="2400" dirty="0" err="1">
                <a:cs typeface="Arial" panose="020B0604020202020204" pitchFamily="34" charset="0"/>
              </a:rPr>
              <a:t>Palchan</a:t>
            </a:r>
            <a:r>
              <a:rPr lang="en-IN" sz="2400" dirty="0">
                <a:cs typeface="Arial" panose="020B0604020202020204" pitchFamily="34" charset="0"/>
              </a:rPr>
              <a:t> village, 10 km north of </a:t>
            </a:r>
            <a:r>
              <a:rPr lang="en-IN" sz="2400" dirty="0" err="1">
                <a:cs typeface="Arial" panose="020B0604020202020204" pitchFamily="34" charset="0"/>
              </a:rPr>
              <a:t>Manali</a:t>
            </a:r>
            <a:r>
              <a:rPr lang="en-IN" sz="2400" dirty="0">
                <a:cs typeface="Arial" panose="020B0604020202020204" pitchFamily="34" charset="0"/>
              </a:rPr>
              <a:t> to form river Beas</a:t>
            </a:r>
            <a:endParaRPr lang="en-IN" sz="2400" dirty="0">
              <a:cs typeface="Arial" panose="020B0604020202020204" pitchFamily="34" charset="0"/>
            </a:endParaRPr>
          </a:p>
          <a:p>
            <a:pPr>
              <a:lnSpc>
                <a:spcPct val="130000"/>
              </a:lnSpc>
              <a:spcBef>
                <a:spcPts val="1200"/>
              </a:spcBef>
            </a:pPr>
            <a:r>
              <a:rPr lang="en-IN" sz="2400" b="1" dirty="0">
                <a:solidFill>
                  <a:srgbClr val="0000CC"/>
                </a:solidFill>
                <a:cs typeface="Arial" panose="020B0604020202020204" pitchFamily="34" charset="0"/>
              </a:rPr>
              <a:t>CONSERVATION RESERVE: </a:t>
            </a:r>
            <a:r>
              <a:rPr lang="en-IN" sz="2400" dirty="0">
                <a:cs typeface="Arial" panose="020B0604020202020204" pitchFamily="34" charset="0"/>
              </a:rPr>
              <a:t>Area of River Beas from 52 head </a:t>
            </a:r>
            <a:r>
              <a:rPr lang="en-IN" sz="2400" dirty="0" err="1">
                <a:cs typeface="Arial" panose="020B0604020202020204" pitchFamily="34" charset="0"/>
              </a:rPr>
              <a:t>Talwara</a:t>
            </a:r>
            <a:r>
              <a:rPr lang="en-IN" sz="2400" dirty="0">
                <a:cs typeface="Arial" panose="020B0604020202020204" pitchFamily="34" charset="0"/>
              </a:rPr>
              <a:t> to </a:t>
            </a:r>
            <a:r>
              <a:rPr lang="en-IN" sz="2400" dirty="0" err="1">
                <a:cs typeface="Arial" panose="020B0604020202020204" pitchFamily="34" charset="0"/>
              </a:rPr>
              <a:t>Harike</a:t>
            </a:r>
            <a:r>
              <a:rPr lang="en-IN" sz="2400" dirty="0">
                <a:cs typeface="Arial" panose="020B0604020202020204" pitchFamily="34" charset="0"/>
              </a:rPr>
              <a:t> Barrage</a:t>
            </a:r>
            <a:endParaRPr lang="en-IN" sz="2400" dirty="0">
              <a:cs typeface="Arial" panose="020B0604020202020204" pitchFamily="34" charset="0"/>
            </a:endParaRPr>
          </a:p>
        </p:txBody>
      </p:sp>
      <p:sp>
        <p:nvSpPr>
          <p:cNvPr id="37892" name="Rectangle 4"/>
          <p:cNvSpPr>
            <a:spLocks noChangeArrowheads="1"/>
          </p:cNvSpPr>
          <p:nvPr/>
        </p:nvSpPr>
        <p:spPr bwMode="auto">
          <a:xfrm>
            <a:off x="570271" y="212361"/>
            <a:ext cx="3657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None/>
            </a:pPr>
            <a:r>
              <a:rPr lang="en-US" altLang="en-US" b="1" dirty="0">
                <a:solidFill>
                  <a:srgbClr val="CC3300"/>
                </a:solidFill>
              </a:rPr>
              <a:t>Background</a:t>
            </a:r>
            <a:endParaRPr lang="en-US" altLang="en-US" dirty="0">
              <a:solidFill>
                <a:srgbClr val="CC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2910260" y="239842"/>
            <a:ext cx="7343012" cy="369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pPr>
            <a:br>
              <a:rPr lang="en-IN" altLang="en-US" b="1" u="sng" dirty="0">
                <a:solidFill>
                  <a:srgbClr val="CC3300"/>
                </a:solidFill>
              </a:rPr>
            </a:br>
            <a:br>
              <a:rPr lang="en-IN" altLang="en-US" b="1" u="sng" dirty="0">
                <a:solidFill>
                  <a:srgbClr val="CC3300"/>
                </a:solidFill>
              </a:rPr>
            </a:br>
            <a:endParaRPr lang="en-US" altLang="en-US" u="sng" dirty="0">
              <a:solidFill>
                <a:srgbClr val="CC3300"/>
              </a:solidFill>
            </a:endParaRPr>
          </a:p>
        </p:txBody>
      </p:sp>
      <p:sp>
        <p:nvSpPr>
          <p:cNvPr id="4" name="Rectangle 3"/>
          <p:cNvSpPr/>
          <p:nvPr/>
        </p:nvSpPr>
        <p:spPr>
          <a:xfrm>
            <a:off x="900112" y="698301"/>
            <a:ext cx="7139583" cy="523220"/>
          </a:xfrm>
          <a:prstGeom prst="rect">
            <a:avLst/>
          </a:prstGeom>
        </p:spPr>
        <p:txBody>
          <a:bodyPr wrap="none">
            <a:spAutoFit/>
          </a:bodyPr>
          <a:lstStyle/>
          <a:p>
            <a:r>
              <a:rPr lang="en-IN" altLang="en-US" sz="2800" b="1" dirty="0">
                <a:solidFill>
                  <a:srgbClr val="CC3300"/>
                </a:solidFill>
                <a:latin typeface="Arial" panose="020B0604020202020204" pitchFamily="34" charset="0"/>
                <a:cs typeface="Arial" panose="020B0604020202020204" pitchFamily="34" charset="0"/>
              </a:rPr>
              <a:t>Sources of Water Pollution in River Beas</a:t>
            </a:r>
            <a:endParaRPr lang="en-IN" sz="2800" dirty="0">
              <a:latin typeface="Arial" panose="020B0604020202020204" pitchFamily="34" charset="0"/>
              <a:cs typeface="Arial" panose="020B0604020202020204" pitchFamily="34" charset="0"/>
            </a:endParaRPr>
          </a:p>
        </p:txBody>
      </p:sp>
      <p:sp>
        <p:nvSpPr>
          <p:cNvPr id="6" name="Rectangle 5"/>
          <p:cNvSpPr/>
          <p:nvPr/>
        </p:nvSpPr>
        <p:spPr>
          <a:xfrm>
            <a:off x="900112" y="1310223"/>
            <a:ext cx="10942820" cy="5009833"/>
          </a:xfrm>
          <a:prstGeom prst="rect">
            <a:avLst/>
          </a:prstGeom>
        </p:spPr>
        <p:txBody>
          <a:bodyPr wrap="square">
            <a:spAutoFit/>
          </a:bodyPr>
          <a:lstStyle/>
          <a:p>
            <a:pPr>
              <a:lnSpc>
                <a:spcPct val="150000"/>
              </a:lnSpc>
            </a:pPr>
            <a:r>
              <a:rPr lang="en-IN" sz="2400" b="1" dirty="0">
                <a:solidFill>
                  <a:srgbClr val="0000CC"/>
                </a:solidFill>
                <a:latin typeface="Arial" panose="020B0604020202020204" pitchFamily="34" charset="0"/>
                <a:cs typeface="Arial" panose="020B0604020202020204" pitchFamily="34" charset="0"/>
              </a:rPr>
              <a:t>Major Drains</a:t>
            </a:r>
            <a:endParaRPr lang="en-IN" sz="2400" b="1" dirty="0">
              <a:solidFill>
                <a:srgbClr val="0000CC"/>
              </a:solidFill>
              <a:latin typeface="Arial" panose="020B0604020202020204" pitchFamily="34" charset="0"/>
              <a:cs typeface="Arial" panose="020B0604020202020204" pitchFamily="34" charset="0"/>
            </a:endParaRPr>
          </a:p>
          <a:p>
            <a:pPr marL="800100" lvl="1" indent="-342900">
              <a:lnSpc>
                <a:spcPct val="150000"/>
              </a:lnSpc>
              <a:buFont typeface="Wingdings" panose="05000000000000000000" pitchFamily="2" charset="2"/>
              <a:buChar char="ü"/>
            </a:pPr>
            <a:r>
              <a:rPr lang="en-IN" sz="2400" dirty="0">
                <a:latin typeface="Arial" panose="020B0604020202020204" pitchFamily="34" charset="0"/>
                <a:cs typeface="Arial" panose="020B0604020202020204" pitchFamily="34" charset="0"/>
              </a:rPr>
              <a:t>13 major drains/</a:t>
            </a:r>
            <a:r>
              <a:rPr lang="en-IN" sz="2400" dirty="0" err="1">
                <a:latin typeface="Arial" panose="020B0604020202020204" pitchFamily="34" charset="0"/>
                <a:cs typeface="Arial" panose="020B0604020202020204" pitchFamily="34" charset="0"/>
              </a:rPr>
              <a:t>choes</a:t>
            </a:r>
            <a:r>
              <a:rPr lang="en-IN" sz="2400" dirty="0">
                <a:latin typeface="Arial" panose="020B0604020202020204" pitchFamily="34" charset="0"/>
                <a:cs typeface="Arial" panose="020B0604020202020204" pitchFamily="34" charset="0"/>
              </a:rPr>
              <a:t>/</a:t>
            </a:r>
            <a:r>
              <a:rPr lang="en-IN" sz="2400" dirty="0" err="1">
                <a:latin typeface="Arial" panose="020B0604020202020204" pitchFamily="34" charset="0"/>
                <a:cs typeface="Arial" panose="020B0604020202020204" pitchFamily="34" charset="0"/>
              </a:rPr>
              <a:t>nallahs</a:t>
            </a:r>
            <a:endParaRPr lang="en-IN" sz="2400" dirty="0">
              <a:latin typeface="Arial" panose="020B0604020202020204" pitchFamily="34" charset="0"/>
              <a:cs typeface="Arial" panose="020B0604020202020204" pitchFamily="34" charset="0"/>
            </a:endParaRPr>
          </a:p>
          <a:p>
            <a:pPr marL="800100" lvl="1" indent="-342900">
              <a:lnSpc>
                <a:spcPct val="150000"/>
              </a:lnSpc>
              <a:buFont typeface="Wingdings" panose="05000000000000000000" pitchFamily="2" charset="2"/>
              <a:buChar char="ü"/>
            </a:pPr>
            <a:r>
              <a:rPr lang="en-IN" sz="2400" dirty="0">
                <a:latin typeface="Arial" panose="020B0604020202020204" pitchFamily="34" charset="0"/>
                <a:cs typeface="Arial" panose="020B0604020202020204" pitchFamily="34" charset="0"/>
              </a:rPr>
              <a:t>22 creeks/</a:t>
            </a:r>
            <a:r>
              <a:rPr lang="en-IN" sz="2400" dirty="0" err="1">
                <a:latin typeface="Arial" panose="020B0604020202020204" pitchFamily="34" charset="0"/>
                <a:cs typeface="Arial" panose="020B0604020202020204" pitchFamily="34" charset="0"/>
              </a:rPr>
              <a:t>nallahs</a:t>
            </a:r>
            <a:r>
              <a:rPr lang="en-IN" sz="2400" dirty="0">
                <a:latin typeface="Arial" panose="020B0604020202020204" pitchFamily="34" charset="0"/>
                <a:cs typeface="Arial" panose="020B0604020202020204" pitchFamily="34" charset="0"/>
              </a:rPr>
              <a:t> which are discharging into 02 major drains namely </a:t>
            </a:r>
            <a:r>
              <a:rPr lang="en-IN" sz="2400" dirty="0" err="1">
                <a:latin typeface="Arial" panose="020B0604020202020204" pitchFamily="34" charset="0"/>
                <a:cs typeface="Arial" panose="020B0604020202020204" pitchFamily="34" charset="0"/>
              </a:rPr>
              <a:t>Kahnuwan</a:t>
            </a:r>
            <a:r>
              <a:rPr lang="en-IN" sz="2400" dirty="0">
                <a:latin typeface="Arial" panose="020B0604020202020204" pitchFamily="34" charset="0"/>
                <a:cs typeface="Arial" panose="020B0604020202020204" pitchFamily="34" charset="0"/>
              </a:rPr>
              <a:t> Swamp Drain and Holy </a:t>
            </a:r>
            <a:r>
              <a:rPr lang="en-IN" sz="2400" dirty="0" err="1">
                <a:latin typeface="Arial" panose="020B0604020202020204" pitchFamily="34" charset="0"/>
                <a:cs typeface="Arial" panose="020B0604020202020204" pitchFamily="34" charset="0"/>
              </a:rPr>
              <a:t>Bein</a:t>
            </a:r>
            <a:endParaRPr lang="en-IN" sz="2400" dirty="0">
              <a:latin typeface="Arial" panose="020B0604020202020204" pitchFamily="34" charset="0"/>
              <a:cs typeface="Arial" panose="020B0604020202020204" pitchFamily="34" charset="0"/>
            </a:endParaRPr>
          </a:p>
          <a:p>
            <a:pPr marL="800100" lvl="1" indent="-342900">
              <a:lnSpc>
                <a:spcPct val="150000"/>
              </a:lnSpc>
              <a:buFont typeface="Wingdings" panose="05000000000000000000" pitchFamily="2" charset="2"/>
              <a:buChar char="ü"/>
            </a:pPr>
            <a:r>
              <a:rPr lang="en-IN" sz="2400" dirty="0">
                <a:latin typeface="Arial" panose="020B0604020202020204" pitchFamily="34" charset="0"/>
                <a:cs typeface="Arial" panose="020B0604020202020204" pitchFamily="34" charset="0"/>
              </a:rPr>
              <a:t>Urban and rural habitation: directly and indirectly </a:t>
            </a:r>
            <a:endParaRPr lang="en-IN" sz="2400" dirty="0">
              <a:latin typeface="Arial" panose="020B0604020202020204" pitchFamily="34" charset="0"/>
              <a:cs typeface="Arial" panose="020B0604020202020204" pitchFamily="34" charset="0"/>
            </a:endParaRPr>
          </a:p>
          <a:p>
            <a:pPr marL="800100" lvl="1" indent="-800100">
              <a:lnSpc>
                <a:spcPct val="150000"/>
              </a:lnSpc>
            </a:pPr>
            <a:r>
              <a:rPr lang="en-IN" sz="2400" b="1" dirty="0">
                <a:solidFill>
                  <a:srgbClr val="0000CC"/>
                </a:solidFill>
                <a:latin typeface="Arial" panose="020B0604020202020204" pitchFamily="34" charset="0"/>
                <a:cs typeface="Arial" panose="020B0604020202020204" pitchFamily="34" charset="0"/>
              </a:rPr>
              <a:t>Major Sources </a:t>
            </a:r>
            <a:endParaRPr lang="en-IN" sz="2400" b="1" dirty="0">
              <a:solidFill>
                <a:srgbClr val="0000CC"/>
              </a:solidFill>
              <a:latin typeface="Arial" panose="020B0604020202020204" pitchFamily="34" charset="0"/>
              <a:cs typeface="Arial" panose="020B0604020202020204" pitchFamily="34" charset="0"/>
            </a:endParaRPr>
          </a:p>
          <a:p>
            <a:pPr marL="809625" lvl="2" indent="-352425">
              <a:lnSpc>
                <a:spcPct val="150000"/>
              </a:lnSpc>
              <a:buFont typeface="Wingdings" panose="05000000000000000000" pitchFamily="2" charset="2"/>
              <a:buChar char="ü"/>
            </a:pPr>
            <a:r>
              <a:rPr lang="en-IN" sz="2400" dirty="0">
                <a:solidFill>
                  <a:srgbClr val="000000"/>
                </a:solidFill>
                <a:latin typeface="Arial" panose="020B0604020202020204" pitchFamily="34" charset="0"/>
                <a:cs typeface="Arial" panose="020B0604020202020204" pitchFamily="34" charset="0"/>
              </a:rPr>
              <a:t>Sewage/ </a:t>
            </a:r>
            <a:r>
              <a:rPr lang="en-IN" sz="2400" dirty="0" err="1">
                <a:solidFill>
                  <a:srgbClr val="000000"/>
                </a:solidFill>
                <a:latin typeface="Arial" panose="020B0604020202020204" pitchFamily="34" charset="0"/>
                <a:cs typeface="Arial" panose="020B0604020202020204" pitchFamily="34" charset="0"/>
              </a:rPr>
              <a:t>sullage</a:t>
            </a:r>
            <a:r>
              <a:rPr lang="en-IN" sz="2400" dirty="0">
                <a:solidFill>
                  <a:srgbClr val="000000"/>
                </a:solidFill>
                <a:latin typeface="Arial" panose="020B0604020202020204" pitchFamily="34" charset="0"/>
                <a:cs typeface="Arial" panose="020B0604020202020204" pitchFamily="34" charset="0"/>
              </a:rPr>
              <a:t> generated from Urban Areas</a:t>
            </a:r>
            <a:endParaRPr lang="en-IN" sz="2400" dirty="0">
              <a:solidFill>
                <a:srgbClr val="000000"/>
              </a:solidFill>
              <a:latin typeface="Arial" panose="020B0604020202020204" pitchFamily="34" charset="0"/>
              <a:cs typeface="Arial" panose="020B0604020202020204" pitchFamily="34" charset="0"/>
            </a:endParaRPr>
          </a:p>
          <a:p>
            <a:pPr marL="809625" lvl="2" indent="-352425">
              <a:lnSpc>
                <a:spcPct val="150000"/>
              </a:lnSpc>
              <a:buFont typeface="Wingdings" panose="05000000000000000000" pitchFamily="2" charset="2"/>
              <a:buChar char="ü"/>
            </a:pPr>
            <a:r>
              <a:rPr lang="en-IN" sz="2400" dirty="0">
                <a:solidFill>
                  <a:srgbClr val="000000"/>
                </a:solidFill>
                <a:latin typeface="Arial" panose="020B0604020202020204" pitchFamily="34" charset="0"/>
                <a:cs typeface="Arial" panose="020B0604020202020204" pitchFamily="34" charset="0"/>
              </a:rPr>
              <a:t>Sewage/ </a:t>
            </a:r>
            <a:r>
              <a:rPr lang="en-IN" sz="2400" dirty="0" err="1">
                <a:solidFill>
                  <a:srgbClr val="000000"/>
                </a:solidFill>
                <a:latin typeface="Arial" panose="020B0604020202020204" pitchFamily="34" charset="0"/>
                <a:cs typeface="Arial" panose="020B0604020202020204" pitchFamily="34" charset="0"/>
              </a:rPr>
              <a:t>sullage</a:t>
            </a:r>
            <a:r>
              <a:rPr lang="en-IN" sz="2400" dirty="0">
                <a:solidFill>
                  <a:srgbClr val="000000"/>
                </a:solidFill>
                <a:latin typeface="Arial" panose="020B0604020202020204" pitchFamily="34" charset="0"/>
                <a:cs typeface="Arial" panose="020B0604020202020204" pitchFamily="34" charset="0"/>
              </a:rPr>
              <a:t> generated from Rural Area</a:t>
            </a:r>
            <a:endParaRPr lang="en-IN" sz="2400" dirty="0">
              <a:solidFill>
                <a:srgbClr val="000000"/>
              </a:solidFill>
              <a:latin typeface="Arial" panose="020B0604020202020204" pitchFamily="34" charset="0"/>
              <a:cs typeface="Arial" panose="020B0604020202020204" pitchFamily="34" charset="0"/>
            </a:endParaRPr>
          </a:p>
          <a:p>
            <a:pPr marL="809625" lvl="2" indent="-352425">
              <a:lnSpc>
                <a:spcPct val="150000"/>
              </a:lnSpc>
              <a:buFont typeface="Wingdings" panose="05000000000000000000" pitchFamily="2" charset="2"/>
              <a:buChar char="ü"/>
            </a:pPr>
            <a:r>
              <a:rPr lang="en-IN" sz="2400" dirty="0">
                <a:solidFill>
                  <a:srgbClr val="000000"/>
                </a:solidFill>
                <a:latin typeface="Arial" panose="020B0604020202020204" pitchFamily="34" charset="0"/>
                <a:cs typeface="Arial" panose="020B0604020202020204" pitchFamily="34" charset="0"/>
              </a:rPr>
              <a:t>Industrial </a:t>
            </a:r>
            <a:r>
              <a:rPr lang="en-IN" sz="2400" dirty="0" smtClean="0">
                <a:solidFill>
                  <a:srgbClr val="000000"/>
                </a:solidFill>
                <a:latin typeface="Arial" panose="020B0604020202020204" pitchFamily="34" charset="0"/>
                <a:cs typeface="Arial" panose="020B0604020202020204" pitchFamily="34" charset="0"/>
              </a:rPr>
              <a:t>Sources</a:t>
            </a:r>
            <a:endParaRPr lang="en-IN" sz="2400" dirty="0" smtClean="0">
              <a:solidFill>
                <a:srgbClr val="000000"/>
              </a:solidFill>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2910260" y="239842"/>
            <a:ext cx="7343012" cy="369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pPr>
            <a:br>
              <a:rPr lang="en-IN" altLang="en-US" b="1" u="sng" dirty="0">
                <a:solidFill>
                  <a:srgbClr val="CC3300"/>
                </a:solidFill>
              </a:rPr>
            </a:br>
            <a:br>
              <a:rPr lang="en-IN" altLang="en-US" b="1" u="sng" dirty="0">
                <a:solidFill>
                  <a:srgbClr val="CC3300"/>
                </a:solidFill>
              </a:rPr>
            </a:br>
            <a:endParaRPr lang="en-US" altLang="en-US" u="sng" dirty="0">
              <a:solidFill>
                <a:srgbClr val="CC3300"/>
              </a:solidFill>
            </a:endParaRPr>
          </a:p>
        </p:txBody>
      </p:sp>
      <p:sp>
        <p:nvSpPr>
          <p:cNvPr id="4" name="Rectangle 3"/>
          <p:cNvSpPr/>
          <p:nvPr/>
        </p:nvSpPr>
        <p:spPr>
          <a:xfrm>
            <a:off x="687752" y="745473"/>
            <a:ext cx="7139583" cy="523220"/>
          </a:xfrm>
          <a:prstGeom prst="rect">
            <a:avLst/>
          </a:prstGeom>
        </p:spPr>
        <p:txBody>
          <a:bodyPr wrap="none">
            <a:spAutoFit/>
          </a:bodyPr>
          <a:lstStyle/>
          <a:p>
            <a:r>
              <a:rPr lang="en-IN" altLang="en-US" sz="2800" b="1" dirty="0">
                <a:solidFill>
                  <a:srgbClr val="CC3300"/>
                </a:solidFill>
                <a:latin typeface="Arial" panose="020B0604020202020204" pitchFamily="34" charset="0"/>
                <a:cs typeface="Arial" panose="020B0604020202020204" pitchFamily="34" charset="0"/>
              </a:rPr>
              <a:t>Sources of Water Pollution in River Beas</a:t>
            </a:r>
            <a:endParaRPr lang="en-IN" sz="2800" dirty="0">
              <a:latin typeface="Arial" panose="020B0604020202020204" pitchFamily="34" charset="0"/>
              <a:cs typeface="Arial" panose="020B0604020202020204" pitchFamily="34" charset="0"/>
            </a:endParaRPr>
          </a:p>
        </p:txBody>
      </p:sp>
      <p:sp>
        <p:nvSpPr>
          <p:cNvPr id="6" name="Rectangle 5"/>
          <p:cNvSpPr/>
          <p:nvPr/>
        </p:nvSpPr>
        <p:spPr>
          <a:xfrm>
            <a:off x="687752" y="1404568"/>
            <a:ext cx="10737792" cy="4964430"/>
          </a:xfrm>
          <a:prstGeom prst="rect">
            <a:avLst/>
          </a:prstGeom>
        </p:spPr>
        <p:txBody>
          <a:bodyPr wrap="square">
            <a:spAutoFit/>
          </a:bodyPr>
          <a:lstStyle/>
          <a:p>
            <a:pPr marL="360680" lvl="2" indent="-352425">
              <a:lnSpc>
                <a:spcPts val="3800"/>
              </a:lnSpc>
              <a:buFont typeface="Wingdings" panose="05000000000000000000" pitchFamily="2" charset="2"/>
              <a:buChar char="§"/>
            </a:pPr>
            <a:r>
              <a:rPr lang="en-IN" sz="2400" b="1" dirty="0">
                <a:solidFill>
                  <a:srgbClr val="0000CC"/>
                </a:solidFill>
                <a:latin typeface="Arial" panose="020B0604020202020204" pitchFamily="34" charset="0"/>
                <a:cs typeface="Arial" panose="020B0604020202020204" pitchFamily="34" charset="0"/>
              </a:rPr>
              <a:t>Sewage/ </a:t>
            </a:r>
            <a:r>
              <a:rPr lang="en-IN" sz="2400" b="1" dirty="0" err="1">
                <a:solidFill>
                  <a:srgbClr val="0000CC"/>
                </a:solidFill>
                <a:latin typeface="Arial" panose="020B0604020202020204" pitchFamily="34" charset="0"/>
                <a:cs typeface="Arial" panose="020B0604020202020204" pitchFamily="34" charset="0"/>
              </a:rPr>
              <a:t>sullage</a:t>
            </a:r>
            <a:r>
              <a:rPr lang="en-IN" sz="2400" b="1" dirty="0">
                <a:solidFill>
                  <a:srgbClr val="0000CC"/>
                </a:solidFill>
                <a:latin typeface="Arial" panose="020B0604020202020204" pitchFamily="34" charset="0"/>
                <a:cs typeface="Arial" panose="020B0604020202020204" pitchFamily="34" charset="0"/>
              </a:rPr>
              <a:t> generated from Urban Areas: </a:t>
            </a:r>
            <a:r>
              <a:rPr lang="en-IN" sz="2400" dirty="0">
                <a:latin typeface="Arial" panose="020B0604020202020204" pitchFamily="34" charset="0"/>
                <a:cs typeface="Arial" panose="020B0604020202020204" pitchFamily="34" charset="0"/>
              </a:rPr>
              <a:t>16 local bodies, 6 MES authorities, 2 Industrial Focal Points, 01 </a:t>
            </a:r>
            <a:r>
              <a:rPr lang="en-IN" sz="2400" dirty="0" err="1">
                <a:latin typeface="Arial" panose="020B0604020202020204" pitchFamily="34" charset="0"/>
                <a:cs typeface="Arial" panose="020B0604020202020204" pitchFamily="34" charset="0"/>
              </a:rPr>
              <a:t>Jalandhar</a:t>
            </a:r>
            <a:r>
              <a:rPr lang="en-IN" sz="2400" dirty="0">
                <a:latin typeface="Arial" panose="020B0604020202020204" pitchFamily="34" charset="0"/>
                <a:cs typeface="Arial" panose="020B0604020202020204" pitchFamily="34" charset="0"/>
              </a:rPr>
              <a:t> Development Authority and one Industrial Complex of H.P.</a:t>
            </a:r>
            <a:endParaRPr lang="en-IN" sz="2400" dirty="0">
              <a:solidFill>
                <a:srgbClr val="000000"/>
              </a:solidFill>
              <a:latin typeface="Arial" panose="020B0604020202020204" pitchFamily="34" charset="0"/>
              <a:cs typeface="Arial" panose="020B0604020202020204" pitchFamily="34" charset="0"/>
            </a:endParaRPr>
          </a:p>
          <a:p>
            <a:pPr marL="360680" lvl="2" indent="-352425">
              <a:lnSpc>
                <a:spcPts val="3800"/>
              </a:lnSpc>
              <a:buFont typeface="Wingdings" panose="05000000000000000000" pitchFamily="2" charset="2"/>
              <a:buChar char="§"/>
            </a:pPr>
            <a:r>
              <a:rPr lang="en-IN" sz="2400" b="1" dirty="0">
                <a:solidFill>
                  <a:srgbClr val="0000CC"/>
                </a:solidFill>
                <a:latin typeface="Arial" panose="020B0604020202020204" pitchFamily="34" charset="0"/>
                <a:cs typeface="Arial" panose="020B0604020202020204" pitchFamily="34" charset="0"/>
              </a:rPr>
              <a:t>Sewage/ </a:t>
            </a:r>
            <a:r>
              <a:rPr lang="en-IN" sz="2400" b="1" dirty="0" err="1">
                <a:solidFill>
                  <a:srgbClr val="0000CC"/>
                </a:solidFill>
                <a:latin typeface="Arial" panose="020B0604020202020204" pitchFamily="34" charset="0"/>
                <a:cs typeface="Arial" panose="020B0604020202020204" pitchFamily="34" charset="0"/>
              </a:rPr>
              <a:t>sullage</a:t>
            </a:r>
            <a:r>
              <a:rPr lang="en-IN" sz="2400" b="1" dirty="0">
                <a:solidFill>
                  <a:srgbClr val="0000CC"/>
                </a:solidFill>
                <a:latin typeface="Arial" panose="020B0604020202020204" pitchFamily="34" charset="0"/>
                <a:cs typeface="Arial" panose="020B0604020202020204" pitchFamily="34" charset="0"/>
              </a:rPr>
              <a:t> generated from Rural Area:</a:t>
            </a:r>
            <a:r>
              <a:rPr lang="en-IN" sz="2400" dirty="0">
                <a:latin typeface="Arial" panose="020B0604020202020204" pitchFamily="34" charset="0"/>
                <a:cs typeface="Arial" panose="020B0604020202020204" pitchFamily="34" charset="0"/>
              </a:rPr>
              <a:t>75 Villages</a:t>
            </a:r>
            <a:endParaRPr lang="en-IN" sz="2400" dirty="0">
              <a:latin typeface="Arial" panose="020B0604020202020204" pitchFamily="34" charset="0"/>
              <a:cs typeface="Arial" panose="020B0604020202020204" pitchFamily="34" charset="0"/>
            </a:endParaRPr>
          </a:p>
          <a:p>
            <a:pPr marL="817880" lvl="3" indent="-352425">
              <a:lnSpc>
                <a:spcPts val="3800"/>
              </a:lnSpc>
              <a:buFont typeface="Wingdings" panose="05000000000000000000" pitchFamily="2" charset="2"/>
              <a:buChar char="ü"/>
            </a:pPr>
            <a:r>
              <a:rPr lang="en-IN" sz="2400" dirty="0">
                <a:latin typeface="Arial" panose="020B0604020202020204" pitchFamily="34" charset="0"/>
                <a:cs typeface="Arial" panose="020B0604020202020204" pitchFamily="34" charset="0"/>
              </a:rPr>
              <a:t>17 Villages are having discharge more than 300 KLD</a:t>
            </a:r>
            <a:endParaRPr lang="en-IN" sz="2400" dirty="0">
              <a:latin typeface="Arial" panose="020B0604020202020204" pitchFamily="34" charset="0"/>
              <a:cs typeface="Arial" panose="020B0604020202020204" pitchFamily="34" charset="0"/>
            </a:endParaRPr>
          </a:p>
          <a:p>
            <a:pPr marL="817880" lvl="3" indent="-352425">
              <a:lnSpc>
                <a:spcPts val="3800"/>
              </a:lnSpc>
              <a:buFont typeface="Wingdings" panose="05000000000000000000" pitchFamily="2" charset="2"/>
              <a:buChar char="ü"/>
            </a:pPr>
            <a:r>
              <a:rPr lang="en-IN" sz="2400" dirty="0">
                <a:latin typeface="Arial" panose="020B0604020202020204" pitchFamily="34" charset="0"/>
                <a:cs typeface="Arial" panose="020B0604020202020204" pitchFamily="34" charset="0"/>
              </a:rPr>
              <a:t>43 Villages having discharge between 100 KLD and 300 KLD</a:t>
            </a:r>
            <a:endParaRPr lang="en-IN" sz="2400" dirty="0">
              <a:latin typeface="Arial" panose="020B0604020202020204" pitchFamily="34" charset="0"/>
              <a:cs typeface="Arial" panose="020B0604020202020204" pitchFamily="34" charset="0"/>
            </a:endParaRPr>
          </a:p>
          <a:p>
            <a:pPr marL="817880" lvl="3" indent="-352425">
              <a:lnSpc>
                <a:spcPts val="3800"/>
              </a:lnSpc>
              <a:buFont typeface="Wingdings" panose="05000000000000000000" pitchFamily="2" charset="2"/>
              <a:buChar char="ü"/>
            </a:pPr>
            <a:r>
              <a:rPr lang="en-IN" sz="2400" dirty="0">
                <a:latin typeface="Arial" panose="020B0604020202020204" pitchFamily="34" charset="0"/>
                <a:cs typeface="Arial" panose="020B0604020202020204" pitchFamily="34" charset="0"/>
              </a:rPr>
              <a:t>15 Villages having discharge less than 100 KLD</a:t>
            </a:r>
            <a:endParaRPr lang="en-IN" sz="2400" b="1" dirty="0">
              <a:solidFill>
                <a:srgbClr val="0000CC"/>
              </a:solidFill>
              <a:latin typeface="Arial" panose="020B0604020202020204" pitchFamily="34" charset="0"/>
              <a:cs typeface="Arial" panose="020B0604020202020204" pitchFamily="34" charset="0"/>
            </a:endParaRPr>
          </a:p>
          <a:p>
            <a:pPr marL="360680" lvl="2" indent="-352425">
              <a:lnSpc>
                <a:spcPts val="3800"/>
              </a:lnSpc>
              <a:buFont typeface="Wingdings" panose="05000000000000000000" pitchFamily="2" charset="2"/>
              <a:buChar char="§"/>
            </a:pPr>
            <a:r>
              <a:rPr lang="en-IN" sz="2400" b="1" dirty="0">
                <a:solidFill>
                  <a:srgbClr val="0000CC"/>
                </a:solidFill>
                <a:latin typeface="Arial" panose="020B0604020202020204" pitchFamily="34" charset="0"/>
                <a:cs typeface="Arial" panose="020B0604020202020204" pitchFamily="34" charset="0"/>
              </a:rPr>
              <a:t>Industrial Sources: </a:t>
            </a:r>
            <a:r>
              <a:rPr lang="en-IN" sz="2400" dirty="0">
                <a:latin typeface="Arial" panose="020B0604020202020204" pitchFamily="34" charset="0"/>
                <a:cs typeface="Arial" panose="020B0604020202020204" pitchFamily="34" charset="0"/>
              </a:rPr>
              <a:t>Brewery, Distillery, Sugar Mill, Paper Mill, Thermal Plant, Food Industry, Pharmaceuticals, </a:t>
            </a:r>
            <a:r>
              <a:rPr lang="en-IN" sz="2400" dirty="0" err="1">
                <a:latin typeface="Arial" panose="020B0604020202020204" pitchFamily="34" charset="0"/>
                <a:cs typeface="Arial" panose="020B0604020202020204" pitchFamily="34" charset="0"/>
              </a:rPr>
              <a:t>Vanaspati</a:t>
            </a:r>
            <a:r>
              <a:rPr lang="en-IN" sz="2400" dirty="0">
                <a:latin typeface="Arial" panose="020B0604020202020204" pitchFamily="34" charset="0"/>
                <a:cs typeface="Arial" panose="020B0604020202020204" pitchFamily="34" charset="0"/>
              </a:rPr>
              <a:t>, Health Care Facilities, Educational Institutes, Industrial Complex</a:t>
            </a:r>
            <a:endParaRPr lang="en-IN" sz="2400" dirty="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2665" y="643601"/>
            <a:ext cx="8197565" cy="523220"/>
          </a:xfrm>
          <a:prstGeom prst="rect">
            <a:avLst/>
          </a:prstGeom>
        </p:spPr>
        <p:txBody>
          <a:bodyPr wrap="none">
            <a:spAutoFit/>
          </a:bodyPr>
          <a:lstStyle/>
          <a:p>
            <a:r>
              <a:rPr lang="en-IN" altLang="en-US" sz="2800" b="1" dirty="0">
                <a:solidFill>
                  <a:srgbClr val="CC3300"/>
                </a:solidFill>
                <a:latin typeface="Arial" panose="020B0604020202020204" pitchFamily="34" charset="0"/>
                <a:cs typeface="Arial" panose="020B0604020202020204" pitchFamily="34" charset="0"/>
              </a:rPr>
              <a:t>Other Sources of Water Pollution in River Beas</a:t>
            </a:r>
            <a:endParaRPr lang="en-IN" sz="2800" dirty="0">
              <a:latin typeface="Arial" panose="020B0604020202020204" pitchFamily="34" charset="0"/>
              <a:cs typeface="Arial" panose="020B0604020202020204" pitchFamily="34" charset="0"/>
            </a:endParaRPr>
          </a:p>
        </p:txBody>
      </p:sp>
      <p:sp>
        <p:nvSpPr>
          <p:cNvPr id="6" name="Rectangle 5"/>
          <p:cNvSpPr/>
          <p:nvPr/>
        </p:nvSpPr>
        <p:spPr>
          <a:xfrm>
            <a:off x="742950" y="1329955"/>
            <a:ext cx="10239682" cy="4455835"/>
          </a:xfrm>
          <a:prstGeom prst="rect">
            <a:avLst/>
          </a:prstGeom>
        </p:spPr>
        <p:txBody>
          <a:bodyPr wrap="square">
            <a:spAutoFit/>
          </a:bodyPr>
          <a:lstStyle/>
          <a:p>
            <a:pPr marL="360680" lvl="2" indent="-352425">
              <a:lnSpc>
                <a:spcPct val="150000"/>
              </a:lnSpc>
              <a:buFont typeface="Wingdings" panose="05000000000000000000" pitchFamily="2" charset="2"/>
              <a:buChar char="§"/>
            </a:pPr>
            <a:r>
              <a:rPr lang="en-IN" sz="2400" b="1" dirty="0">
                <a:solidFill>
                  <a:srgbClr val="0000CC"/>
                </a:solidFill>
                <a:latin typeface="Arial" panose="020B0604020202020204" pitchFamily="34" charset="0"/>
                <a:cs typeface="Arial" panose="020B0604020202020204" pitchFamily="34" charset="0"/>
              </a:rPr>
              <a:t>Bio Medical Waste: </a:t>
            </a:r>
            <a:r>
              <a:rPr lang="en-IN" sz="2400" dirty="0">
                <a:latin typeface="Arial" panose="020B0604020202020204" pitchFamily="34" charset="0"/>
                <a:cs typeface="Arial" panose="020B0604020202020204" pitchFamily="34" charset="0"/>
              </a:rPr>
              <a:t>14-15 TPD, 4 authorized Common Bio-Medical Waste Treatment Facilities (CBWTF) </a:t>
            </a:r>
            <a:endParaRPr lang="en-IN" sz="2400" dirty="0">
              <a:solidFill>
                <a:srgbClr val="000000"/>
              </a:solidFill>
              <a:latin typeface="Arial" panose="020B0604020202020204" pitchFamily="34" charset="0"/>
              <a:cs typeface="Arial" panose="020B0604020202020204" pitchFamily="34" charset="0"/>
            </a:endParaRPr>
          </a:p>
          <a:p>
            <a:pPr marL="360680" lvl="2" indent="-352425">
              <a:lnSpc>
                <a:spcPct val="150000"/>
              </a:lnSpc>
              <a:buFont typeface="Wingdings" panose="05000000000000000000" pitchFamily="2" charset="2"/>
              <a:buChar char="§"/>
            </a:pPr>
            <a:r>
              <a:rPr lang="en-IN" sz="2400" b="1" dirty="0">
                <a:solidFill>
                  <a:srgbClr val="0000CC"/>
                </a:solidFill>
                <a:latin typeface="Arial" panose="020B0604020202020204" pitchFamily="34" charset="0"/>
                <a:cs typeface="Arial" panose="020B0604020202020204" pitchFamily="34" charset="0"/>
              </a:rPr>
              <a:t>Hazardous Waste:</a:t>
            </a:r>
            <a:r>
              <a:rPr lang="en-IN" sz="2400" b="1" dirty="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Common Treatment, Storage and Disposal Facility(CTSDF) at Village </a:t>
            </a:r>
            <a:r>
              <a:rPr lang="en-IN" sz="2400" dirty="0" err="1">
                <a:latin typeface="Arial" panose="020B0604020202020204" pitchFamily="34" charset="0"/>
                <a:cs typeface="Arial" panose="020B0604020202020204" pitchFamily="34" charset="0"/>
              </a:rPr>
              <a:t>Nimbuan</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Tehsil</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DeraBassi</a:t>
            </a:r>
            <a:endParaRPr lang="en-IN" sz="2400" dirty="0">
              <a:latin typeface="Arial" panose="020B0604020202020204" pitchFamily="34" charset="0"/>
              <a:cs typeface="Arial" panose="020B0604020202020204" pitchFamily="34" charset="0"/>
            </a:endParaRPr>
          </a:p>
          <a:p>
            <a:pPr marL="360680" lvl="2" indent="-352425">
              <a:lnSpc>
                <a:spcPct val="150000"/>
              </a:lnSpc>
              <a:buFont typeface="Wingdings" panose="05000000000000000000" pitchFamily="2" charset="2"/>
              <a:buChar char="§"/>
            </a:pPr>
            <a:r>
              <a:rPr lang="en-IN" sz="2400" b="1" dirty="0">
                <a:solidFill>
                  <a:srgbClr val="0000CC"/>
                </a:solidFill>
                <a:latin typeface="Arial" panose="020B0604020202020204" pitchFamily="34" charset="0"/>
                <a:cs typeface="Arial" panose="020B0604020202020204" pitchFamily="34" charset="0"/>
              </a:rPr>
              <a:t>E-Waste: </a:t>
            </a:r>
            <a:r>
              <a:rPr lang="en-IN" sz="2400" dirty="0">
                <a:latin typeface="Arial" panose="020B0604020202020204" pitchFamily="34" charset="0"/>
                <a:cs typeface="Arial" panose="020B0604020202020204" pitchFamily="34" charset="0"/>
              </a:rPr>
              <a:t>NOC/ ‘Consent to Operate’ to one dismantling facility, M/s </a:t>
            </a:r>
            <a:r>
              <a:rPr lang="en-IN" sz="2400" dirty="0" err="1">
                <a:latin typeface="Arial" panose="020B0604020202020204" pitchFamily="34" charset="0"/>
                <a:cs typeface="Arial" panose="020B0604020202020204" pitchFamily="34" charset="0"/>
              </a:rPr>
              <a:t>Ramky</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Enviro</a:t>
            </a:r>
            <a:r>
              <a:rPr lang="en-IN" sz="2400" dirty="0">
                <a:latin typeface="Arial" panose="020B0604020202020204" pitchFamily="34" charset="0"/>
                <a:cs typeface="Arial" panose="020B0604020202020204" pitchFamily="34" charset="0"/>
              </a:rPr>
              <a:t> Engineers Limited, </a:t>
            </a:r>
            <a:r>
              <a:rPr lang="en-IN" sz="2400" dirty="0" err="1">
                <a:latin typeface="Arial" panose="020B0604020202020204" pitchFamily="34" charset="0"/>
                <a:cs typeface="Arial" panose="020B0604020202020204" pitchFamily="34" charset="0"/>
              </a:rPr>
              <a:t>Tehsil</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DeraBassi</a:t>
            </a:r>
            <a:r>
              <a:rPr lang="en-IN" sz="2400" dirty="0">
                <a:latin typeface="Arial" panose="020B0604020202020204" pitchFamily="34" charset="0"/>
                <a:cs typeface="Arial" panose="020B0604020202020204" pitchFamily="34" charset="0"/>
              </a:rPr>
              <a:t>, with capacity to handle 4 TPD of E-waste</a:t>
            </a:r>
            <a:endParaRPr lang="en-IN" sz="2400" dirty="0">
              <a:solidFill>
                <a:srgbClr val="0000CC"/>
              </a:solidFill>
              <a:latin typeface="Arial" panose="020B0604020202020204" pitchFamily="34" charset="0"/>
              <a:cs typeface="Arial" panose="020B0604020202020204" pitchFamily="34" charset="0"/>
            </a:endParaRPr>
          </a:p>
          <a:p>
            <a:pPr marL="360680" lvl="2" indent="-352425">
              <a:lnSpc>
                <a:spcPct val="150000"/>
              </a:lnSpc>
              <a:buFont typeface="Wingdings" panose="05000000000000000000" pitchFamily="2" charset="2"/>
              <a:buChar char="§"/>
            </a:pPr>
            <a:r>
              <a:rPr lang="en-IN" sz="2400" b="1" dirty="0">
                <a:solidFill>
                  <a:srgbClr val="0000CC"/>
                </a:solidFill>
                <a:latin typeface="Arial" panose="020B0604020202020204" pitchFamily="34" charset="0"/>
                <a:cs typeface="Arial" panose="020B0604020202020204" pitchFamily="34" charset="0"/>
              </a:rPr>
              <a:t>Solid Waste: </a:t>
            </a:r>
            <a:r>
              <a:rPr lang="en-IN" sz="2400" dirty="0">
                <a:latin typeface="Arial" panose="020B0604020202020204" pitchFamily="34" charset="0"/>
                <a:cs typeface="Arial" panose="020B0604020202020204" pitchFamily="34" charset="0"/>
              </a:rPr>
              <a:t>Common Action Plan, Common Action Plan </a:t>
            </a:r>
            <a:endParaRPr lang="en-IN" sz="2400" dirty="0">
              <a:solidFill>
                <a:srgbClr val="0000CC"/>
              </a:solidFill>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1340" y="1371600"/>
            <a:ext cx="10329879" cy="5417574"/>
          </a:xfrm>
        </p:spPr>
        <p:txBody>
          <a:bodyPr>
            <a:noAutofit/>
          </a:bodyPr>
          <a:lstStyle/>
          <a:p>
            <a:pPr>
              <a:lnSpc>
                <a:spcPct val="150000"/>
              </a:lnSpc>
              <a:spcBef>
                <a:spcPts val="1200"/>
              </a:spcBef>
            </a:pPr>
            <a:r>
              <a:rPr lang="en-US" sz="2400" dirty="0">
                <a:sym typeface="+mn-ea"/>
              </a:rPr>
              <a:t>Sugar mill situated on its shore at Kiri </a:t>
            </a:r>
            <a:r>
              <a:rPr lang="en-US" sz="2400" dirty="0" err="1">
                <a:sym typeface="+mn-ea"/>
              </a:rPr>
              <a:t>Afgana</a:t>
            </a:r>
            <a:r>
              <a:rPr lang="en-US" sz="2400" dirty="0">
                <a:sym typeface="+mn-ea"/>
              </a:rPr>
              <a:t> village in </a:t>
            </a:r>
            <a:r>
              <a:rPr lang="en-US" sz="2400" dirty="0" err="1">
                <a:sym typeface="+mn-ea"/>
              </a:rPr>
              <a:t>Gurdaspur</a:t>
            </a:r>
            <a:r>
              <a:rPr lang="en-US" sz="2400" dirty="0">
                <a:sym typeface="+mn-ea"/>
              </a:rPr>
              <a:t> district.</a:t>
            </a:r>
            <a:endParaRPr lang="en-US" sz="2400" dirty="0"/>
          </a:p>
          <a:p>
            <a:pPr>
              <a:lnSpc>
                <a:spcPct val="150000"/>
              </a:lnSpc>
              <a:spcBef>
                <a:spcPts val="1200"/>
              </a:spcBef>
            </a:pPr>
            <a:r>
              <a:rPr lang="en-US" sz="2400" dirty="0">
                <a:sym typeface="+mn-ea"/>
              </a:rPr>
              <a:t>As the mill is located next to a drain connected to the river, the impact was immediate. Within hours, locals started spotting dead fishes floating on the water. </a:t>
            </a:r>
            <a:endParaRPr lang="en-US" sz="2400" dirty="0"/>
          </a:p>
          <a:p>
            <a:pPr>
              <a:lnSpc>
                <a:spcPct val="150000"/>
              </a:lnSpc>
            </a:pPr>
            <a:r>
              <a:rPr lang="en-US" sz="2400" dirty="0"/>
              <a:t>In the morning of May 16, 2018 around 08:00 AM molasses from the sugar mill started leaking from storage tanks into the storm water drain. </a:t>
            </a:r>
            <a:endParaRPr lang="en-US" sz="2400" dirty="0"/>
          </a:p>
          <a:p>
            <a:pPr marL="0" indent="0">
              <a:lnSpc>
                <a:spcPct val="150000"/>
              </a:lnSpc>
              <a:buNone/>
            </a:pPr>
            <a:endParaRPr lang="en-IN" sz="2400" dirty="0" smtClean="0"/>
          </a:p>
        </p:txBody>
      </p:sp>
      <p:sp>
        <p:nvSpPr>
          <p:cNvPr id="5" name="Rectangle 4"/>
          <p:cNvSpPr>
            <a:spLocks noChangeArrowheads="1"/>
          </p:cNvSpPr>
          <p:nvPr/>
        </p:nvSpPr>
        <p:spPr bwMode="auto">
          <a:xfrm>
            <a:off x="200025" y="598980"/>
            <a:ext cx="6415549"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pPr>
            <a:r>
              <a:rPr lang="en-US" altLang="en-US" sz="2800" b="1" dirty="0">
                <a:solidFill>
                  <a:srgbClr val="CC3300"/>
                </a:solidFill>
              </a:rPr>
              <a:t>Beas River: Pollution Episode </a:t>
            </a:r>
            <a:endParaRPr lang="en-US" altLang="en-US" sz="2800" dirty="0">
              <a:solidFill>
                <a:srgbClr val="CC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ChangeArrowheads="1"/>
          </p:cNvSpPr>
          <p:nvPr/>
        </p:nvSpPr>
        <p:spPr bwMode="auto">
          <a:xfrm>
            <a:off x="785812" y="1553480"/>
            <a:ext cx="10339705" cy="4064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50000"/>
              </a:lnSpc>
            </a:pPr>
            <a:r>
              <a:rPr lang="en-US" sz="2400" dirty="0">
                <a:cs typeface="Arial" panose="020B0604020202020204" pitchFamily="34" charset="0"/>
                <a:sym typeface="+mn-ea"/>
              </a:rPr>
              <a:t>The sugar mill management failed to stop the leakage which continued for next 30 hours. </a:t>
            </a:r>
            <a:endParaRPr lang="en-US" sz="2400" dirty="0">
              <a:cs typeface="Arial" panose="020B0604020202020204" pitchFamily="34" charset="0"/>
            </a:endParaRPr>
          </a:p>
          <a:p>
            <a:pPr>
              <a:lnSpc>
                <a:spcPct val="150000"/>
              </a:lnSpc>
            </a:pPr>
            <a:r>
              <a:rPr lang="en-IN" altLang="en-US" sz="2400" dirty="0">
                <a:cs typeface="Arial" panose="020B0604020202020204" pitchFamily="34" charset="0"/>
                <a:sym typeface="+mn-ea"/>
              </a:rPr>
              <a:t>However, by that time </a:t>
            </a:r>
            <a:r>
              <a:rPr lang="en-US" sz="2400" dirty="0">
                <a:cs typeface="Arial" panose="020B0604020202020204" pitchFamily="34" charset="0"/>
                <a:sym typeface="+mn-ea"/>
              </a:rPr>
              <a:t>Punjab’s wildlife department ha</a:t>
            </a:r>
            <a:r>
              <a:rPr lang="en-IN" altLang="en-US" sz="2400" dirty="0">
                <a:cs typeface="Arial" panose="020B0604020202020204" pitchFamily="34" charset="0"/>
                <a:sym typeface="+mn-ea"/>
              </a:rPr>
              <a:t>d</a:t>
            </a:r>
            <a:r>
              <a:rPr lang="en-US" sz="2400" dirty="0">
                <a:cs typeface="Arial" panose="020B0604020202020204" pitchFamily="34" charset="0"/>
                <a:sym typeface="+mn-ea"/>
              </a:rPr>
              <a:t> found more than five varieties of fish that became victims of the </a:t>
            </a:r>
            <a:r>
              <a:rPr lang="en-US" sz="2400" dirty="0" smtClean="0">
                <a:cs typeface="Arial" panose="020B0604020202020204" pitchFamily="34" charset="0"/>
                <a:sym typeface="+mn-ea"/>
              </a:rPr>
              <a:t>spillage</a:t>
            </a:r>
            <a:endParaRPr lang="en-US" sz="2400" dirty="0" smtClean="0">
              <a:cs typeface="Arial" panose="020B0604020202020204" pitchFamily="34" charset="0"/>
              <a:sym typeface="+mn-ea"/>
            </a:endParaRPr>
          </a:p>
          <a:p>
            <a:pPr>
              <a:lnSpc>
                <a:spcPct val="150000"/>
              </a:lnSpc>
            </a:pPr>
            <a:r>
              <a:rPr lang="en-US" sz="2400" dirty="0">
                <a:cs typeface="Arial" panose="020B0604020202020204" pitchFamily="34" charset="0"/>
              </a:rPr>
              <a:t>The Punjab Pollution Control Board (PPCB) imposed a fine of </a:t>
            </a:r>
            <a:r>
              <a:rPr lang="en-US" sz="2400" dirty="0" err="1">
                <a:cs typeface="Arial" panose="020B0604020202020204" pitchFamily="34" charset="0"/>
              </a:rPr>
              <a:t>Rs</a:t>
            </a:r>
            <a:r>
              <a:rPr lang="en-US" sz="2400" dirty="0">
                <a:cs typeface="Arial" panose="020B0604020202020204" pitchFamily="34" charset="0"/>
              </a:rPr>
              <a:t> 5 crore and also initiated criminal proceedings against Chadha Sugar Mill for spill of molasses into the river Beas on May 17 that killed hundreds of fish and contaminated water for several </a:t>
            </a:r>
            <a:r>
              <a:rPr lang="en-US" sz="2400" dirty="0" err="1">
                <a:cs typeface="Arial" panose="020B0604020202020204" pitchFamily="34" charset="0"/>
              </a:rPr>
              <a:t>kilometres</a:t>
            </a:r>
            <a:r>
              <a:rPr lang="en-US" sz="2400" dirty="0">
                <a:cs typeface="Arial" panose="020B0604020202020204" pitchFamily="34" charset="0"/>
              </a:rPr>
              <a:t>, including in canals</a:t>
            </a:r>
            <a:endParaRPr lang="en-IN" sz="2400" dirty="0">
              <a:cs typeface="Arial" panose="020B0604020202020204" pitchFamily="34" charset="0"/>
            </a:endParaRPr>
          </a:p>
          <a:p>
            <a:pPr>
              <a:lnSpc>
                <a:spcPct val="150000"/>
              </a:lnSpc>
            </a:pPr>
            <a:endParaRPr lang="en-US" sz="2400" dirty="0">
              <a:cs typeface="Arial" panose="020B0604020202020204" pitchFamily="34" charset="0"/>
            </a:endParaRPr>
          </a:p>
        </p:txBody>
      </p:sp>
      <p:sp>
        <p:nvSpPr>
          <p:cNvPr id="37892" name="Rectangle 4"/>
          <p:cNvSpPr>
            <a:spLocks noChangeArrowheads="1"/>
          </p:cNvSpPr>
          <p:nvPr/>
        </p:nvSpPr>
        <p:spPr bwMode="auto">
          <a:xfrm>
            <a:off x="395332" y="943880"/>
            <a:ext cx="6415549"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pPr>
            <a:r>
              <a:rPr lang="en-US" altLang="en-US" sz="2800" b="1" dirty="0">
                <a:solidFill>
                  <a:srgbClr val="CC3300"/>
                </a:solidFill>
              </a:rPr>
              <a:t>Beas River: Pollution Episode </a:t>
            </a:r>
            <a:endParaRPr lang="en-US" altLang="en-US" sz="2800" dirty="0">
              <a:solidFill>
                <a:srgbClr val="CC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0707" y="1119407"/>
            <a:ext cx="10935970" cy="5258435"/>
          </a:xfrm>
        </p:spPr>
        <p:txBody>
          <a:bodyPr>
            <a:noAutofit/>
          </a:bodyPr>
          <a:lstStyle/>
          <a:p>
            <a:pPr marL="0" indent="0">
              <a:lnSpc>
                <a:spcPts val="4000"/>
              </a:lnSpc>
              <a:spcBef>
                <a:spcPts val="0"/>
              </a:spcBef>
              <a:buNone/>
            </a:pPr>
            <a:r>
              <a:rPr lang="en-IN" sz="2400" b="1" dirty="0">
                <a:solidFill>
                  <a:srgbClr val="0000CC"/>
                </a:solidFill>
              </a:rPr>
              <a:t>Mismanagement caused leakage</a:t>
            </a:r>
            <a:r>
              <a:rPr lang="en-US" sz="2400" b="1" dirty="0">
                <a:solidFill>
                  <a:srgbClr val="0000CC"/>
                </a:solidFill>
              </a:rPr>
              <a:t>:</a:t>
            </a:r>
            <a:endParaRPr lang="en-US" sz="2400" b="1" dirty="0">
              <a:solidFill>
                <a:srgbClr val="0000CC"/>
              </a:solidFill>
            </a:endParaRPr>
          </a:p>
          <a:p>
            <a:pPr marL="354330" indent="-354330">
              <a:lnSpc>
                <a:spcPts val="4000"/>
              </a:lnSpc>
              <a:spcBef>
                <a:spcPts val="0"/>
              </a:spcBef>
            </a:pPr>
            <a:r>
              <a:rPr lang="en-US" sz="2400" dirty="0"/>
              <a:t>Because of the bumper sugarcane yield, farmers’ protested in front of mill. The local administration asked the mill to take more sugarcane which was beyond its capacity.</a:t>
            </a:r>
            <a:endParaRPr lang="en-US" sz="2400" dirty="0"/>
          </a:p>
          <a:p>
            <a:pPr marL="354330" indent="-354330">
              <a:lnSpc>
                <a:spcPts val="4000"/>
              </a:lnSpc>
              <a:spcBef>
                <a:spcPts val="0"/>
              </a:spcBef>
            </a:pPr>
            <a:r>
              <a:rPr lang="en-US" sz="2400" dirty="0"/>
              <a:t>The mill processed more crop, producing more molasses. The extra molasses was stored in the two tanks which were actually constructed for treated effluent</a:t>
            </a:r>
            <a:endParaRPr lang="en-US" sz="2400" dirty="0"/>
          </a:p>
          <a:p>
            <a:pPr marL="354330" indent="-354330">
              <a:lnSpc>
                <a:spcPts val="4000"/>
              </a:lnSpc>
              <a:spcBef>
                <a:spcPts val="0"/>
              </a:spcBef>
            </a:pPr>
            <a:r>
              <a:rPr lang="en-US" sz="2400" dirty="0"/>
              <a:t>A molasses tank has to be equipped with facilities for re-circulation and for pumping the molasses from one storage tank to another. It should have an air injection system and adequate ventilation on the roof top</a:t>
            </a:r>
            <a:endParaRPr lang="en-IN" sz="2400" dirty="0"/>
          </a:p>
        </p:txBody>
      </p:sp>
      <p:sp>
        <p:nvSpPr>
          <p:cNvPr id="5" name="Rectangle 4"/>
          <p:cNvSpPr>
            <a:spLocks noChangeArrowheads="1"/>
          </p:cNvSpPr>
          <p:nvPr/>
        </p:nvSpPr>
        <p:spPr bwMode="auto">
          <a:xfrm>
            <a:off x="851739" y="509807"/>
            <a:ext cx="6415549"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a:spcBef>
                <a:spcPct val="0"/>
              </a:spcBef>
              <a:buNone/>
            </a:pPr>
            <a:r>
              <a:rPr lang="en-US" altLang="en-US" sz="2800" b="1" dirty="0">
                <a:solidFill>
                  <a:srgbClr val="CC3300"/>
                </a:solidFill>
              </a:rPr>
              <a:t>Beas River: Pollution Episode </a:t>
            </a:r>
            <a:endParaRPr lang="en-US" altLang="en-US" sz="2800" dirty="0">
              <a:solidFill>
                <a:srgbClr val="CC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962890" y="2783215"/>
            <a:ext cx="10266219" cy="76835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pPr>
            <a:r>
              <a:rPr lang="en-IN" sz="4400" b="1" dirty="0">
                <a:solidFill>
                  <a:srgbClr val="660066"/>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Love Canal Tragedy</a:t>
            </a:r>
            <a:endParaRPr kumimoji="0" lang="en-IN" sz="4400" b="1" i="0" u="none" strike="noStrike" cap="none" normalizeH="0" baseline="0" dirty="0">
              <a:ln>
                <a:noFill/>
              </a:ln>
              <a:solidFill>
                <a:srgbClr val="660066"/>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1" cstate="print">
            <a:extLst>
              <a:ext uri="{28A0092B-C50C-407E-A947-70E740481C1C}">
                <a14:useLocalDpi xmlns:a14="http://schemas.microsoft.com/office/drawing/2010/main" val="0"/>
              </a:ext>
            </a:extLst>
          </a:blip>
          <a:srcRect t="44228"/>
          <a:stretch>
            <a:fillRect/>
          </a:stretch>
        </p:blipFill>
        <p:spPr>
          <a:xfrm>
            <a:off x="5938683" y="3669989"/>
            <a:ext cx="4660491" cy="2670114"/>
          </a:xfrm>
          <a:prstGeom prst="rect">
            <a:avLst/>
          </a:prstGeom>
          <a:ln>
            <a:noFill/>
          </a:ln>
          <a:effectLst>
            <a:softEdge rad="112500"/>
          </a:effectLst>
        </p:spPr>
      </p:pic>
      <p:pic>
        <p:nvPicPr>
          <p:cNvPr id="1026"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224" y="469013"/>
            <a:ext cx="4778477" cy="306218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8" name="Picture 4"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224" y="3661100"/>
            <a:ext cx="4778477" cy="26878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8683" y="469013"/>
            <a:ext cx="4660491" cy="306218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8" name="Picture 4"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223" y="3669989"/>
            <a:ext cx="4778477" cy="268789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wipe(down)">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Effect transition="in" filter="wipe(down)">
                                      <p:cBhvr>
                                        <p:cTn id="17" dur="500"/>
                                        <p:tgtEl>
                                          <p:spTgt spid="10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87" y="695004"/>
            <a:ext cx="11186047" cy="5903709"/>
          </a:xfrm>
        </p:spPr>
        <p:txBody>
          <a:bodyPr>
            <a:noAutofit/>
          </a:bodyPr>
          <a:lstStyle/>
          <a:p>
            <a:pPr marL="0" indent="0">
              <a:lnSpc>
                <a:spcPct val="160000"/>
              </a:lnSpc>
              <a:buNone/>
            </a:pPr>
            <a:r>
              <a:rPr lang="en-US" sz="2400" b="1" dirty="0">
                <a:solidFill>
                  <a:srgbClr val="0000CC"/>
                </a:solidFill>
              </a:rPr>
              <a:t>Fatal Impact on Aquatic life</a:t>
            </a:r>
            <a:endParaRPr lang="en-US" sz="2400" b="1" dirty="0">
              <a:solidFill>
                <a:srgbClr val="0000CC"/>
              </a:solidFill>
            </a:endParaRPr>
          </a:p>
          <a:p>
            <a:pPr>
              <a:lnSpc>
                <a:spcPct val="160000"/>
              </a:lnSpc>
            </a:pPr>
            <a:r>
              <a:rPr lang="en-US" sz="2400" dirty="0"/>
              <a:t>About 80-110 km stretch of river was affected</a:t>
            </a:r>
            <a:endParaRPr lang="en-US" sz="2400" dirty="0"/>
          </a:p>
          <a:p>
            <a:pPr>
              <a:lnSpc>
                <a:spcPct val="160000"/>
              </a:lnSpc>
              <a:spcBef>
                <a:spcPts val="1200"/>
              </a:spcBef>
              <a:spcAft>
                <a:spcPts val="1200"/>
              </a:spcAft>
            </a:pPr>
            <a:r>
              <a:rPr lang="en-US" sz="2400" dirty="0"/>
              <a:t>Water samples were tested at Ludhiana’s Punjab Agricultural University and Guru </a:t>
            </a:r>
            <a:r>
              <a:rPr lang="en-US" sz="2400" dirty="0" err="1"/>
              <a:t>Angad</a:t>
            </a:r>
            <a:r>
              <a:rPr lang="en-US" sz="2400" dirty="0"/>
              <a:t> Dev Veterinary and Animal Sciences University to ascertain if something else may also have been there.</a:t>
            </a:r>
            <a:endParaRPr lang="en-US" sz="2400" dirty="0"/>
          </a:p>
          <a:p>
            <a:pPr>
              <a:lnSpc>
                <a:spcPct val="160000"/>
              </a:lnSpc>
              <a:spcBef>
                <a:spcPts val="1200"/>
              </a:spcBef>
              <a:spcAft>
                <a:spcPts val="1200"/>
              </a:spcAft>
            </a:pPr>
            <a:r>
              <a:rPr lang="en-US" sz="2400" dirty="0"/>
              <a:t>To stabilize the situation, water was released from the Pathankot’s </a:t>
            </a:r>
            <a:r>
              <a:rPr lang="en-US" sz="2400" dirty="0" err="1"/>
              <a:t>Ranjit</a:t>
            </a:r>
            <a:r>
              <a:rPr lang="en-US" sz="2400" dirty="0"/>
              <a:t>  </a:t>
            </a:r>
            <a:r>
              <a:rPr lang="en-US" sz="2400" dirty="0" err="1"/>
              <a:t>Sagar</a:t>
            </a:r>
            <a:r>
              <a:rPr lang="en-US" sz="2400" dirty="0"/>
              <a:t> Dam into the river. This was done to wash out the pollutants</a:t>
            </a:r>
            <a:endParaRPr lang="en-US" sz="2400" dirty="0"/>
          </a:p>
          <a:p>
            <a:pPr>
              <a:lnSpc>
                <a:spcPct val="160000"/>
              </a:lnSpc>
            </a:pPr>
            <a:endParaRPr lang="en-IN" sz="2400" dirty="0"/>
          </a:p>
        </p:txBody>
      </p:sp>
      <p:sp>
        <p:nvSpPr>
          <p:cNvPr id="5" name="Rectangle 4"/>
          <p:cNvSpPr>
            <a:spLocks noChangeArrowheads="1"/>
          </p:cNvSpPr>
          <p:nvPr/>
        </p:nvSpPr>
        <p:spPr bwMode="auto">
          <a:xfrm>
            <a:off x="0" y="108895"/>
            <a:ext cx="6415549"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None/>
            </a:pPr>
            <a:r>
              <a:rPr lang="en-US" altLang="en-US" sz="2800" b="1" dirty="0">
                <a:solidFill>
                  <a:srgbClr val="CC3300"/>
                </a:solidFill>
              </a:rPr>
              <a:t>Beas River: Pollution Episode </a:t>
            </a:r>
            <a:endParaRPr lang="en-US" altLang="en-US" sz="2800" dirty="0">
              <a:solidFill>
                <a:srgbClr val="CC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850173"/>
            <a:ext cx="10558144" cy="5396230"/>
          </a:xfrm>
        </p:spPr>
        <p:txBody>
          <a:bodyPr>
            <a:noAutofit/>
          </a:bodyPr>
          <a:lstStyle/>
          <a:p>
            <a:pPr marL="754380" indent="-754380">
              <a:lnSpc>
                <a:spcPct val="170000"/>
              </a:lnSpc>
            </a:pPr>
            <a:r>
              <a:rPr lang="en-US" sz="2400" dirty="0"/>
              <a:t>The industries and local Bodies failed to install and make functional the requisite treatment plants, 35 Municipal Corporations/Nagar Panchayats are discharging sewage with heavy metal and BOD loads in the Rivers </a:t>
            </a:r>
            <a:endParaRPr lang="en-US" sz="2400" dirty="0"/>
          </a:p>
          <a:p>
            <a:pPr marL="754380" indent="-754380">
              <a:lnSpc>
                <a:spcPct val="170000"/>
              </a:lnSpc>
            </a:pPr>
            <a:r>
              <a:rPr lang="en-US" sz="2400" dirty="0"/>
              <a:t>Despite PPCB efforts, the water quality did not meet the laid down standards</a:t>
            </a:r>
            <a:endParaRPr lang="en-US" sz="2400" dirty="0"/>
          </a:p>
          <a:p>
            <a:pPr marL="754380" indent="-754380">
              <a:lnSpc>
                <a:spcPct val="170000"/>
              </a:lnSpc>
            </a:pPr>
            <a:r>
              <a:rPr lang="en-US" sz="2400" dirty="0"/>
              <a:t>STPs were not having stand-by arrangement during maintenance</a:t>
            </a:r>
            <a:endParaRPr lang="en-US" sz="2400" dirty="0"/>
          </a:p>
          <a:p>
            <a:pPr marL="754380" indent="-754380">
              <a:lnSpc>
                <a:spcPct val="170000"/>
              </a:lnSpc>
            </a:pPr>
            <a:r>
              <a:rPr lang="en-US" sz="2400" dirty="0"/>
              <a:t>Industrial effluents are mixed up with the domestic sewage resulting in damage to the STPs </a:t>
            </a:r>
            <a:endParaRPr lang="en-IN" sz="2400" dirty="0"/>
          </a:p>
        </p:txBody>
      </p:sp>
      <p:sp>
        <p:nvSpPr>
          <p:cNvPr id="5" name="Rectangle 4"/>
          <p:cNvSpPr>
            <a:spLocks noChangeArrowheads="1"/>
          </p:cNvSpPr>
          <p:nvPr/>
        </p:nvSpPr>
        <p:spPr bwMode="auto">
          <a:xfrm>
            <a:off x="714375" y="431882"/>
            <a:ext cx="8315670" cy="418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None/>
            </a:pPr>
            <a:r>
              <a:rPr lang="en-US" altLang="en-US" sz="2800" b="1" dirty="0">
                <a:solidFill>
                  <a:srgbClr val="CC3300"/>
                </a:solidFill>
              </a:rPr>
              <a:t>Observations by National Green Tribunal </a:t>
            </a:r>
            <a:endParaRPr lang="en-US" altLang="en-US" sz="2800" dirty="0">
              <a:solidFill>
                <a:srgbClr val="CC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3307" y="989330"/>
            <a:ext cx="10863580" cy="4911725"/>
          </a:xfrm>
        </p:spPr>
        <p:txBody>
          <a:bodyPr>
            <a:noAutofit/>
          </a:bodyPr>
          <a:lstStyle/>
          <a:p>
            <a:pPr marL="354330" indent="-354330">
              <a:lnSpc>
                <a:spcPts val="3600"/>
              </a:lnSpc>
            </a:pPr>
            <a:r>
              <a:rPr lang="en-US" sz="2400" dirty="0"/>
              <a:t>Secretary, Local Bodies, Punjab, the Municipal Commissioners of Ludhiana and Jalandhar, to jointly take responsibility for taking further steps to prevent any further damage  </a:t>
            </a:r>
            <a:endParaRPr lang="en-US" sz="2400" dirty="0"/>
          </a:p>
          <a:p>
            <a:pPr marL="354330" indent="-354330">
              <a:lnSpc>
                <a:spcPts val="3600"/>
              </a:lnSpc>
            </a:pPr>
            <a:r>
              <a:rPr lang="en-US" sz="2400" dirty="0"/>
              <a:t>Prepare Action Plans within two months for bringing all the polluted river stretches to be fit at least for bathing purposes (</a:t>
            </a:r>
            <a:r>
              <a:rPr lang="en-US" sz="2400" dirty="0" err="1"/>
              <a:t>i.e</a:t>
            </a:r>
            <a:r>
              <a:rPr lang="en-US" sz="2400" dirty="0"/>
              <a:t> BOD &lt;3mg/l and FC&lt; 500 MPN/100 ml) within six months from the date of finalization of the action</a:t>
            </a:r>
            <a:br>
              <a:rPr lang="en-US" sz="2400" dirty="0"/>
            </a:br>
            <a:r>
              <a:rPr lang="en-US" sz="2400" dirty="0"/>
              <a:t>plans </a:t>
            </a:r>
            <a:endParaRPr lang="en-US" sz="2400" dirty="0"/>
          </a:p>
          <a:p>
            <a:pPr marL="354330" indent="-354330">
              <a:lnSpc>
                <a:spcPts val="3600"/>
              </a:lnSpc>
            </a:pPr>
            <a:r>
              <a:rPr lang="en-US" sz="2400" dirty="0"/>
              <a:t>Action plans may be prepared by 4 member Committee comprising Director, Environment; Director, Urban Development; Director Industries; Member Secretary, SPCB of concerned State </a:t>
            </a:r>
            <a:r>
              <a:rPr lang="en-US" sz="2400" dirty="0">
                <a:solidFill>
                  <a:srgbClr val="0000CC"/>
                </a:solidFill>
              </a:rPr>
              <a:t>(River Rejuvenation Committee)</a:t>
            </a:r>
            <a:r>
              <a:rPr lang="en-US" sz="2400" dirty="0"/>
              <a:t> </a:t>
            </a:r>
            <a:endParaRPr lang="en-IN" sz="2000" dirty="0"/>
          </a:p>
        </p:txBody>
      </p:sp>
      <p:sp>
        <p:nvSpPr>
          <p:cNvPr id="5" name="Rectangle 4"/>
          <p:cNvSpPr>
            <a:spLocks noChangeArrowheads="1"/>
          </p:cNvSpPr>
          <p:nvPr/>
        </p:nvSpPr>
        <p:spPr bwMode="auto">
          <a:xfrm>
            <a:off x="483307" y="428239"/>
            <a:ext cx="8396305" cy="418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None/>
            </a:pPr>
            <a:r>
              <a:rPr lang="en-US" altLang="en-US" sz="2800" b="1" dirty="0">
                <a:solidFill>
                  <a:srgbClr val="CC3300"/>
                </a:solidFill>
              </a:rPr>
              <a:t>Directions Issued by National Green Tribunal</a:t>
            </a:r>
            <a:endParaRPr lang="en-US" altLang="en-US" sz="2800" dirty="0">
              <a:solidFill>
                <a:srgbClr val="CC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5788" y="1307690"/>
            <a:ext cx="10426341" cy="5279923"/>
          </a:xfrm>
        </p:spPr>
        <p:txBody>
          <a:bodyPr>
            <a:noAutofit/>
          </a:bodyPr>
          <a:lstStyle/>
          <a:p>
            <a:pPr marL="354330" indent="-354330">
              <a:lnSpc>
                <a:spcPts val="3600"/>
              </a:lnSpc>
            </a:pPr>
            <a:r>
              <a:rPr lang="en-US" sz="2400" dirty="0">
                <a:solidFill>
                  <a:schemeClr val="accent5">
                    <a:lumMod val="75000"/>
                  </a:schemeClr>
                </a:solidFill>
                <a:latin typeface="Arial" panose="020B0604020202020204" pitchFamily="34" charset="0"/>
                <a:cs typeface="Arial" panose="020B0604020202020204" pitchFamily="34" charset="0"/>
              </a:rPr>
              <a:t>All the cases that you have viewed and will be viewing through self-study (Chernobyl and Seveso)</a:t>
            </a:r>
            <a:r>
              <a:rPr lang="en-IN" altLang="en-US" sz="2400" dirty="0">
                <a:solidFill>
                  <a:schemeClr val="accent5">
                    <a:lumMod val="75000"/>
                  </a:schemeClr>
                </a:solidFill>
                <a:latin typeface="Arial" panose="020B0604020202020204" pitchFamily="34" charset="0"/>
                <a:cs typeface="Arial" panose="020B0604020202020204" pitchFamily="34" charset="0"/>
              </a:rPr>
              <a:t>,</a:t>
            </a:r>
            <a:r>
              <a:rPr lang="en-US" sz="2400" dirty="0">
                <a:solidFill>
                  <a:schemeClr val="accent5">
                    <a:lumMod val="75000"/>
                  </a:schemeClr>
                </a:solidFill>
                <a:latin typeface="Arial" panose="020B0604020202020204" pitchFamily="34" charset="0"/>
                <a:cs typeface="Arial" panose="020B0604020202020204" pitchFamily="34" charset="0"/>
              </a:rPr>
              <a:t> are prominent examples that prompt us to realize the fact that there is need to </a:t>
            </a:r>
            <a:r>
              <a:rPr lang="en-US" sz="2400" dirty="0">
                <a:gradFill>
                  <a:gsLst>
                    <a:gs pos="0">
                      <a:srgbClr val="007BD3"/>
                    </a:gs>
                    <a:gs pos="100000">
                      <a:srgbClr val="034373"/>
                    </a:gs>
                  </a:gsLst>
                  <a:lin scaled="0"/>
                </a:gradFill>
                <a:latin typeface="Arial" panose="020B0604020202020204" pitchFamily="34" charset="0"/>
                <a:cs typeface="Arial" panose="020B0604020202020204" pitchFamily="34" charset="0"/>
              </a:rPr>
              <a:t>‘</a:t>
            </a:r>
            <a:r>
              <a:rPr lang="en-US" sz="2400" u="sng" dirty="0">
                <a:gradFill>
                  <a:gsLst>
                    <a:gs pos="0">
                      <a:srgbClr val="E30000"/>
                    </a:gs>
                    <a:gs pos="100000">
                      <a:srgbClr val="760303"/>
                    </a:gs>
                  </a:gsLst>
                  <a:lin scaled="0"/>
                </a:gradFill>
                <a:latin typeface="Arial" panose="020B0604020202020204" pitchFamily="34" charset="0"/>
                <a:cs typeface="Arial" panose="020B0604020202020204" pitchFamily="34" charset="0"/>
              </a:rPr>
              <a:t>Educate the educated</a:t>
            </a:r>
            <a:r>
              <a:rPr lang="en-US" sz="2400" dirty="0">
                <a:gradFill>
                  <a:gsLst>
                    <a:gs pos="0">
                      <a:srgbClr val="007BD3"/>
                    </a:gs>
                    <a:gs pos="100000">
                      <a:srgbClr val="034373"/>
                    </a:gs>
                  </a:gsLst>
                  <a:lin scaled="0"/>
                </a:gradFill>
                <a:latin typeface="Arial" panose="020B0604020202020204" pitchFamily="34" charset="0"/>
                <a:cs typeface="Arial" panose="020B0604020202020204" pitchFamily="34" charset="0"/>
              </a:rPr>
              <a:t>’, </a:t>
            </a:r>
            <a:r>
              <a:rPr lang="en-US" sz="2400" dirty="0">
                <a:solidFill>
                  <a:schemeClr val="accent5">
                    <a:lumMod val="75000"/>
                  </a:schemeClr>
                </a:solidFill>
                <a:latin typeface="Arial" panose="020B0604020202020204" pitchFamily="34" charset="0"/>
                <a:cs typeface="Arial" panose="020B0604020202020204" pitchFamily="34" charset="0"/>
              </a:rPr>
              <a:t>as all those involved in causing the disasters or events were educated enough to understand the impact.</a:t>
            </a:r>
            <a:endParaRPr lang="en-US" sz="2400" dirty="0">
              <a:solidFill>
                <a:schemeClr val="accent5">
                  <a:lumMod val="75000"/>
                </a:schemeClr>
              </a:solidFill>
              <a:latin typeface="Arial" panose="020B0604020202020204" pitchFamily="34" charset="0"/>
              <a:cs typeface="Arial" panose="020B0604020202020204" pitchFamily="34" charset="0"/>
            </a:endParaRPr>
          </a:p>
          <a:p>
            <a:pPr marL="354330" indent="-354330">
              <a:lnSpc>
                <a:spcPts val="3600"/>
              </a:lnSpc>
            </a:pPr>
            <a:r>
              <a:rPr lang="en-IN" sz="2400" dirty="0">
                <a:solidFill>
                  <a:srgbClr val="C00000"/>
                </a:solidFill>
                <a:latin typeface="Arial" panose="020B0604020202020204" pitchFamily="34" charset="0"/>
                <a:cs typeface="Arial" panose="020B0604020202020204" pitchFamily="34" charset="0"/>
              </a:rPr>
              <a:t>These case studies exemplify the</a:t>
            </a:r>
            <a:r>
              <a:rPr lang="en-IN" sz="2400" dirty="0">
                <a:gradFill>
                  <a:gsLst>
                    <a:gs pos="0">
                      <a:srgbClr val="FE4444"/>
                    </a:gs>
                    <a:gs pos="100000">
                      <a:srgbClr val="832B2B"/>
                    </a:gs>
                  </a:gsLst>
                  <a:lin scaled="0"/>
                </a:gradFill>
                <a:latin typeface="Arial" panose="020B0604020202020204" pitchFamily="34" charset="0"/>
                <a:cs typeface="Arial" panose="020B0604020202020204" pitchFamily="34" charset="0"/>
              </a:rPr>
              <a:t> </a:t>
            </a:r>
            <a:r>
              <a:rPr lang="en-IN" sz="2400" u="sng" dirty="0">
                <a:solidFill>
                  <a:schemeClr val="accent5">
                    <a:lumMod val="75000"/>
                  </a:schemeClr>
                </a:solidFill>
                <a:latin typeface="Arial" panose="020B0604020202020204" pitchFamily="34" charset="0"/>
                <a:cs typeface="Arial" panose="020B0604020202020204" pitchFamily="34" charset="0"/>
              </a:rPr>
              <a:t>need to re-emphasize on awareness and knowledge of our planets valuable resources</a:t>
            </a:r>
            <a:r>
              <a:rPr lang="en-IN" sz="2400" dirty="0">
                <a:gradFill>
                  <a:gsLst>
                    <a:gs pos="0">
                      <a:srgbClr val="FE4444"/>
                    </a:gs>
                    <a:gs pos="100000">
                      <a:srgbClr val="832B2B"/>
                    </a:gs>
                  </a:gsLst>
                  <a:lin scaled="0"/>
                </a:gra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the man-made impacts on these meagre resources and most importantly the solutions to mitigate the impact and </a:t>
            </a:r>
            <a:r>
              <a:rPr lang="en-IN" sz="2400" u="sng" dirty="0">
                <a:solidFill>
                  <a:schemeClr val="accent5">
                    <a:lumMod val="75000"/>
                  </a:schemeClr>
                </a:solidFill>
                <a:latin typeface="Arial" panose="020B0604020202020204" pitchFamily="34" charset="0"/>
                <a:cs typeface="Arial" panose="020B0604020202020204" pitchFamily="34" charset="0"/>
              </a:rPr>
              <a:t>rejuvenate the ecosystem through sustainable technologies and associated development</a:t>
            </a:r>
            <a:r>
              <a:rPr lang="en-IN" sz="2400" dirty="0">
                <a:solidFill>
                  <a:srgbClr val="C00000"/>
                </a:solidFill>
                <a:latin typeface="Arial" panose="020B0604020202020204" pitchFamily="34" charset="0"/>
                <a:cs typeface="Arial" panose="020B0604020202020204" pitchFamily="34" charset="0"/>
              </a:rPr>
              <a:t>.</a:t>
            </a:r>
            <a:endParaRPr lang="en-IN" sz="2400" dirty="0">
              <a:solidFill>
                <a:srgbClr val="C00000"/>
              </a:solidFill>
              <a:latin typeface="Arial" panose="020B0604020202020204" pitchFamily="34" charset="0"/>
              <a:cs typeface="Arial" panose="020B0604020202020204" pitchFamily="34" charset="0"/>
            </a:endParaRPr>
          </a:p>
        </p:txBody>
      </p:sp>
      <p:sp>
        <p:nvSpPr>
          <p:cNvPr id="5" name="Rectangle 4"/>
          <p:cNvSpPr>
            <a:spLocks noChangeArrowheads="1"/>
          </p:cNvSpPr>
          <p:nvPr/>
        </p:nvSpPr>
        <p:spPr bwMode="auto">
          <a:xfrm>
            <a:off x="585788" y="606300"/>
            <a:ext cx="8396305" cy="418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None/>
            </a:pPr>
            <a:r>
              <a:rPr lang="en-US" altLang="en-US" sz="4400" b="1" dirty="0">
                <a:solidFill>
                  <a:srgbClr val="CC3300"/>
                </a:solidFill>
                <a:effectLst>
                  <a:outerShdw blurRad="38100" dist="38100" dir="2700000" algn="tl">
                    <a:srgbClr val="000000">
                      <a:alpha val="43137"/>
                    </a:srgbClr>
                  </a:outerShdw>
                </a:effectLst>
                <a:latin typeface="Arial Rounded MT Bold" panose="020F0704030504030204" pitchFamily="34" charset="0"/>
              </a:rPr>
              <a:t>In conclusion….</a:t>
            </a:r>
            <a:endParaRPr lang="en-US" altLang="en-US" sz="4400" b="1" dirty="0">
              <a:solidFill>
                <a:srgbClr val="CC3300"/>
              </a:solidFill>
              <a:effectLst>
                <a:outerShdw blurRad="38100" dist="38100" dir="2700000" algn="tl">
                  <a:srgbClr val="000000">
                    <a:alpha val="43137"/>
                  </a:srgbClr>
                </a:outerShdw>
              </a:effectLst>
              <a:latin typeface="Arial Rounded MT Bold" panose="020F07040305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856474" y="2803633"/>
            <a:ext cx="10266219" cy="1815882"/>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defTabSz="914400" rtl="0" eaLnBrk="1" fontAlgn="base" latinLnBrk="0" hangingPunct="1">
              <a:lnSpc>
                <a:spcPct val="100000"/>
              </a:lnSpc>
              <a:spcBef>
                <a:spcPct val="0"/>
              </a:spcBef>
              <a:spcAft>
                <a:spcPct val="0"/>
              </a:spcAft>
              <a:buClrTx/>
              <a:buSzTx/>
            </a:pPr>
            <a:r>
              <a:rPr kumimoji="0" lang="en-IN" sz="2800" i="0" u="none" strike="noStrike" cap="none" normalizeH="0" baseline="0" dirty="0" smtClean="0">
                <a:ln>
                  <a:noFill/>
                </a:ln>
                <a:effectLst>
                  <a:outerShdw blurRad="38100" dist="38100" dir="2700000" algn="tl">
                    <a:srgbClr val="000000">
                      <a:alpha val="43137"/>
                    </a:srgbClr>
                  </a:outerShdw>
                </a:effectLst>
                <a:latin typeface="Arial" panose="020B0604020202020204" pitchFamily="34" charset="0"/>
                <a:cs typeface="Arial" panose="020B0604020202020204" pitchFamily="34" charset="0"/>
              </a:rPr>
              <a:t>In the next session…..</a:t>
            </a:r>
            <a:endParaRPr kumimoji="0" lang="en-IN" sz="2800" i="0" u="none" strike="noStrike" cap="none" normalizeH="0" baseline="0" dirty="0" smtClean="0">
              <a:ln>
                <a:noFill/>
              </a:ln>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marR="0" lvl="0" indent="0" defTabSz="914400" rtl="0" eaLnBrk="1" fontAlgn="base" latinLnBrk="0" hangingPunct="1">
              <a:lnSpc>
                <a:spcPct val="100000"/>
              </a:lnSpc>
              <a:spcBef>
                <a:spcPct val="0"/>
              </a:spcBef>
              <a:spcAft>
                <a:spcPct val="0"/>
              </a:spcAft>
              <a:buClrTx/>
              <a:buSzTx/>
            </a:pPr>
            <a:endParaRPr kumimoji="0" lang="en-US" sz="2800" i="0" u="none" strike="noStrike" cap="none" normalizeH="0" baseline="0" dirty="0" smtClean="0">
              <a:ln>
                <a:noFill/>
              </a:ln>
              <a:solidFill>
                <a:srgbClr val="006600"/>
              </a:solidFill>
              <a:effectLst/>
              <a:latin typeface="Arial" panose="020B0604020202020204" pitchFamily="34" charset="0"/>
              <a:cs typeface="Arial" panose="020B0604020202020204" pitchFamily="34" charset="0"/>
            </a:endParaRPr>
          </a:p>
          <a:p>
            <a:pPr marL="0" marR="0" lvl="0" indent="0" defTabSz="914400" rtl="0" eaLnBrk="1" fontAlgn="base" latinLnBrk="0" hangingPunct="1">
              <a:lnSpc>
                <a:spcPct val="100000"/>
              </a:lnSpc>
              <a:spcBef>
                <a:spcPct val="0"/>
              </a:spcBef>
              <a:spcAft>
                <a:spcPct val="0"/>
              </a:spcAft>
              <a:buClrTx/>
              <a:buSzTx/>
            </a:pPr>
            <a:r>
              <a:rPr kumimoji="0" lang="en-IN" sz="2800" i="0" u="none" strike="noStrike" cap="none" normalizeH="0" baseline="0" dirty="0" smtClean="0">
                <a:ln>
                  <a:noFill/>
                </a:ln>
                <a:solidFill>
                  <a:srgbClr val="006600"/>
                </a:solidFill>
                <a:effectLst/>
                <a:latin typeface="Arial" panose="020B0604020202020204" pitchFamily="34" charset="0"/>
                <a:cs typeface="Arial" panose="020B0604020202020204" pitchFamily="34" charset="0"/>
              </a:rPr>
              <a:t>International</a:t>
            </a:r>
            <a:r>
              <a:rPr kumimoji="0" lang="en-IN" sz="2800" i="0" u="none" strike="noStrike" cap="none" normalizeH="0" dirty="0" smtClean="0">
                <a:ln>
                  <a:noFill/>
                </a:ln>
                <a:solidFill>
                  <a:srgbClr val="006600"/>
                </a:solidFill>
                <a:effectLst/>
                <a:latin typeface="Arial" panose="020B0604020202020204" pitchFamily="34" charset="0"/>
                <a:cs typeface="Arial" panose="020B0604020202020204" pitchFamily="34" charset="0"/>
              </a:rPr>
              <a:t> Conventions that initiated the debates and agreements on Global Climate Change….. </a:t>
            </a:r>
            <a:endParaRPr lang="en-US" sz="2800" dirty="0">
              <a:solidFill>
                <a:srgbClr val="C0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ChangeArrowheads="1"/>
          </p:cNvSpPr>
          <p:nvPr/>
        </p:nvSpPr>
        <p:spPr bwMode="auto">
          <a:xfrm>
            <a:off x="503238" y="956566"/>
            <a:ext cx="6573069" cy="5601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30000"/>
              </a:lnSpc>
              <a:spcBef>
                <a:spcPts val="1200"/>
              </a:spcBef>
            </a:pPr>
            <a:r>
              <a:rPr lang="en-US" altLang="en-US" sz="2400" dirty="0">
                <a:effectLst/>
                <a:cs typeface="Arial" panose="020B0604020202020204" pitchFamily="34" charset="0"/>
              </a:rPr>
              <a:t>Love Canal is a section of Niagara Falls, NY near the Niagara river</a:t>
            </a:r>
            <a:endParaRPr lang="en-US" altLang="en-US" sz="2400" dirty="0">
              <a:effectLst/>
              <a:cs typeface="Arial" panose="020B0604020202020204" pitchFamily="34" charset="0"/>
            </a:endParaRPr>
          </a:p>
          <a:p>
            <a:pPr eaLnBrk="1" hangingPunct="1">
              <a:lnSpc>
                <a:spcPct val="130000"/>
              </a:lnSpc>
              <a:spcBef>
                <a:spcPts val="1200"/>
              </a:spcBef>
            </a:pPr>
            <a:r>
              <a:rPr lang="en-US" altLang="en-US" sz="2400" dirty="0">
                <a:cs typeface="Arial" panose="020B0604020202020204" pitchFamily="34" charset="0"/>
              </a:rPr>
              <a:t>The canal was part of a larger vision of William Love, who in 1892 dug up the area in order to allow water to flow through Niagara and produce a sprawling industrial city</a:t>
            </a:r>
            <a:endParaRPr lang="en-US" altLang="en-US" sz="2400" dirty="0">
              <a:cs typeface="Arial" panose="020B0604020202020204" pitchFamily="34" charset="0"/>
            </a:endParaRPr>
          </a:p>
          <a:p>
            <a:pPr eaLnBrk="1" hangingPunct="1">
              <a:lnSpc>
                <a:spcPct val="130000"/>
              </a:lnSpc>
              <a:spcBef>
                <a:spcPts val="1200"/>
              </a:spcBef>
            </a:pPr>
            <a:r>
              <a:rPr lang="en-US" altLang="en-US" sz="2400" dirty="0">
                <a:cs typeface="Arial" panose="020B0604020202020204" pitchFamily="34" charset="0"/>
              </a:rPr>
              <a:t>After Tesla developed alternating current in the mid 1890’s investors pulled out leaving the Love Canal unfinished and basically a big ditch.</a:t>
            </a:r>
            <a:endParaRPr lang="en-US" altLang="en-US" sz="2400" dirty="0">
              <a:cs typeface="Arial" panose="020B0604020202020204" pitchFamily="34" charset="0"/>
            </a:endParaRPr>
          </a:p>
        </p:txBody>
      </p:sp>
      <p:sp>
        <p:nvSpPr>
          <p:cNvPr id="37892" name="Rectangle 4"/>
          <p:cNvSpPr>
            <a:spLocks noChangeArrowheads="1"/>
          </p:cNvSpPr>
          <p:nvPr/>
        </p:nvSpPr>
        <p:spPr bwMode="auto">
          <a:xfrm>
            <a:off x="831850" y="224566"/>
            <a:ext cx="4531859"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eaLnBrk="1" hangingPunct="1">
              <a:spcBef>
                <a:spcPct val="0"/>
              </a:spcBef>
              <a:buFontTx/>
              <a:buNone/>
            </a:pPr>
            <a:r>
              <a:rPr lang="en-IN" altLang="en-US" sz="2800" b="1" dirty="0">
                <a:solidFill>
                  <a:schemeClr val="accent2">
                    <a:lumMod val="75000"/>
                  </a:schemeClr>
                </a:solidFill>
              </a:rPr>
              <a:t>Where</a:t>
            </a:r>
            <a:r>
              <a:rPr lang="en-US" altLang="en-US" sz="2800" b="1" dirty="0">
                <a:solidFill>
                  <a:schemeClr val="accent2">
                    <a:lumMod val="75000"/>
                  </a:schemeClr>
                </a:solidFill>
              </a:rPr>
              <a:t> is Love Canal?</a:t>
            </a:r>
            <a:endParaRPr lang="en-US" altLang="en-US" sz="2800" b="1" dirty="0">
              <a:solidFill>
                <a:schemeClr val="accent2">
                  <a:lumMod val="75000"/>
                </a:schemeClr>
              </a:solidFill>
            </a:endParaRPr>
          </a:p>
        </p:txBody>
      </p:sp>
      <p:pic>
        <p:nvPicPr>
          <p:cNvPr id="2" name="Picture 1"/>
          <p:cNvPicPr>
            <a:picLocks noChangeAspect="1"/>
          </p:cNvPicPr>
          <p:nvPr/>
        </p:nvPicPr>
        <p:blipFill>
          <a:blip r:embed="rId1"/>
          <a:stretch>
            <a:fillRect/>
          </a:stretch>
        </p:blipFill>
        <p:spPr>
          <a:xfrm>
            <a:off x="6959087" y="1361358"/>
            <a:ext cx="4352925" cy="47917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04870" y="461307"/>
            <a:ext cx="5781368" cy="949325"/>
          </a:xfrm>
        </p:spPr>
        <p:txBody>
          <a:bodyPr/>
          <a:lstStyle/>
          <a:p>
            <a:pPr eaLnBrk="1" hangingPunct="1"/>
            <a:r>
              <a:rPr lang="en-US" altLang="en-US" sz="2800" b="1" dirty="0">
                <a:solidFill>
                  <a:schemeClr val="accent2">
                    <a:lumMod val="75000"/>
                  </a:schemeClr>
                </a:solidFill>
                <a:latin typeface="Arial" panose="020B0604020202020204" pitchFamily="34" charset="0"/>
                <a:cs typeface="Arial" panose="020B0604020202020204" pitchFamily="34" charset="0"/>
              </a:rPr>
              <a:t>The Seeds of the problem</a:t>
            </a:r>
            <a:endParaRPr lang="en-US" altLang="en-US" sz="2800" b="1" dirty="0">
              <a:solidFill>
                <a:schemeClr val="accent2">
                  <a:lumMod val="75000"/>
                </a:schemeClr>
              </a:solidFill>
              <a:latin typeface="Arial" panose="020B0604020202020204" pitchFamily="34" charset="0"/>
              <a:cs typeface="Arial" panose="020B0604020202020204" pitchFamily="34" charset="0"/>
            </a:endParaRPr>
          </a:p>
        </p:txBody>
      </p:sp>
      <p:sp>
        <p:nvSpPr>
          <p:cNvPr id="38915" name="Rectangle 3"/>
          <p:cNvSpPr>
            <a:spLocks noGrp="1" noChangeArrowheads="1"/>
          </p:cNvSpPr>
          <p:nvPr>
            <p:ph type="body" sz="half" idx="1"/>
          </p:nvPr>
        </p:nvSpPr>
        <p:spPr>
          <a:xfrm>
            <a:off x="604870" y="1483985"/>
            <a:ext cx="6386239" cy="5245428"/>
          </a:xfrm>
        </p:spPr>
        <p:txBody>
          <a:bodyPr>
            <a:normAutofit fontScale="92500"/>
          </a:bodyPr>
          <a:lstStyle/>
          <a:p>
            <a:pPr eaLnBrk="1" hangingPunct="1">
              <a:lnSpc>
                <a:spcPct val="200000"/>
              </a:lnSpc>
            </a:pPr>
            <a:r>
              <a:rPr lang="en-US" altLang="en-US" sz="2400" dirty="0"/>
              <a:t>The Hooker Chemical Company bought the canal/ditch in 1940’s as a chemical dump site</a:t>
            </a:r>
            <a:endParaRPr lang="en-US" altLang="en-US" sz="2400" dirty="0"/>
          </a:p>
          <a:p>
            <a:pPr eaLnBrk="1" hangingPunct="1">
              <a:lnSpc>
                <a:spcPct val="200000"/>
              </a:lnSpc>
            </a:pPr>
            <a:r>
              <a:rPr lang="en-US" altLang="en-US" sz="2400" dirty="0"/>
              <a:t>Some 25,000 tons of chemicals were dumped in this ditch, at that moment there are no residents</a:t>
            </a:r>
            <a:endParaRPr lang="en-US" altLang="en-US" sz="2400" dirty="0"/>
          </a:p>
          <a:p>
            <a:pPr eaLnBrk="1" hangingPunct="1">
              <a:lnSpc>
                <a:spcPct val="200000"/>
              </a:lnSpc>
            </a:pPr>
            <a:r>
              <a:rPr lang="en-US" altLang="en-US" sz="2400" dirty="0"/>
              <a:t>In 1952, Hooker stopped dumping the chemicals and covered it with dirt</a:t>
            </a:r>
            <a:endParaRPr lang="en-US" altLang="en-US" sz="2400" dirty="0"/>
          </a:p>
        </p:txBody>
      </p:sp>
      <p:pic>
        <p:nvPicPr>
          <p:cNvPr id="38916" name="Picture 4" descr="c_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1109" y="2042334"/>
            <a:ext cx="4495800" cy="333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18275" y="544089"/>
            <a:ext cx="3579378" cy="641350"/>
          </a:xfrm>
        </p:spPr>
        <p:txBody>
          <a:bodyPr>
            <a:normAutofit fontScale="90000"/>
          </a:bodyPr>
          <a:lstStyle/>
          <a:p>
            <a:pPr algn="ctr" eaLnBrk="1" hangingPunct="1"/>
            <a:r>
              <a:rPr lang="en-US" altLang="en-US" sz="2800" b="1" dirty="0">
                <a:solidFill>
                  <a:srgbClr val="C00000"/>
                </a:solidFill>
                <a:latin typeface="Arial" panose="020B0604020202020204" pitchFamily="34" charset="0"/>
                <a:cs typeface="Arial" panose="020B0604020202020204" pitchFamily="34" charset="0"/>
              </a:rPr>
              <a:t>Mistakes are made…</a:t>
            </a:r>
            <a:endParaRPr lang="en-US" altLang="en-US" sz="2800" b="1" dirty="0">
              <a:solidFill>
                <a:srgbClr val="C00000"/>
              </a:solidFill>
              <a:latin typeface="Arial" panose="020B0604020202020204" pitchFamily="34" charset="0"/>
              <a:cs typeface="Arial" panose="020B0604020202020204" pitchFamily="34" charset="0"/>
            </a:endParaRPr>
          </a:p>
        </p:txBody>
      </p:sp>
      <p:sp>
        <p:nvSpPr>
          <p:cNvPr id="39939" name="Rectangle 3"/>
          <p:cNvSpPr>
            <a:spLocks noGrp="1" noChangeArrowheads="1"/>
          </p:cNvSpPr>
          <p:nvPr>
            <p:ph type="body" sz="half" idx="2"/>
          </p:nvPr>
        </p:nvSpPr>
        <p:spPr>
          <a:xfrm>
            <a:off x="614363" y="1185439"/>
            <a:ext cx="6978630" cy="5307957"/>
          </a:xfrm>
        </p:spPr>
        <p:txBody>
          <a:bodyPr>
            <a:normAutofit/>
          </a:bodyPr>
          <a:lstStyle/>
          <a:p>
            <a:pPr eaLnBrk="1" hangingPunct="1">
              <a:lnSpc>
                <a:spcPct val="150000"/>
              </a:lnSpc>
            </a:pPr>
            <a:r>
              <a:rPr lang="en-US" altLang="en-US" sz="2400" dirty="0"/>
              <a:t>The School Board of Niagara approached Hooker Chemical to sell the patch of land in and around Love Canal for a new school and a park</a:t>
            </a:r>
            <a:endParaRPr lang="en-US" altLang="en-US" sz="2400" dirty="0"/>
          </a:p>
          <a:p>
            <a:pPr eaLnBrk="1" hangingPunct="1">
              <a:lnSpc>
                <a:spcPct val="150000"/>
              </a:lnSpc>
            </a:pPr>
            <a:r>
              <a:rPr lang="en-US" altLang="en-US" sz="2400" dirty="0"/>
              <a:t>After much negotiation, Hooker sold the land for $1 telling the new owners about the dump underneath</a:t>
            </a:r>
            <a:endParaRPr lang="en-US" altLang="en-US" sz="2400" dirty="0"/>
          </a:p>
          <a:p>
            <a:pPr eaLnBrk="1" hangingPunct="1">
              <a:lnSpc>
                <a:spcPct val="150000"/>
              </a:lnSpc>
            </a:pPr>
            <a:r>
              <a:rPr lang="en-US" altLang="en-US" sz="2400" dirty="0"/>
              <a:t>The 99</a:t>
            </a:r>
            <a:r>
              <a:rPr lang="en-US" altLang="en-US" sz="2400" baseline="30000" dirty="0"/>
              <a:t>th</a:t>
            </a:r>
            <a:r>
              <a:rPr lang="en-US" altLang="en-US" sz="2400" dirty="0"/>
              <a:t> Street School was constructed directly on top of the canal in 1953 and houses were build around the school</a:t>
            </a:r>
            <a:endParaRPr lang="en-US" altLang="en-US" sz="2400" dirty="0"/>
          </a:p>
        </p:txBody>
      </p:sp>
      <p:pic>
        <p:nvPicPr>
          <p:cNvPr id="39940" name="Picture 4" descr="school2"/>
          <p:cNvPicPr>
            <a:picLocks noChangeAspect="1" noChangeArrowheads="1"/>
          </p:cNvPicPr>
          <p:nvPr/>
        </p:nvPicPr>
        <p:blipFill>
          <a:blip r:embed="rId1" cstate="print">
            <a:grayscl/>
            <a:lum bright="20000"/>
            <a:extLst>
              <a:ext uri="{28A0092B-C50C-407E-A947-70E740481C1C}">
                <a14:useLocalDpi xmlns:a14="http://schemas.microsoft.com/office/drawing/2010/main" val="0"/>
              </a:ext>
            </a:extLst>
          </a:blip>
          <a:srcRect/>
          <a:stretch>
            <a:fillRect/>
          </a:stretch>
        </p:blipFill>
        <p:spPr bwMode="auto">
          <a:xfrm>
            <a:off x="7592993" y="2281321"/>
            <a:ext cx="4065450" cy="2732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57213" y="858833"/>
            <a:ext cx="3283352" cy="511175"/>
          </a:xfrm>
        </p:spPr>
        <p:txBody>
          <a:bodyPr rtlCol="0">
            <a:normAutofit/>
          </a:bodyPr>
          <a:lstStyle/>
          <a:p>
            <a:pPr algn="ctr">
              <a:defRPr/>
            </a:pPr>
            <a:r>
              <a:rPr lang="en-US" sz="2800" b="1" dirty="0">
                <a:solidFill>
                  <a:srgbClr val="C00000"/>
                </a:solidFill>
                <a:latin typeface="Arial" panose="020B0604020202020204" pitchFamily="34" charset="0"/>
                <a:cs typeface="Arial" panose="020B0604020202020204" pitchFamily="34" charset="0"/>
              </a:rPr>
              <a:t>The </a:t>
            </a:r>
            <a:r>
              <a:rPr lang="en-IN" altLang="en-US" sz="2800" b="1" dirty="0">
                <a:solidFill>
                  <a:srgbClr val="C00000"/>
                </a:solidFill>
                <a:latin typeface="Arial" panose="020B0604020202020204" pitchFamily="34" charset="0"/>
                <a:cs typeface="Arial" panose="020B0604020202020204" pitchFamily="34" charset="0"/>
              </a:rPr>
              <a:t>r</a:t>
            </a:r>
            <a:r>
              <a:rPr lang="en-US" sz="2800" b="1" dirty="0">
                <a:solidFill>
                  <a:srgbClr val="C00000"/>
                </a:solidFill>
                <a:latin typeface="Arial" panose="020B0604020202020204" pitchFamily="34" charset="0"/>
                <a:cs typeface="Arial" panose="020B0604020202020204" pitchFamily="34" charset="0"/>
              </a:rPr>
              <a:t>ain comes…</a:t>
            </a:r>
            <a:endParaRPr lang="en-US" sz="2800" b="1" dirty="0">
              <a:solidFill>
                <a:srgbClr val="C00000"/>
              </a:solidFill>
              <a:latin typeface="Arial" panose="020B0604020202020204" pitchFamily="34" charset="0"/>
              <a:cs typeface="Arial" panose="020B0604020202020204" pitchFamily="34" charset="0"/>
            </a:endParaRPr>
          </a:p>
        </p:txBody>
      </p:sp>
      <p:sp>
        <p:nvSpPr>
          <p:cNvPr id="40963" name="Rectangle 3"/>
          <p:cNvSpPr>
            <a:spLocks noGrp="1" noChangeArrowheads="1"/>
          </p:cNvSpPr>
          <p:nvPr>
            <p:ph type="body" sz="half" idx="1"/>
          </p:nvPr>
        </p:nvSpPr>
        <p:spPr>
          <a:xfrm>
            <a:off x="557213" y="1478280"/>
            <a:ext cx="10444162" cy="4868545"/>
          </a:xfrm>
        </p:spPr>
        <p:txBody>
          <a:bodyPr>
            <a:normAutofit/>
          </a:bodyPr>
          <a:lstStyle/>
          <a:p>
            <a:pPr algn="just" eaLnBrk="1" hangingPunct="1">
              <a:lnSpc>
                <a:spcPct val="130000"/>
              </a:lnSpc>
              <a:spcAft>
                <a:spcPts val="600"/>
              </a:spcAft>
            </a:pPr>
            <a:r>
              <a:rPr lang="en-US" altLang="en-US" dirty="0"/>
              <a:t>Niagara Falls has a very high water table and </a:t>
            </a:r>
            <a:r>
              <a:rPr lang="en-IN" altLang="en-US" dirty="0"/>
              <a:t>1976-7</a:t>
            </a:r>
            <a:r>
              <a:rPr lang="en-US" altLang="en-US" dirty="0"/>
              <a:t>7 was an unusually rainy year</a:t>
            </a:r>
            <a:endParaRPr lang="en-US" altLang="en-US" dirty="0"/>
          </a:p>
          <a:p>
            <a:pPr algn="just" eaLnBrk="1" hangingPunct="1">
              <a:lnSpc>
                <a:spcPct val="130000"/>
              </a:lnSpc>
              <a:spcAft>
                <a:spcPts val="600"/>
              </a:spcAft>
            </a:pPr>
            <a:r>
              <a:rPr lang="en-US" altLang="en-US" dirty="0"/>
              <a:t>That being said, residents began to notice chemicals leeching into their basements</a:t>
            </a:r>
            <a:endParaRPr lang="en-US" altLang="en-US" dirty="0"/>
          </a:p>
          <a:p>
            <a:pPr algn="just" eaLnBrk="1" hangingPunct="1">
              <a:lnSpc>
                <a:spcPct val="130000"/>
              </a:lnSpc>
              <a:spcAft>
                <a:spcPts val="600"/>
              </a:spcAft>
            </a:pPr>
            <a:r>
              <a:rPr lang="en-US" altLang="en-US" dirty="0"/>
              <a:t>The EPA</a:t>
            </a:r>
            <a:r>
              <a:rPr lang="en-IN" altLang="en-US" dirty="0"/>
              <a:t>, USA</a:t>
            </a:r>
            <a:r>
              <a:rPr lang="en-US" altLang="en-US" dirty="0"/>
              <a:t> analyzed nearby basements and found benzene, a serious health risk as well as other chemicals such as chloroform</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83152" y="274899"/>
            <a:ext cx="9859297" cy="1295400"/>
          </a:xfrm>
        </p:spPr>
        <p:txBody>
          <a:bodyPr/>
          <a:lstStyle/>
          <a:p>
            <a:pPr eaLnBrk="1" hangingPunct="1"/>
            <a:r>
              <a:rPr lang="en-US" altLang="en-US" sz="2800" b="1" dirty="0">
                <a:gradFill>
                  <a:gsLst>
                    <a:gs pos="0">
                      <a:srgbClr val="E30000"/>
                    </a:gs>
                    <a:gs pos="100000">
                      <a:srgbClr val="760303"/>
                    </a:gs>
                  </a:gsLst>
                  <a:lin scaled="0"/>
                </a:gradFill>
                <a:latin typeface="Arial" panose="020B0604020202020204" pitchFamily="34" charset="0"/>
                <a:cs typeface="Arial" panose="020B0604020202020204" pitchFamily="34" charset="0"/>
              </a:rPr>
              <a:t>Few of the chemicals found in the basements of the residential area</a:t>
            </a:r>
            <a:endParaRPr lang="en-US" altLang="en-US" sz="2800" b="1" dirty="0">
              <a:gradFill>
                <a:gsLst>
                  <a:gs pos="0">
                    <a:srgbClr val="E30000"/>
                  </a:gs>
                  <a:gs pos="100000">
                    <a:srgbClr val="760303"/>
                  </a:gs>
                </a:gsLst>
                <a:lin scaled="0"/>
              </a:gradFill>
              <a:latin typeface="Arial" panose="020B0604020202020204" pitchFamily="34" charset="0"/>
              <a:cs typeface="Arial" panose="020B0604020202020204" pitchFamily="34" charset="0"/>
            </a:endParaRPr>
          </a:p>
        </p:txBody>
      </p:sp>
      <p:sp>
        <p:nvSpPr>
          <p:cNvPr id="46083" name="Rectangle 3"/>
          <p:cNvSpPr>
            <a:spLocks noGrp="1" noChangeArrowheads="1"/>
          </p:cNvSpPr>
          <p:nvPr>
            <p:ph type="body" sz="half" idx="1"/>
          </p:nvPr>
        </p:nvSpPr>
        <p:spPr>
          <a:xfrm>
            <a:off x="722453" y="1570299"/>
            <a:ext cx="5574890" cy="4810433"/>
          </a:xfrm>
        </p:spPr>
        <p:txBody>
          <a:bodyPr rtlCol="0">
            <a:noAutofit/>
          </a:bodyPr>
          <a:lstStyle/>
          <a:p>
            <a:pPr>
              <a:lnSpc>
                <a:spcPct val="170000"/>
              </a:lnSpc>
              <a:defRPr/>
            </a:pPr>
            <a:r>
              <a:rPr lang="en-US" sz="2300" dirty="0"/>
              <a:t>2,3,7,8-tetrachlorodibenzo-</a:t>
            </a:r>
            <a:r>
              <a:rPr lang="en-US" sz="2300" i="1" dirty="0"/>
              <a:t>p</a:t>
            </a:r>
            <a:r>
              <a:rPr lang="en-US" sz="2300" dirty="0"/>
              <a:t>-dioxin</a:t>
            </a:r>
            <a:endParaRPr lang="en-US" sz="2300" dirty="0"/>
          </a:p>
          <a:p>
            <a:pPr>
              <a:lnSpc>
                <a:spcPct val="170000"/>
              </a:lnSpc>
              <a:defRPr/>
            </a:pPr>
            <a:r>
              <a:rPr lang="en-US" sz="2300" dirty="0" err="1"/>
              <a:t>benzenehexachlorides</a:t>
            </a:r>
            <a:endParaRPr lang="en-US" sz="2300" dirty="0"/>
          </a:p>
          <a:p>
            <a:pPr>
              <a:lnSpc>
                <a:spcPct val="170000"/>
              </a:lnSpc>
              <a:defRPr/>
            </a:pPr>
            <a:r>
              <a:rPr lang="en-US" sz="2300" dirty="0" err="1"/>
              <a:t>tetrachlorobenzenes</a:t>
            </a:r>
            <a:r>
              <a:rPr lang="en-US" sz="2300" dirty="0"/>
              <a:t> </a:t>
            </a:r>
            <a:endParaRPr lang="en-US" sz="2300" dirty="0"/>
          </a:p>
          <a:p>
            <a:pPr>
              <a:lnSpc>
                <a:spcPct val="170000"/>
              </a:lnSpc>
              <a:defRPr/>
            </a:pPr>
            <a:r>
              <a:rPr lang="en-US" sz="2300" dirty="0" err="1"/>
              <a:t>dichlorobenzenes</a:t>
            </a:r>
            <a:r>
              <a:rPr lang="en-US" sz="2300" dirty="0"/>
              <a:t> </a:t>
            </a:r>
            <a:endParaRPr lang="en-US" sz="2300" dirty="0"/>
          </a:p>
          <a:p>
            <a:pPr>
              <a:lnSpc>
                <a:spcPct val="170000"/>
              </a:lnSpc>
              <a:defRPr/>
            </a:pPr>
            <a:r>
              <a:rPr lang="en-US" sz="2300" dirty="0" err="1"/>
              <a:t>pentachlorbenzene</a:t>
            </a:r>
            <a:endParaRPr lang="en-US" sz="2300" dirty="0"/>
          </a:p>
          <a:p>
            <a:pPr>
              <a:lnSpc>
                <a:spcPct val="170000"/>
              </a:lnSpc>
              <a:defRPr/>
            </a:pPr>
            <a:r>
              <a:rPr lang="en-US" sz="2300" dirty="0"/>
              <a:t>polychlorinated </a:t>
            </a:r>
            <a:r>
              <a:rPr lang="en-US" sz="2300" dirty="0" err="1"/>
              <a:t>byphenyls</a:t>
            </a:r>
            <a:r>
              <a:rPr lang="en-US" sz="2300" dirty="0"/>
              <a:t> (PCBs) </a:t>
            </a:r>
            <a:endParaRPr lang="en-US" sz="2300" dirty="0"/>
          </a:p>
          <a:p>
            <a:pPr>
              <a:lnSpc>
                <a:spcPct val="170000"/>
              </a:lnSpc>
              <a:defRPr/>
            </a:pPr>
            <a:r>
              <a:rPr lang="en-US" sz="2300" dirty="0"/>
              <a:t>DDT</a:t>
            </a:r>
            <a:endParaRPr lang="en-US" sz="2300" dirty="0"/>
          </a:p>
        </p:txBody>
      </p:sp>
      <p:sp>
        <p:nvSpPr>
          <p:cNvPr id="41988" name="Rectangle 4"/>
          <p:cNvSpPr>
            <a:spLocks noGrp="1" noChangeArrowheads="1"/>
          </p:cNvSpPr>
          <p:nvPr>
            <p:ph type="body" sz="half" idx="2"/>
          </p:nvPr>
        </p:nvSpPr>
        <p:spPr>
          <a:xfrm>
            <a:off x="6987049" y="1524000"/>
            <a:ext cx="4619932" cy="4857135"/>
          </a:xfrm>
        </p:spPr>
        <p:txBody>
          <a:bodyPr>
            <a:normAutofit/>
          </a:bodyPr>
          <a:lstStyle/>
          <a:p>
            <a:pPr>
              <a:lnSpc>
                <a:spcPct val="150000"/>
              </a:lnSpc>
            </a:pPr>
            <a:r>
              <a:rPr lang="en-US" sz="2300" dirty="0"/>
              <a:t>Toluene</a:t>
            </a:r>
            <a:endParaRPr lang="en-US" sz="2300" dirty="0"/>
          </a:p>
          <a:p>
            <a:pPr eaLnBrk="1" hangingPunct="1">
              <a:lnSpc>
                <a:spcPct val="150000"/>
              </a:lnSpc>
            </a:pPr>
            <a:r>
              <a:rPr lang="en-US" altLang="en-US" sz="2300" dirty="0"/>
              <a:t>chloroform </a:t>
            </a:r>
            <a:endParaRPr lang="en-US" altLang="en-US" sz="2300" dirty="0"/>
          </a:p>
          <a:p>
            <a:pPr eaLnBrk="1" hangingPunct="1">
              <a:lnSpc>
                <a:spcPct val="150000"/>
              </a:lnSpc>
            </a:pPr>
            <a:r>
              <a:rPr lang="en-US" altLang="en-US" sz="2300" dirty="0"/>
              <a:t>benzene</a:t>
            </a:r>
            <a:endParaRPr lang="en-US" altLang="en-US" sz="2300" dirty="0"/>
          </a:p>
          <a:p>
            <a:pPr eaLnBrk="1" hangingPunct="1">
              <a:lnSpc>
                <a:spcPct val="150000"/>
              </a:lnSpc>
            </a:pPr>
            <a:r>
              <a:rPr lang="en-US" altLang="en-US" sz="2300" dirty="0"/>
              <a:t>methylene chloride</a:t>
            </a:r>
            <a:endParaRPr lang="en-US" altLang="en-US" sz="2300" dirty="0"/>
          </a:p>
          <a:p>
            <a:pPr eaLnBrk="1" hangingPunct="1">
              <a:lnSpc>
                <a:spcPct val="150000"/>
              </a:lnSpc>
            </a:pPr>
            <a:r>
              <a:rPr lang="en-US" altLang="en-US" sz="2300" dirty="0" err="1"/>
              <a:t>lindane</a:t>
            </a:r>
            <a:r>
              <a:rPr lang="en-US" altLang="en-US" sz="2300" dirty="0"/>
              <a:t> (</a:t>
            </a:r>
            <a:r>
              <a:rPr lang="en-US" altLang="en-US" sz="2300" dirty="0" err="1"/>
              <a:t>hexachlorcyclohexane</a:t>
            </a:r>
            <a:r>
              <a:rPr lang="en-US" altLang="en-US" sz="2300" dirty="0"/>
              <a:t>)</a:t>
            </a:r>
            <a:endParaRPr lang="en-US" altLang="en-US" sz="2300" dirty="0"/>
          </a:p>
          <a:p>
            <a:pPr eaLnBrk="1" hangingPunct="1">
              <a:lnSpc>
                <a:spcPct val="150000"/>
              </a:lnSpc>
            </a:pPr>
            <a:r>
              <a:rPr lang="en-US" altLang="en-US" sz="2300" dirty="0"/>
              <a:t>tetrachloroethylenes</a:t>
            </a:r>
            <a:endParaRPr lang="en-US" altLang="en-US" sz="2300" dirty="0"/>
          </a:p>
          <a:p>
            <a:pPr eaLnBrk="1" hangingPunct="1">
              <a:lnSpc>
                <a:spcPct val="150000"/>
              </a:lnSpc>
            </a:pPr>
            <a:r>
              <a:rPr lang="en-US" altLang="en-US" sz="2300" dirty="0"/>
              <a:t>trichloroethylene</a:t>
            </a:r>
            <a:endParaRPr lang="en-US" altLang="en-US" sz="2300" dirty="0"/>
          </a:p>
          <a:p>
            <a:pPr eaLnBrk="1" hangingPunct="1">
              <a:lnSpc>
                <a:spcPct val="150000"/>
              </a:lnSpc>
            </a:pPr>
            <a:endParaRPr lang="en-US"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0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0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988">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988">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988">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988">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988">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988">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98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P spid="46083" grpId="1" build="p"/>
      <p:bldP spid="41988" grpId="0" uiExpand="1" build="p"/>
      <p:bldP spid="41988"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1" name="Picture 3" descr="lcpie1"/>
          <p:cNvPicPr>
            <a:picLocks noChangeAspect="1" noChangeArrowheads="1"/>
          </p:cNvPicPr>
          <p:nvPr/>
        </p:nvPicPr>
        <p:blipFill>
          <a:blip r:embed="rId1" cstate="print">
            <a:extLst>
              <a:ext uri="{28A0092B-C50C-407E-A947-70E740481C1C}">
                <a14:useLocalDpi xmlns:a14="http://schemas.microsoft.com/office/drawing/2010/main" val="0"/>
              </a:ext>
            </a:extLst>
          </a:blip>
          <a:srcRect l="39215" b="11494"/>
          <a:stretch>
            <a:fillRect/>
          </a:stretch>
        </p:blipFill>
        <p:spPr bwMode="auto">
          <a:xfrm>
            <a:off x="675005" y="671195"/>
            <a:ext cx="7023100" cy="551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4" descr="love_cn"/>
          <p:cNvPicPr>
            <a:picLocks noChangeAspect="1" noChangeArrowheads="1"/>
          </p:cNvPicPr>
          <p:nvPr/>
        </p:nvPicPr>
        <p:blipFill>
          <a:blip r:embed="rId2" cstate="print">
            <a:extLst>
              <a:ext uri="{28A0092B-C50C-407E-A947-70E740481C1C}">
                <a14:useLocalDpi xmlns:a14="http://schemas.microsoft.com/office/drawing/2010/main" val="0"/>
              </a:ext>
            </a:extLst>
          </a:blip>
          <a:srcRect t="4193" b="9863"/>
          <a:stretch>
            <a:fillRect/>
          </a:stretch>
        </p:blipFill>
        <p:spPr bwMode="auto">
          <a:xfrm>
            <a:off x="7763889" y="2345808"/>
            <a:ext cx="3563938"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4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87350" y="200660"/>
            <a:ext cx="10515600" cy="447040"/>
          </a:xfrm>
        </p:spPr>
        <p:txBody>
          <a:bodyPr>
            <a:normAutofit fontScale="90000"/>
          </a:bodyPr>
          <a:lstStyle/>
          <a:p>
            <a:pPr eaLnBrk="1" hangingPunct="1"/>
            <a:r>
              <a:rPr lang="en-US" altLang="en-US" sz="2800" b="1" dirty="0">
                <a:solidFill>
                  <a:srgbClr val="C00000"/>
                </a:solidFill>
                <a:latin typeface="Arial" panose="020B0604020202020204" pitchFamily="34" charset="0"/>
                <a:cs typeface="Arial" panose="020B0604020202020204" pitchFamily="34" charset="0"/>
              </a:rPr>
              <a:t>The Community Reacts</a:t>
            </a:r>
            <a:endParaRPr lang="en-US" altLang="en-US" sz="2800" b="1" dirty="0">
              <a:solidFill>
                <a:srgbClr val="C00000"/>
              </a:solidFill>
              <a:latin typeface="Arial" panose="020B0604020202020204" pitchFamily="34" charset="0"/>
              <a:cs typeface="Arial" panose="020B0604020202020204" pitchFamily="34" charset="0"/>
            </a:endParaRPr>
          </a:p>
        </p:txBody>
      </p:sp>
      <p:sp>
        <p:nvSpPr>
          <p:cNvPr id="43012" name="Rectangle 4"/>
          <p:cNvSpPr>
            <a:spLocks noGrp="1" noChangeArrowheads="1"/>
          </p:cNvSpPr>
          <p:nvPr>
            <p:ph sz="half" idx="2"/>
          </p:nvPr>
        </p:nvSpPr>
        <p:spPr>
          <a:xfrm>
            <a:off x="387350" y="871220"/>
            <a:ext cx="5717540" cy="5887085"/>
          </a:xfrm>
        </p:spPr>
        <p:txBody>
          <a:bodyPr>
            <a:noAutofit/>
          </a:bodyPr>
          <a:lstStyle/>
          <a:p>
            <a:pPr eaLnBrk="1" hangingPunct="1">
              <a:lnSpc>
                <a:spcPct val="100000"/>
              </a:lnSpc>
            </a:pPr>
            <a:r>
              <a:rPr lang="en-US" altLang="en-US" sz="2500" dirty="0"/>
              <a:t>A very scared community begins to panic over the implications of these chemicals</a:t>
            </a:r>
            <a:endParaRPr lang="en-US" altLang="en-US" sz="2500" dirty="0"/>
          </a:p>
          <a:p>
            <a:pPr eaLnBrk="1" hangingPunct="1">
              <a:lnSpc>
                <a:spcPct val="100000"/>
              </a:lnSpc>
            </a:pPr>
            <a:r>
              <a:rPr lang="en-US" altLang="en-US" sz="2500" dirty="0"/>
              <a:t>Since there was never such a chemical spill before, the government has no idea what to initially do</a:t>
            </a:r>
            <a:endParaRPr lang="en-US" altLang="en-US" sz="2500" dirty="0"/>
          </a:p>
          <a:p>
            <a:pPr eaLnBrk="1" hangingPunct="1">
              <a:lnSpc>
                <a:spcPct val="100000"/>
              </a:lnSpc>
            </a:pPr>
            <a:r>
              <a:rPr lang="en-US" altLang="en-US" sz="2500" dirty="0"/>
              <a:t>After many discussions, government on August 7, 1978 pays to move the inner ring houses or the closest to the ditch to new homes</a:t>
            </a:r>
            <a:endParaRPr lang="en-US" altLang="en-US" sz="2500" dirty="0"/>
          </a:p>
          <a:p>
            <a:pPr eaLnBrk="1" hangingPunct="1">
              <a:lnSpc>
                <a:spcPct val="100000"/>
              </a:lnSpc>
            </a:pPr>
            <a:r>
              <a:rPr lang="en-US" altLang="en-US" sz="2500" dirty="0"/>
              <a:t>The canal was then remediated and capped so no chemical would leach out</a:t>
            </a:r>
            <a:endParaRPr lang="en-US" altLang="en-US" sz="2500" dirty="0"/>
          </a:p>
        </p:txBody>
      </p:sp>
      <p:pic>
        <p:nvPicPr>
          <p:cNvPr id="2" name="Content Placeholder 1"/>
          <p:cNvPicPr>
            <a:picLocks noGrp="1" noChangeAspect="1"/>
          </p:cNvPicPr>
          <p:nvPr>
            <p:ph sz="half" idx="1"/>
          </p:nvPr>
        </p:nvPicPr>
        <p:blipFill>
          <a:blip r:embed="rId1"/>
          <a:stretch>
            <a:fillRect/>
          </a:stretch>
        </p:blipFill>
        <p:spPr>
          <a:xfrm>
            <a:off x="6276975" y="871220"/>
            <a:ext cx="5181600" cy="51161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2&quot;/&gt;&lt;property id=&quot;20307&quot; value=&quot;380&quot;/&gt;&lt;/object&gt;&lt;object type=&quot;3&quot; unique_id=&quot;10004&quot;&gt;&lt;property id=&quot;20148&quot; value=&quot;5&quot;/&gt;&lt;property id=&quot;20300&quot; value=&quot;Slide 3&quot;/&gt;&lt;property id=&quot;20307&quot; value=&quot;267&quot;/&gt;&lt;/object&gt;&lt;object type=&quot;3&quot; unique_id=&quot;10005&quot;&gt;&lt;property id=&quot;20148&quot; value=&quot;5&quot;/&gt;&lt;property id=&quot;20300&quot; value=&quot;Slide 4 - &amp;quot;The Seeds of the problem&amp;quot;&quot;/&gt;&lt;property id=&quot;20307&quot; value=&quot;259&quot;/&gt;&lt;/object&gt;&lt;object type=&quot;3&quot; unique_id=&quot;10006&quot;&gt;&lt;property id=&quot;20148&quot; value=&quot;5&quot;/&gt;&lt;property id=&quot;20300&quot; value=&quot;Slide 5 - &amp;quot;Mistakes are made…&amp;quot;&quot;/&gt;&lt;property id=&quot;20307&quot; value=&quot;260&quot;/&gt;&lt;/object&gt;&lt;object type=&quot;3&quot; unique_id=&quot;10007&quot;&gt;&lt;property id=&quot;20148&quot; value=&quot;5&quot;/&gt;&lt;property id=&quot;20300&quot; value=&quot;Slide 6 - &amp;quot;The rain comes…&amp;quot;&quot;/&gt;&lt;property id=&quot;20307&quot; value=&quot;261&quot;/&gt;&lt;/object&gt;&lt;object type=&quot;3&quot; unique_id=&quot;10008&quot;&gt;&lt;property id=&quot;20148&quot; value=&quot;5&quot;/&gt;&lt;property id=&quot;20300&quot; value=&quot;Slide 7 - &amp;quot;Few of the chemicals found in the basements of the residential area&amp;quot;&quot;/&gt;&lt;property id=&quot;20307&quot; value=&quot;262&quot;/&gt;&lt;/object&gt;&lt;object type=&quot;3&quot; unique_id=&quot;10009&quot;&gt;&lt;property id=&quot;20148&quot; value=&quot;5&quot;/&gt;&lt;property id=&quot;20300&quot; value=&quot;Slide 8&quot;/&gt;&lt;property id=&quot;20307&quot; value=&quot;263&quot;/&gt;&lt;/object&gt;&lt;object type=&quot;3&quot; unique_id=&quot;10010&quot;&gt;&lt;property id=&quot;20148&quot; value=&quot;5&quot;/&gt;&lt;property id=&quot;20300&quot; value=&quot;Slide 9 - &amp;quot;The Community Reacts&amp;quot;&quot;/&gt;&lt;property id=&quot;20307&quot; value=&quot;268&quot;/&gt;&lt;/object&gt;&lt;object type=&quot;3&quot; unique_id=&quot;10011&quot;&gt;&lt;property id=&quot;20148&quot; value=&quot;5&quot;/&gt;&lt;property id=&quot;20300&quot; value=&quot;Slide 10 - &amp;quot;The Community Reacts&amp;quot;&quot;/&gt;&lt;property id=&quot;20307&quot; value=&quot;264&quot;/&gt;&lt;/object&gt;&lt;object type=&quot;3&quot; unique_id=&quot;10012&quot;&gt;&lt;property id=&quot;20148&quot; value=&quot;5&quot;/&gt;&lt;property id=&quot;20300&quot; value=&quot;Slide 11 - &amp;quot;At the end..&amp;quot;&quot;/&gt;&lt;property id=&quot;20307&quot; value=&quot;265&quot;/&gt;&lt;/object&gt;&lt;object type=&quot;3&quot; unique_id=&quot;10013&quot;&gt;&lt;property id=&quot;20148&quot; value=&quot;5&quot;/&gt;&lt;property id=&quot;20300&quot; value=&quot;Slide 12 - &amp;quot;Beas River Pollution&amp;quot;&quot;/&gt;&lt;property id=&quot;20307&quot; value=&quot;258&quot;/&gt;&lt;/object&gt;&lt;object type=&quot;3&quot; unique_id=&quot;10014&quot;&gt;&lt;property id=&quot;20148&quot; value=&quot;5&quot;/&gt;&lt;property id=&quot;20300&quot; value=&quot;Slide 13&quot;/&gt;&lt;property id=&quot;20307&quot; value=&quot;269&quot;/&gt;&lt;/object&gt;&lt;object type=&quot;3&quot; unique_id=&quot;10015&quot;&gt;&lt;property id=&quot;20148&quot; value=&quot;5&quot;/&gt;&lt;property id=&quot;20300&quot; value=&quot;Slide 14&quot;/&gt;&lt;property id=&quot;20307&quot; value=&quot;281&quot;/&gt;&lt;/object&gt;&lt;object type=&quot;3&quot; unique_id=&quot;10016&quot;&gt;&lt;property id=&quot;20148&quot; value=&quot;5&quot;/&gt;&lt;property id=&quot;20300&quot; value=&quot;Slide 15&quot;/&gt;&lt;property id=&quot;20307&quot; value=&quot;282&quot;/&gt;&lt;/object&gt;&lt;object type=&quot;3&quot; unique_id=&quot;10017&quot;&gt;&lt;property id=&quot;20148&quot; value=&quot;5&quot;/&gt;&lt;property id=&quot;20300&quot; value=&quot;Slide 16&quot;/&gt;&lt;property id=&quot;20307&quot; value=&quot;283&quot;/&gt;&lt;/object&gt;&lt;object type=&quot;3&quot; unique_id=&quot;10018&quot;&gt;&lt;property id=&quot;20148&quot; value=&quot;5&quot;/&gt;&lt;property id=&quot;20300&quot; value=&quot;Slide 17&quot;/&gt;&lt;property id=&quot;20307&quot; value=&quot;277&quot;/&gt;&lt;/object&gt;&lt;object type=&quot;3&quot; unique_id=&quot;10019&quot;&gt;&lt;property id=&quot;20148&quot; value=&quot;5&quot;/&gt;&lt;property id=&quot;20300&quot; value=&quot;Slide 18&quot;/&gt;&lt;property id=&quot;20307&quot; value=&quot;274&quot;/&gt;&lt;/object&gt;&lt;object type=&quot;3&quot; unique_id=&quot;10021&quot;&gt;&lt;property id=&quot;20148&quot; value=&quot;5&quot;/&gt;&lt;property id=&quot;20300&quot; value=&quot;Slide 19&quot;/&gt;&lt;property id=&quot;20307&quot; value=&quot;279&quot;/&gt;&lt;/object&gt;&lt;object type=&quot;3&quot; unique_id=&quot;10022&quot;&gt;&lt;property id=&quot;20148&quot; value=&quot;5&quot;/&gt;&lt;property id=&quot;20300&quot; value=&quot;Slide 20&quot;/&gt;&lt;property id=&quot;20307&quot; value=&quot;270&quot;/&gt;&lt;/object&gt;&lt;object type=&quot;3&quot; unique_id=&quot;10023&quot;&gt;&lt;property id=&quot;20148&quot; value=&quot;5&quot;/&gt;&lt;property id=&quot;20300&quot; value=&quot;Slide 21&quot;/&gt;&lt;property id=&quot;20307&quot; value=&quot;278&quot;/&gt;&lt;/object&gt;&lt;object type=&quot;3&quot; unique_id=&quot;10024&quot;&gt;&lt;property id=&quot;20148&quot; value=&quot;5&quot;/&gt;&lt;property id=&quot;20300&quot; value=&quot;Slide 22&quot;/&gt;&lt;property id=&quot;20307&quot; value=&quot;285&quot;/&gt;&lt;/object&gt;&lt;object type=&quot;3&quot; unique_id=&quot;10025&quot;&gt;&lt;property id=&quot;20148&quot; value=&quot;5&quot;/&gt;&lt;property id=&quot;20300&quot; value=&quot;Slide 23&quot;/&gt;&lt;property id=&quot;20307&quot; value=&quot;286&quot;/&gt;&lt;/object&gt;&lt;object type=&quot;3&quot; unique_id=&quot;10026&quot;&gt;&lt;property id=&quot;20148&quot; value=&quot;5&quot;/&gt;&lt;property id=&quot;20300&quot; value=&quot;Slide 24&quot;/&gt;&lt;property id=&quot;20307&quot; value=&quot;287&quot;/&gt;&lt;/object&gt;&lt;object type=&quot;3&quot; unique_id=&quot;10857&quot;&gt;&lt;property id=&quot;20148&quot; value=&quot;5&quot;/&gt;&lt;property id=&quot;20300&quot; value=&quot;Slide 1 - &amp;quot;UEN002 – Energy and Environment&amp;quot;&quot;/&gt;&lt;property id=&quot;20307&quot; value=&quot;381&quot;/&gt;&lt;/object&gt;&lt;object type=&quot;3&quot; unique_id=&quot;10858&quot;&gt;&lt;property id=&quot;20148&quot; value=&quot;5&quot;/&gt;&lt;property id=&quot;20300&quot; value=&quot;Slide 25&quot;/&gt;&lt;property id=&quot;20307&quot; value=&quot;382&quot;/&gt;&lt;/object&gt;&lt;/object&gt;&lt;object type=&quot;8&quot; unique_id=&quot;10052&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8648</Words>
  <Application>WPS Presentation</Application>
  <PresentationFormat>Widescreen</PresentationFormat>
  <Paragraphs>161</Paragraphs>
  <Slides>25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Arial</vt:lpstr>
      <vt:lpstr>SimSun</vt:lpstr>
      <vt:lpstr>Wingdings</vt:lpstr>
      <vt:lpstr>Calibri</vt:lpstr>
      <vt:lpstr>Calibri Light</vt:lpstr>
      <vt:lpstr>Microsoft YaHei</vt:lpstr>
      <vt:lpstr>Arial Unicode MS</vt:lpstr>
      <vt:lpstr>Arial Rounded MT Bold</vt:lpstr>
      <vt:lpstr>Office Theme</vt:lpstr>
      <vt:lpstr>UEN002 – Energy and Environment</vt:lpstr>
      <vt:lpstr>PowerPoint 演示文稿</vt:lpstr>
      <vt:lpstr>PowerPoint 演示文稿</vt:lpstr>
      <vt:lpstr>The Seeds of the problem</vt:lpstr>
      <vt:lpstr>Mistakes are made…</vt:lpstr>
      <vt:lpstr>The rain comes…</vt:lpstr>
      <vt:lpstr>Few of the chemicals found in the basements of the residential area</vt:lpstr>
      <vt:lpstr>PowerPoint 演示文稿</vt:lpstr>
      <vt:lpstr>The Community Reacts</vt:lpstr>
      <vt:lpstr>The Community Reacts</vt:lpstr>
      <vt:lpstr>At the end..</vt:lpstr>
      <vt:lpstr>Beas River Pollution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UEN002 – Energy and Environment</dc:title>
  <dc:creator>bholu</dc:creator>
  <cp:lastModifiedBy>ANOOP</cp:lastModifiedBy>
  <cp:revision>65</cp:revision>
  <dcterms:created xsi:type="dcterms:W3CDTF">2017-08-12T07:39:00Z</dcterms:created>
  <dcterms:modified xsi:type="dcterms:W3CDTF">2020-09-17T07:42:03Z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1033-11.2.0.9665</vt:lpwstr>
  </property>
</Properties>
</file>