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FEA1F7-615C-4CEA-A28B-46B9C140113A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1663F2-4395-4E2E-9277-8801DA7F351E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7E0494-66F8-4C7F-A869-7229A966D5B1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355560" y="1680840"/>
            <a:ext cx="5451120" cy="57348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60" spc="-1" strike="noStrike">
                <a:solidFill>
                  <a:srgbClr val="ffffff"/>
                </a:solidFill>
                <a:latin typeface="Montserrat"/>
                <a:ea typeface="Montserrat"/>
              </a:rPr>
              <a:t>Real Time Attendance System</a:t>
            </a:r>
            <a:endParaRPr b="0" lang="en-IN" sz="24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83920" y="2929320"/>
            <a:ext cx="34700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010" spc="-1" strike="noStrike">
                <a:solidFill>
                  <a:srgbClr val="ffffff"/>
                </a:solidFill>
                <a:latin typeface="Lato"/>
                <a:ea typeface="Lato"/>
              </a:rPr>
              <a:t>Made By:</a:t>
            </a:r>
            <a:endParaRPr b="0" lang="en-IN" sz="101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IN" sz="101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010" spc="-1" strike="noStrike">
                <a:solidFill>
                  <a:srgbClr val="ffffff"/>
                </a:solidFill>
                <a:latin typeface="Lato"/>
                <a:ea typeface="Lato"/>
              </a:rPr>
              <a:t>Anjali Rana (102017095): CSE5</a:t>
            </a:r>
            <a:endParaRPr b="0" lang="en-IN" sz="101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010" spc="-1" strike="noStrike">
                <a:solidFill>
                  <a:srgbClr val="ffffff"/>
                </a:solidFill>
                <a:latin typeface="Lato"/>
                <a:ea typeface="Lato"/>
              </a:rPr>
              <a:t>Saurabh Thakur(102017183): CSE8</a:t>
            </a:r>
            <a:endParaRPr b="0" lang="en-IN" sz="101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010" spc="-1" strike="noStrike">
                <a:solidFill>
                  <a:srgbClr val="ffffff"/>
                </a:solidFill>
                <a:latin typeface="Lato"/>
                <a:ea typeface="Lato"/>
              </a:rPr>
              <a:t>Harishankar Kumar(102003066): COE3</a:t>
            </a:r>
            <a:endParaRPr b="0" lang="en-IN" sz="101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010" spc="-1" strike="noStrike">
                <a:solidFill>
                  <a:srgbClr val="ffffff"/>
                </a:solidFill>
                <a:latin typeface="Lato"/>
                <a:ea typeface="Lato"/>
              </a:rPr>
              <a:t>Naman Khurana(102017099): CSE5</a:t>
            </a:r>
            <a:endParaRPr b="0" lang="en-IN" sz="10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Conclusion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The attendance system realizes the expected attendance results through face recognition technology with the help of computer, which fully reflects the feasibility design of the overall algorithm.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073960" y="1986840"/>
            <a:ext cx="4526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b4ddc9"/>
                </a:solidFill>
                <a:latin typeface="Arial"/>
                <a:ea typeface="Arial"/>
              </a:rPr>
              <a:t>Thank  you !!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4400" y="847440"/>
            <a:ext cx="2013840" cy="303120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Steps: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14400" y="1776600"/>
            <a:ext cx="6883200" cy="516240"/>
          </a:xfrm>
          <a:prstGeom prst="rect">
            <a:avLst/>
          </a:prstGeom>
          <a:solidFill>
            <a:srgbClr val="fddbd1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" sz="1400" spc="-1" strike="noStrike">
                <a:solidFill>
                  <a:srgbClr val="1b212c"/>
                </a:solidFill>
                <a:latin typeface="Arial"/>
                <a:ea typeface="Arial"/>
              </a:rPr>
              <a:t>Feature Extraction using Gabor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4400" y="2446560"/>
            <a:ext cx="6883200" cy="516240"/>
          </a:xfrm>
          <a:prstGeom prst="rect">
            <a:avLst/>
          </a:prstGeom>
          <a:solidFill>
            <a:srgbClr val="c8d2ea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" sz="1400" spc="-1" strike="noStrike">
                <a:solidFill>
                  <a:srgbClr val="1b212c"/>
                </a:solidFill>
                <a:latin typeface="Arial"/>
                <a:ea typeface="Arial"/>
              </a:rPr>
              <a:t>Then Compressing the output feature vector using LDA based on PCA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914400" y="3116160"/>
            <a:ext cx="6883200" cy="516240"/>
          </a:xfrm>
          <a:prstGeom prst="rect">
            <a:avLst/>
          </a:prstGeom>
          <a:solidFill>
            <a:srgbClr val="d0ebb3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" sz="1400" spc="-1" strike="noStrike">
                <a:solidFill>
                  <a:srgbClr val="1b212c"/>
                </a:solidFill>
                <a:latin typeface="Arial"/>
                <a:ea typeface="Arial"/>
              </a:rPr>
              <a:t>Use Nearest domain classifier for face recognition classification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297440" y="675000"/>
            <a:ext cx="7038360" cy="511560"/>
          </a:xfrm>
          <a:prstGeom prst="rect">
            <a:avLst/>
          </a:prstGeom>
          <a:solidFill>
            <a:srgbClr val="fddbd1"/>
          </a:solidFill>
          <a:ln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txBody>
          <a:bodyPr lIns="0" rIns="0" tIns="91440" bIns="91440">
            <a:normAutofit fontScale="8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Gabor Wavelet Transform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148000" y="4375440"/>
            <a:ext cx="3796560" cy="6321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 fontScale="5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Gabor filter (or wavelet transform) is used to capture facial features aligned at specific angles!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310;p13" descr=""/>
          <p:cNvPicPr/>
          <p:nvPr/>
        </p:nvPicPr>
        <p:blipFill>
          <a:blip r:embed="rId1"/>
          <a:stretch/>
        </p:blipFill>
        <p:spPr>
          <a:xfrm>
            <a:off x="5148000" y="1307880"/>
            <a:ext cx="3713400" cy="2977920"/>
          </a:xfrm>
          <a:prstGeom prst="rect">
            <a:avLst/>
          </a:prstGeom>
          <a:ln>
            <a:noFill/>
          </a:ln>
        </p:spPr>
      </p:pic>
      <p:grpSp>
        <p:nvGrpSpPr>
          <p:cNvPr id="135" name="Group 3"/>
          <p:cNvGrpSpPr/>
          <p:nvPr/>
        </p:nvGrpSpPr>
        <p:grpSpPr>
          <a:xfrm>
            <a:off x="297000" y="1982520"/>
            <a:ext cx="4664520" cy="1716120"/>
            <a:chOff x="297000" y="1982520"/>
            <a:chExt cx="4664520" cy="1716120"/>
          </a:xfrm>
        </p:grpSpPr>
        <p:sp>
          <p:nvSpPr>
            <p:cNvPr id="136" name="CustomShape 4"/>
            <p:cNvSpPr/>
            <p:nvPr/>
          </p:nvSpPr>
          <p:spPr>
            <a:xfrm>
              <a:off x="297000" y="1982520"/>
              <a:ext cx="4664520" cy="171612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7" name="Google Shape;313;p13" descr=""/>
            <p:cNvPicPr/>
            <p:nvPr/>
          </p:nvPicPr>
          <p:blipFill>
            <a:blip r:embed="rId2"/>
            <a:stretch/>
          </p:blipFill>
          <p:spPr>
            <a:xfrm>
              <a:off x="297000" y="2102760"/>
              <a:ext cx="4577760" cy="147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8" name="CustomShape 5"/>
          <p:cNvSpPr/>
          <p:nvPr/>
        </p:nvSpPr>
        <p:spPr>
          <a:xfrm>
            <a:off x="1202040" y="1329120"/>
            <a:ext cx="32515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Gabor filter, named after Dennis Gabor, is a linear filter used for texture analysis.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97440" y="393840"/>
            <a:ext cx="7038360" cy="6411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Gabor kernel definition of wavelet transform: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503360" y="2986200"/>
            <a:ext cx="6472800" cy="15465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Where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x̅ = (x, y) is a spatial domain variable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k̅  </a:t>
            </a:r>
            <a:r>
              <a:rPr b="0" lang="en" sz="800" spc="-1" strike="noStrike">
                <a:solidFill>
                  <a:srgbClr val="ffffff"/>
                </a:solidFill>
                <a:latin typeface="Lato"/>
                <a:ea typeface="Lato"/>
              </a:rPr>
              <a:t>j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= frequency vector that determines the scale and direction of the Gabor kernel.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321;p14" descr=""/>
          <p:cNvPicPr/>
          <p:nvPr/>
        </p:nvPicPr>
        <p:blipFill>
          <a:blip r:embed="rId1"/>
          <a:stretch/>
        </p:blipFill>
        <p:spPr>
          <a:xfrm>
            <a:off x="1333800" y="1413720"/>
            <a:ext cx="6965280" cy="9727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959040" y="2387160"/>
            <a:ext cx="15793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297440" y="546120"/>
            <a:ext cx="7038360" cy="480960"/>
          </a:xfrm>
          <a:prstGeom prst="rect">
            <a:avLst/>
          </a:prstGeom>
          <a:solidFill>
            <a:srgbClr val="c9d3eb"/>
          </a:solidFill>
          <a:ln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960" spc="-1" strike="noStrike">
                <a:solidFill>
                  <a:srgbClr val="1b212c"/>
                </a:solidFill>
                <a:latin typeface="Montserrat"/>
                <a:ea typeface="Montserrat"/>
              </a:rPr>
              <a:t>Fisher’s Linear Discriminant Analysis (LDA)</a:t>
            </a:r>
            <a:endParaRPr b="0" lang="en-IN" sz="1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192680" y="1094040"/>
            <a:ext cx="75265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Lato"/>
                <a:ea typeface="Lato"/>
              </a:rPr>
              <a:t>LDA finds vector such that the separation between classes is maximum and separation inside classes is minimum!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Lato"/>
                <a:ea typeface="Lato"/>
              </a:rPr>
              <a:t>Ie aggregating facial features of person together and making sure it is far away from other students facial data.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145" name="Group 3"/>
          <p:cNvGrpSpPr/>
          <p:nvPr/>
        </p:nvGrpSpPr>
        <p:grpSpPr>
          <a:xfrm>
            <a:off x="230760" y="2212200"/>
            <a:ext cx="5242680" cy="2714040"/>
            <a:chOff x="230760" y="2212200"/>
            <a:chExt cx="5242680" cy="2714040"/>
          </a:xfrm>
        </p:grpSpPr>
        <p:pic>
          <p:nvPicPr>
            <p:cNvPr id="146" name="Google Shape;330;p15" descr=""/>
            <p:cNvPicPr/>
            <p:nvPr/>
          </p:nvPicPr>
          <p:blipFill>
            <a:blip r:embed="rId1"/>
            <a:stretch/>
          </p:blipFill>
          <p:spPr>
            <a:xfrm>
              <a:off x="230760" y="2459160"/>
              <a:ext cx="5014080" cy="246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7" name="CustomShape 4"/>
            <p:cNvSpPr/>
            <p:nvPr/>
          </p:nvSpPr>
          <p:spPr>
            <a:xfrm>
              <a:off x="4911480" y="2212200"/>
              <a:ext cx="561960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900" spc="-1" strike="noStrike">
                  <a:solidFill>
                    <a:srgbClr val="ffffff"/>
                  </a:solidFill>
                  <a:latin typeface="Lato"/>
                  <a:ea typeface="Lato"/>
                </a:rPr>
                <a:t>LDA</a:t>
              </a:r>
              <a:endParaRPr b="0" lang="en-IN" sz="900" spc="-1" strike="noStrike">
                <a:latin typeface="Arial"/>
              </a:endParaRPr>
            </a:p>
          </p:txBody>
        </p:sp>
      </p:grpSp>
      <p:grpSp>
        <p:nvGrpSpPr>
          <p:cNvPr id="148" name="Group 5"/>
          <p:cNvGrpSpPr/>
          <p:nvPr/>
        </p:nvGrpSpPr>
        <p:grpSpPr>
          <a:xfrm>
            <a:off x="5474160" y="1980720"/>
            <a:ext cx="3533760" cy="2901240"/>
            <a:chOff x="5474160" y="1980720"/>
            <a:chExt cx="3533760" cy="2901240"/>
          </a:xfrm>
        </p:grpSpPr>
        <p:pic>
          <p:nvPicPr>
            <p:cNvPr id="149" name="Google Shape;333;p15" descr=""/>
            <p:cNvPicPr/>
            <p:nvPr/>
          </p:nvPicPr>
          <p:blipFill>
            <a:blip r:embed="rId2"/>
            <a:stretch/>
          </p:blipFill>
          <p:spPr>
            <a:xfrm>
              <a:off x="5474160" y="2227680"/>
              <a:ext cx="3305160" cy="2654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6"/>
            <p:cNvSpPr/>
            <p:nvPr/>
          </p:nvSpPr>
          <p:spPr>
            <a:xfrm>
              <a:off x="7860960" y="1980720"/>
              <a:ext cx="1146960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900" spc="-1" strike="noStrike">
                  <a:solidFill>
                    <a:srgbClr val="ffffff"/>
                  </a:solidFill>
                  <a:latin typeface="Lato"/>
                  <a:ea typeface="Lato"/>
                </a:rPr>
                <a:t>Multiple Classes</a:t>
              </a:r>
              <a:endParaRPr b="0" lang="en-IN" sz="9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19320" y="639360"/>
            <a:ext cx="6860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Fisher Discriminant Criteria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2" name="Google Shape;340;p16" descr=""/>
          <p:cNvPicPr/>
          <p:nvPr/>
        </p:nvPicPr>
        <p:blipFill>
          <a:blip r:embed="rId1"/>
          <a:stretch/>
        </p:blipFill>
        <p:spPr>
          <a:xfrm>
            <a:off x="3049560" y="1551600"/>
            <a:ext cx="3060360" cy="6184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413360" y="2748600"/>
            <a:ext cx="6472800" cy="15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where </a:t>
            </a:r>
            <a:endParaRPr b="0" lang="en-IN" sz="13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φ is any n – dimensional column vector</a:t>
            </a:r>
            <a:endParaRPr b="0" lang="en-IN" sz="13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" sz="989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 is the inter-class separation matrix</a:t>
            </a:r>
            <a:endParaRPr b="0" lang="en-IN" sz="13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" sz="989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" sz="1390" spc="-1" strike="noStrike">
                <a:solidFill>
                  <a:srgbClr val="ffffff"/>
                </a:solidFill>
                <a:latin typeface="Arial"/>
                <a:ea typeface="Arial"/>
              </a:rPr>
              <a:t> is the intra-class separation matrix</a:t>
            </a:r>
            <a:endParaRPr b="0" lang="en-IN" sz="13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85400" y="1710000"/>
            <a:ext cx="7641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Let F</a:t>
            </a: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k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°, k = 1,2,…….., L  be the average of the training samples of class φ</a:t>
            </a: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k  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after PCA or LDA transformation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44800" y="401400"/>
            <a:ext cx="7247520" cy="821520"/>
          </a:xfrm>
          <a:prstGeom prst="rect">
            <a:avLst/>
          </a:prstGeom>
          <a:solidFill>
            <a:srgbClr val="d0ebb3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1b212c"/>
                </a:solidFill>
                <a:latin typeface="Arial"/>
                <a:ea typeface="Arial"/>
              </a:rPr>
              <a:t>Use Nearest domain classifier for face recognition classification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6" name="Google Shape;348;p17" descr=""/>
          <p:cNvPicPr/>
          <p:nvPr/>
        </p:nvPicPr>
        <p:blipFill>
          <a:blip r:embed="rId1"/>
          <a:stretch/>
        </p:blipFill>
        <p:spPr>
          <a:xfrm>
            <a:off x="3122280" y="2411640"/>
            <a:ext cx="2965680" cy="52236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1750680" y="3113640"/>
            <a:ext cx="45712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where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δ is judged as the distance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Montserrat"/>
                <a:ea typeface="Montserrat"/>
              </a:rPr>
              <a:t>Assembling everything!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355;p18" descr=""/>
          <p:cNvPicPr/>
          <p:nvPr/>
        </p:nvPicPr>
        <p:blipFill>
          <a:blip r:embed="rId1"/>
          <a:stretch/>
        </p:blipFill>
        <p:spPr>
          <a:xfrm>
            <a:off x="1297440" y="1098000"/>
            <a:ext cx="3796920" cy="379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297440" y="393840"/>
            <a:ext cx="7038360" cy="576720"/>
          </a:xfrm>
          <a:prstGeom prst="rect">
            <a:avLst/>
          </a:prstGeom>
          <a:solidFill>
            <a:srgbClr val="fddbd1"/>
          </a:solidFill>
          <a:ln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1b212c"/>
                </a:solidFill>
                <a:latin typeface="Montserrat"/>
                <a:ea typeface="Montserrat"/>
              </a:rPr>
              <a:t>Complete Module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361;p19" descr=""/>
          <p:cNvPicPr/>
          <p:nvPr/>
        </p:nvPicPr>
        <p:blipFill>
          <a:blip r:embed="rId1"/>
          <a:stretch/>
        </p:blipFill>
        <p:spPr>
          <a:xfrm>
            <a:off x="1657440" y="1952640"/>
            <a:ext cx="5969880" cy="19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2022-11-15T23:08:46Z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22</vt:i4>
  </property>
</Properties>
</file>