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5" name="3154 ANJALI CHAU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4T15:12:14.003">
    <p:pos x="129" y="1587"/>
    <p:text>Region which has property in Melbourne.</p:text>
  </p:cm>
  <p:cm authorId="0" idx="2" dt="2022-10-24T15:11:03.762">
    <p:pos x="2775" y="96"/>
    <p:text>Method by which property was sold.</p:text>
  </p:cm>
  <p:cm authorId="0" idx="3" dt="2022-10-24T15:10:31.103">
    <p:pos x="129" y="155"/>
    <p:text>Type of property.</p:text>
  </p:cm>
  <p:cm authorId="0" idx="4" dt="2022-10-24T19:14:08.245">
    <p:pos x="3316" y="1852"/>
    <p:text>No. of rooms property has.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26T05:59:41.227">
    <p:pos x="124" y="416"/>
    <p:text>*Southern metropolitan region is more expensive region in Melbourne.
*Second coming up Northern metropolitan and western Victoria the least expensive region.
*To be exact Brighton Suburb in Southern region.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24T15:13:21.332">
    <p:pos x="3529" y="201"/>
    <p:text>*Southern metropolitan region has most property.
*Most houses are in Northern metropolitan region.
*Southern Metropolitan region as more townhouses and units/Apartments.</p:text>
  </p:cm>
  <p:cm authorId="0" idx="7" dt="2022-10-24T15:13:47.928">
    <p:pos x="155" y="640"/>
    <p:text>*The graph above shows all Regions in Melbourne that has what type of property respectively.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10-24T15:16:29.764">
    <p:pos x="3836" y="493"/>
    <p:text>*In the group of townhouse Toorak suburb and for unit Brighton suburb are pricey.</p:text>
  </p:cm>
  <p:cm authorId="0" idx="9" dt="2022-10-24T15:15:29.929">
    <p:pos x="3827" y="1267"/>
    <p:text>*Among Houses, house in Eastern Melbourne suburb are upscale.</p:text>
  </p:cm>
  <p:cm authorId="0" idx="10" dt="2022-10-24T15:15:11.796">
    <p:pos x="149" y="950"/>
    <p:text>*Houses are most expensive then townhouse and units.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2-10-24T15:39:26.311">
    <p:pos x="2985" y="2415"/>
    <p:text>*House sold in melbourne at highest price was by Sotheby’s.
*Unit/Apartment sold in melbourne at highest price was by Scott.
*Townhouse sold in melbourne at highest price was by Castran.</p:text>
  </p:cm>
  <p:cm authorId="0" idx="12" dt="2022-10-24T15:38:05.731">
    <p:pos x="230" y="490"/>
    <p:text>*Agent Nelson selling out more than 2000 properties.
*Jelli's selling second most property and Barry selling third most.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2-10-25T05:47:02.862">
    <p:pos x="4056" y="2248"/>
    <p:text>*In 2017 property in Melbourne was at it’s highest market rate in the dataset of data from year 2016- 2018,</p:text>
  </p:cm>
  <p:cm authorId="0" idx="14" dt="2022-10-24T15:44:37.354">
    <p:pos x="282" y="2471"/>
    <p:text>*All these following Suburbs have high property count in Melbourne.
*They all come under Northern Metropolitan Region.</p:text>
  </p:cm>
  <p:cm authorId="0" idx="15" dt="2022-10-24T15:42:14.754">
    <p:pos x="110" y="211"/>
    <p:text>*Reservoir Suburb and most property in Melbourne.
*Followed by Bentleigh East, Richmond, Preston and Brunswick.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Southern</a:t>
            </a:r>
            <a:r>
              <a:rPr b="1" lang="en"/>
              <a:t> </a:t>
            </a:r>
            <a:r>
              <a:rPr b="1" lang="en"/>
              <a:t>metropolitan</a:t>
            </a:r>
            <a:r>
              <a:rPr lang="en"/>
              <a:t> region is more expen</a:t>
            </a:r>
            <a:r>
              <a:rPr lang="en"/>
              <a:t>sive region in Melbourne.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be exact </a:t>
            </a:r>
            <a:r>
              <a:rPr b="1" lang="en"/>
              <a:t>Brighton</a:t>
            </a:r>
            <a:r>
              <a:rPr lang="en"/>
              <a:t> Suburb in Southern region.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Secoed Northern metropolitan after Southern and western Victoria the least expensive region among all.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graph above shows all Regions in Melbourne that has what type of property respectively.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Southern</a:t>
            </a:r>
            <a:r>
              <a:rPr b="1" lang="en"/>
              <a:t> metropolitan</a:t>
            </a:r>
            <a:r>
              <a:rPr lang="en"/>
              <a:t> region has most property.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</a:t>
            </a:r>
            <a:r>
              <a:rPr b="1" lang="en"/>
              <a:t>houses</a:t>
            </a:r>
            <a:r>
              <a:rPr lang="en"/>
              <a:t> are in </a:t>
            </a:r>
            <a:r>
              <a:rPr b="1" lang="en"/>
              <a:t>Northern </a:t>
            </a:r>
            <a:r>
              <a:rPr b="1" lang="en"/>
              <a:t>metropolitan</a:t>
            </a:r>
            <a:r>
              <a:rPr b="1" lang="en"/>
              <a:t> region.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Southern</a:t>
            </a:r>
            <a:r>
              <a:rPr b="1" lang="en"/>
              <a:t> </a:t>
            </a:r>
            <a:r>
              <a:rPr b="1" lang="en"/>
              <a:t>Metropolitan</a:t>
            </a:r>
            <a:r>
              <a:rPr lang="en"/>
              <a:t> region as more</a:t>
            </a:r>
            <a:r>
              <a:rPr b="1" lang="en"/>
              <a:t> townhouses</a:t>
            </a:r>
            <a:r>
              <a:rPr lang="en"/>
              <a:t> and </a:t>
            </a:r>
            <a:r>
              <a:rPr b="1" lang="en"/>
              <a:t>units/Apartments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28f2e4f13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28f2e4f1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Houses</a:t>
            </a:r>
            <a:r>
              <a:rPr lang="en"/>
              <a:t> are most expensive then townhouse and units.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Among Houses,</a:t>
            </a:r>
            <a:r>
              <a:rPr b="1" lang="en"/>
              <a:t> house in Eastern Melbourne suburb </a:t>
            </a:r>
            <a:r>
              <a:rPr lang="en"/>
              <a:t>are upscale.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group of</a:t>
            </a:r>
            <a:r>
              <a:rPr b="1" lang="en"/>
              <a:t> townhouse Toorak suburb</a:t>
            </a:r>
            <a:r>
              <a:rPr lang="en"/>
              <a:t> and</a:t>
            </a:r>
            <a:r>
              <a:rPr b="1" lang="en"/>
              <a:t> </a:t>
            </a:r>
            <a:r>
              <a:rPr lang="en"/>
              <a:t>for </a:t>
            </a:r>
            <a:r>
              <a:rPr b="1" lang="en"/>
              <a:t>unit Brighton suburb</a:t>
            </a:r>
            <a:r>
              <a:rPr lang="en"/>
              <a:t> are pricey.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28f2e4f13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28f2e4f1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graph shows top 10 agent that has sold most properties.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Agent Nelson</a:t>
            </a:r>
            <a:r>
              <a:rPr lang="en"/>
              <a:t> selling out more than 2000 properties.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House</a:t>
            </a:r>
            <a:r>
              <a:rPr lang="en">
                <a:solidFill>
                  <a:schemeClr val="dk1"/>
                </a:solidFill>
              </a:rPr>
              <a:t> sold in melbourne at highest price was by </a:t>
            </a:r>
            <a:r>
              <a:rPr b="1" lang="en">
                <a:solidFill>
                  <a:schemeClr val="dk1"/>
                </a:solidFill>
              </a:rPr>
              <a:t>Sotheby’s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Unit/Apartment</a:t>
            </a:r>
            <a:r>
              <a:rPr lang="en">
                <a:solidFill>
                  <a:schemeClr val="dk1"/>
                </a:solidFill>
              </a:rPr>
              <a:t> sold in melbourne at highest price was by </a:t>
            </a:r>
            <a:r>
              <a:rPr b="1" lang="en">
                <a:solidFill>
                  <a:schemeClr val="dk1"/>
                </a:solidFill>
              </a:rPr>
              <a:t>Scott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Townhouse </a:t>
            </a:r>
            <a:r>
              <a:rPr lang="en">
                <a:solidFill>
                  <a:schemeClr val="dk1"/>
                </a:solidFill>
              </a:rPr>
              <a:t>sold in melbourne at highest price was by </a:t>
            </a:r>
            <a:r>
              <a:rPr b="1" lang="en">
                <a:solidFill>
                  <a:schemeClr val="dk1"/>
                </a:solidFill>
              </a:rPr>
              <a:t>Castran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8f2e4f13_1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8f2e4f1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Reservoir Suburb</a:t>
            </a:r>
            <a:r>
              <a:rPr lang="en"/>
              <a:t> and most property in Melbourne.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Followed by </a:t>
            </a:r>
            <a:r>
              <a:rPr b="1" lang="en"/>
              <a:t>Bentleigh East, Richmond, Preston</a:t>
            </a:r>
            <a:r>
              <a:rPr lang="en"/>
              <a:t> and</a:t>
            </a:r>
            <a:r>
              <a:rPr b="1" lang="en"/>
              <a:t> </a:t>
            </a:r>
            <a:r>
              <a:rPr b="1" lang="en"/>
              <a:t>Brunswick</a:t>
            </a:r>
            <a:r>
              <a:rPr b="1" lang="en"/>
              <a:t>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ritannica.com/place/Victoria-state-Australia" TargetMode="External"/><Relationship Id="rId4" Type="http://schemas.openxmlformats.org/officeDocument/2006/relationships/hyperlink" Target="https://www.britannica.com/place/Austral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376925" y="616625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MELBOURNE Housing Price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456600" y="2283000"/>
            <a:ext cx="70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6352175" y="3558825"/>
            <a:ext cx="264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Anjali Chauhan </a:t>
            </a:r>
            <a:endParaRPr b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3154 </a:t>
            </a:r>
            <a:endParaRPr b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2022 - 2023</a:t>
            </a:r>
            <a:endParaRPr b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Foundation of Data Science</a:t>
            </a:r>
            <a:endParaRPr b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Prof: Ankit Ganesh</a:t>
            </a:r>
            <a:endParaRPr b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55300" y="5002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Melbourne Housing </a:t>
            </a:r>
            <a:endParaRPr sz="3600"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27550" y="1470425"/>
            <a:ext cx="8088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★"/>
            </a:pP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Melbourne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city, capital of the state of </a:t>
            </a:r>
            <a:r>
              <a:rPr lang="en" sz="1600" u="sng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Victoria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u="sng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Australia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central city is home to about 136,000 people and is the core of an extensive metropolitan area—the world’s most southerly with a population of more than 1,000,000.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has data of Melbourne housing price from year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2016 - 2018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contains columns :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Suburb, Address, Rooms, Type, Price, Sales_Method, Agent, Date_Sold, Distance, Postcode, No_of_Bedroom, Bathroom, Council_Area, Region, Property_Count.</a:t>
            </a:r>
            <a:endParaRPr b="1"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5" y="2520100"/>
            <a:ext cx="4320926" cy="2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126" y="246425"/>
            <a:ext cx="3321510" cy="20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5838" y="152400"/>
            <a:ext cx="4433349" cy="262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4502" y="2941600"/>
            <a:ext cx="3693000" cy="20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625" y="2706425"/>
            <a:ext cx="3318675" cy="1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32975" y="289350"/>
            <a:ext cx="733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C66BD"/>
                </a:solidFill>
              </a:rPr>
              <a:t>#Which region is the most expensive region?</a:t>
            </a:r>
            <a:endParaRPr b="1" sz="1700">
              <a:solidFill>
                <a:srgbClr val="2C66BD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844625" y="966750"/>
            <a:ext cx="2202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C66BD"/>
                </a:solidFill>
              </a:rPr>
              <a:t>#Which region is the most expensive region with its suburb?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325" y="661825"/>
            <a:ext cx="5565300" cy="356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34300" y="320625"/>
            <a:ext cx="581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#Which region has what type of real estate?</a:t>
            </a:r>
            <a:endParaRPr b="1" sz="1900">
              <a:solidFill>
                <a:srgbClr val="FFFFFF"/>
              </a:solidFill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74" y="1017087"/>
            <a:ext cx="5241945" cy="31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725" y="320625"/>
            <a:ext cx="3314700" cy="15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1325" y="2536975"/>
            <a:ext cx="2857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50" y="1508750"/>
            <a:ext cx="58388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925" y="783600"/>
            <a:ext cx="28289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6475" y="2012325"/>
            <a:ext cx="2581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8500" y="3390613"/>
            <a:ext cx="27717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03375" y="255150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66BD"/>
                </a:solidFill>
              </a:rPr>
              <a:t>#Which type of real estate are expensive?</a:t>
            </a:r>
            <a:endParaRPr>
              <a:solidFill>
                <a:srgbClr val="2C66BD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498875" y="120875"/>
            <a:ext cx="4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C66BD"/>
                </a:solidFill>
              </a:rPr>
              <a:t>#Which Suburb is most expensive wrt to type?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50" y="3834825"/>
            <a:ext cx="4290537" cy="1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125" y="778927"/>
            <a:ext cx="4958524" cy="29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07450" y="174575"/>
            <a:ext cx="590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</a:rPr>
              <a:t>#which Agent has sold most </a:t>
            </a:r>
            <a:r>
              <a:rPr b="1" lang="en" sz="1700">
                <a:solidFill>
                  <a:schemeClr val="accent2"/>
                </a:solidFill>
              </a:rPr>
              <a:t>properties</a:t>
            </a:r>
            <a:r>
              <a:rPr b="1" lang="en" sz="1700">
                <a:solidFill>
                  <a:schemeClr val="accent2"/>
                </a:solidFill>
              </a:rPr>
              <a:t>?</a:t>
            </a:r>
            <a:endParaRPr b="1" sz="1700">
              <a:solidFill>
                <a:schemeClr val="accent2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567025" y="1880125"/>
            <a:ext cx="26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82500" y="2013563"/>
            <a:ext cx="2793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</a:rPr>
              <a:t>#which Agent has sold most properties wrt to type at highest price?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63" y="335238"/>
            <a:ext cx="580072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650" y="3923225"/>
            <a:ext cx="43815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25" y="3569100"/>
            <a:ext cx="2589838" cy="157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6299275" y="285050"/>
            <a:ext cx="218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#Which suburb has most property count?</a:t>
            </a:r>
            <a:endParaRPr b="1" sz="1500">
              <a:solidFill>
                <a:schemeClr val="accent2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667975" y="2181350"/>
            <a:ext cx="205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#Which year melbourne housing property price  was at </a:t>
            </a:r>
            <a:r>
              <a:rPr b="1" lang="en">
                <a:solidFill>
                  <a:schemeClr val="accent2"/>
                </a:solidFill>
              </a:rPr>
              <a:t>its</a:t>
            </a:r>
            <a:r>
              <a:rPr b="1" lang="en">
                <a:solidFill>
                  <a:schemeClr val="accent2"/>
                </a:solidFill>
              </a:rPr>
              <a:t> peak? 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