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7BAE8F-76B7-4E61-842B-0D87EFCDCDD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30BC54E-3C1C-48D1-A157-0BB7019844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https://dakota.sandia.gov/training/dakota-training-materials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matweb.com/search/datasheet.aspx?bassnum=MS0001&amp;ckck=1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58200" y="1117800"/>
            <a:ext cx="10971720" cy="33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Elmer FEM – Dakota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232080" y="4650840"/>
            <a:ext cx="522432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Anjali Sandip, Ph.D.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Senior Lecturer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Mechanical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University of North Dakota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1" name="Table 3"/>
          <p:cNvGraphicFramePr/>
          <p:nvPr/>
        </p:nvGraphicFramePr>
        <p:xfrm>
          <a:off x="2544840" y="2540880"/>
          <a:ext cx="6095160" cy="11206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36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CustomShape 4"/>
          <p:cNvSpPr/>
          <p:nvPr/>
        </p:nvSpPr>
        <p:spPr>
          <a:xfrm>
            <a:off x="1890720" y="1983240"/>
            <a:ext cx="7403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Fraction of samples that violate the displacement and stress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76720" y="936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00880" y="17128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Width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  0.01 m &lt; thickness &lt; 0.1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385960" y="1174680"/>
            <a:ext cx="6567480" cy="5597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optpp_newton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continuous_design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#design variables  - width (m),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 'w' 't'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initial_point 0.05   0.05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upper_bounds  0.1   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lower_bounds  0.01  0.01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#fixed parameters – length (m), young’s modulus (Pa), density (kg/m3), horizontal load (N),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continuous_state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'L' 'E' 'p' 'X' 'Y'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initial_state 0.127 2.0e11 8000 1560 2225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888240" y="774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43520" y="-1245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43520" y="1495080"/>
            <a:ext cx="505008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Minimize the mass of the cantilever beam by 10% subject to following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displacement &lt; 2.6e-5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stress &lt; 350 MPa (steel/yield stress)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93960" y="1200240"/>
            <a:ext cx="6506640" cy="5534280"/>
          </a:xfrm>
          <a:prstGeom prst="rect">
            <a:avLst/>
          </a:prstGeom>
          <a:solidFill>
            <a:schemeClr val="lt1"/>
          </a:solidFill>
          <a:ln w="6480">
            <a:solidFill>
              <a:srgbClr val="000000"/>
            </a:solidFill>
            <a:round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Constrained optimization of 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#minimize mass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objective_functions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#upper bounds on displacement and stress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nonlinear_inequality_constraints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nonlinear_inequality_upper_bounds 2.6e-5 3.5e8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numerical_hessians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#uncomment for conmin_mfd, optpp_q_newton, optpp_fd_newton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#no_hessians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7320240" y="80028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279360"/>
            <a:ext cx="113522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– Constrained optimization method selection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635760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Optimization method selection criteria 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Smooth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Local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Continuous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Bound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648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Nonlinear inequality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Selected method type =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Gradient based 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/>
        </p:blipFill>
        <p:spPr>
          <a:xfrm>
            <a:off x="7196400" y="1326240"/>
            <a:ext cx="431100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7" name="Table 4"/>
          <p:cNvGraphicFramePr/>
          <p:nvPr/>
        </p:nvGraphicFramePr>
        <p:xfrm>
          <a:off x="155160" y="1149480"/>
          <a:ext cx="11698920" cy="546012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106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3.75e-04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1.02e+08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1.64e-05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3892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conmin_mfd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4.02e-04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1.50e+08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optpp_q_newton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optpp_fd_newton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2.02e-05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712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optpp_newton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2.025e-05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2.50e+07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8" name="CustomShape 5"/>
          <p:cNvSpPr/>
          <p:nvPr/>
        </p:nvSpPr>
        <p:spPr>
          <a:xfrm>
            <a:off x="581400" y="40680"/>
            <a:ext cx="114915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2 - Results: Gradient-based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838080" y="1825560"/>
            <a:ext cx="90457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245880" y="700920"/>
          <a:ext cx="11698920" cy="5460840"/>
        </p:xfrm>
        <a:graphic>
          <a:graphicData uri="http://schemas.openxmlformats.org/drawingml/2006/table">
            <a:tbl>
              <a:tblPr/>
              <a:tblGrid>
                <a:gridCol w="1262160"/>
                <a:gridCol w="2018880"/>
                <a:gridCol w="1024920"/>
                <a:gridCol w="1436760"/>
                <a:gridCol w="853920"/>
                <a:gridCol w="1728000"/>
                <a:gridCol w="1271160"/>
                <a:gridCol w="2103480"/>
              </a:tblGrid>
              <a:tr h="103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Model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Method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Width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Function evaluations (#)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7.11e-05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3.65e+07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4.09e-04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4.03e-04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1.06e+08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2.69e+07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03280"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coliny_cobyla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7.35e-05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3.99e+07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coliny_pattern_search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4.37e-04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1.17e+08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328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coliny_solis_wets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4.21e-04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1.11e+08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mesh_adaptive_search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2.49e-05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2.79e+07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3" name="CustomShape 5"/>
          <p:cNvSpPr/>
          <p:nvPr/>
        </p:nvSpPr>
        <p:spPr>
          <a:xfrm>
            <a:off x="603360" y="-229680"/>
            <a:ext cx="116989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2 -  Results: Derivative-free local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Study objective: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Integrate open-source software programs -- DAKOTA for optimization and uncertainty quantification and ELMER</a:t>
            </a:r>
            <a:r>
              <a:rPr b="0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for multi-physics/phase/scale simulations -- and apply it to benchmarks -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achieved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Impact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Applications of the integrated computational environment span several industries ranging from aerospace and energy to healthcare and manufacturing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Future work: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Apply the integrated computational environment to multi-physics/phase/scale benchmarks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Acknowledgements: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Many thanks to the Dakota users mailing list and Elmer user forum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36120" y="157788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3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97880" y="136080"/>
            <a:ext cx="46018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69200" y="1157040"/>
            <a:ext cx="11760840" cy="40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Traditionally, multi-physics simulation software programs lack tools for uncertainty quantification and optimization </a:t>
            </a:r>
            <a:r>
              <a:rPr b="0" lang="en-US" sz="2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Growing body of research - &gt; multi-physics simulation software programs + uncertainty quantification and optimization </a:t>
            </a:r>
            <a:r>
              <a:rPr b="0" lang="en-US" sz="2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2,3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Study objective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Integrate open-source software programs -- DAKOTA for optimization and uncertainty quantification and ELMER</a:t>
            </a:r>
            <a:r>
              <a:rPr b="0" lang="en-US" sz="2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for multi-physics/phase/scale simulations -- and apply it to benchmarks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Impact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Applications of the integrated computational environment span several industries ranging from aerospace and energy to healthcare and manufacturing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283000" y="1771200"/>
            <a:ext cx="215280" cy="472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5283000" y="2762640"/>
            <a:ext cx="215280" cy="565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69200" y="5063040"/>
            <a:ext cx="10759320" cy="16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[1]. Di Gallo, L., Reux, C., Imbeaux, F., Artaud, J. F., Owsiak, M., Saoutic, B., ... &amp; Duchateau, J. L. (2016). Coupling between a multi-physics workflow engine and an optimization framework.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Computer Physics Communications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76-86.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[2]. Witte, I., Stephanopoulos, K., Wray, T., &amp; Agarwal, R. K. (2018). Uncertainty Quantification of Turbulence Model Coefficients in OpenFOAM and Fluent for Mildly Separated Flows. In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2018 Fluid Dynamics Conference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(p. 3553).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[3]. Elwasif, W. R., Bernholdt, D. E., Pannala, S., Allu, S., &amp; Foley, S. S. (2012, December). Parameter sweep and optimization of loosely coupled simulations using the DAKOTA toolkit. In 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Computational Science and Engineering (CSE), 2012 IEEE 15th International Conference on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(pp. 102-110). IEEE.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69200" y="6540840"/>
            <a:ext cx="86709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[4]. Lyly, M., Ruokolainen, J., &amp; Järvinen, E. (1999). ELMER–a finite element solver for multiphysics. 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CSC-report on scientific computing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, 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2000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, 156-159.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89640" y="1548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Coupling 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8280000" y="5079960"/>
            <a:ext cx="35071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Yellow – Changes every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Purple -- Created once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Blue --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54080" y="3050640"/>
            <a:ext cx="12175920" cy="33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1350000" y="1586520"/>
            <a:ext cx="1990800" cy="36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520" y="1988640"/>
            <a:ext cx="3931200" cy="24912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7"/>
          <p:cNvSpPr/>
          <p:nvPr/>
        </p:nvSpPr>
        <p:spPr>
          <a:xfrm>
            <a:off x="702000" y="2395080"/>
            <a:ext cx="1082520" cy="702000"/>
          </a:xfrm>
          <a:prstGeom prst="rect">
            <a:avLst/>
          </a:prstGeom>
          <a:solidFill>
            <a:srgbClr val="ffff00"/>
          </a:solidFill>
          <a:ln w="12600">
            <a:solidFill>
              <a:srgbClr val="527f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7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params.in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1959840" y="2767680"/>
            <a:ext cx="1110960" cy="62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dprepro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316440" y="3819960"/>
            <a:ext cx="2066400" cy="461160"/>
          </a:xfrm>
          <a:prstGeom prst="rect">
            <a:avLst/>
          </a:prstGeom>
          <a:solidFill>
            <a:srgbClr val="7030a0"/>
          </a:solidFill>
          <a:ln w="12600">
            <a:solidFill>
              <a:srgbClr val="af5c2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simulation.template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815040" y="2011320"/>
            <a:ext cx="2797200" cy="370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Dakota gui project 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4348440" y="1958040"/>
            <a:ext cx="4553640" cy="24912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2"/>
          <p:cNvSpPr/>
          <p:nvPr/>
        </p:nvSpPr>
        <p:spPr>
          <a:xfrm>
            <a:off x="3206880" y="2610000"/>
            <a:ext cx="2216520" cy="997560"/>
          </a:xfrm>
          <a:prstGeom prst="rect">
            <a:avLst/>
          </a:prstGeom>
          <a:solidFill>
            <a:srgbClr val="ffff00"/>
          </a:solidFill>
          <a:ln w="12600">
            <a:solidFill>
              <a:srgbClr val="527f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simulation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331960" y="2011320"/>
            <a:ext cx="2384280" cy="4298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project 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32480" y="2767680"/>
            <a:ext cx="1470240" cy="63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7148520" y="2581200"/>
            <a:ext cx="1505160" cy="1068120"/>
          </a:xfrm>
          <a:prstGeom prst="rect">
            <a:avLst/>
          </a:prstGeom>
          <a:solidFill>
            <a:srgbClr val="ffff00"/>
          </a:solidFill>
          <a:ln w="12600">
            <a:solidFill>
              <a:srgbClr val="527f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Elmer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results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988240" y="1570680"/>
            <a:ext cx="635400" cy="36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9060120" y="1952280"/>
            <a:ext cx="2958480" cy="24588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9141480" y="1988640"/>
            <a:ext cx="2797200" cy="4291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Dakota gui project workspace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9833040" y="2534760"/>
            <a:ext cx="1488240" cy="1089000"/>
          </a:xfrm>
          <a:prstGeom prst="rect">
            <a:avLst/>
          </a:prstGeom>
          <a:solidFill>
            <a:srgbClr val="ffff00"/>
          </a:solidFill>
          <a:ln w="12600">
            <a:solidFill>
              <a:srgbClr val="527f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results.out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9506880" y="1560240"/>
            <a:ext cx="2114640" cy="36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POST-PROCESSING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3" descr=""/>
          <p:cNvPicPr/>
          <p:nvPr/>
        </p:nvPicPr>
        <p:blipFill>
          <a:blip r:embed="rId1"/>
          <a:stretch/>
        </p:blipFill>
        <p:spPr>
          <a:xfrm>
            <a:off x="744840" y="3154680"/>
            <a:ext cx="808920" cy="589680"/>
          </a:xfrm>
          <a:prstGeom prst="rect">
            <a:avLst/>
          </a:prstGeom>
          <a:ln>
            <a:noFill/>
          </a:ln>
        </p:spPr>
      </p:pic>
      <p:sp>
        <p:nvSpPr>
          <p:cNvPr id="143" name="CustomShape 21"/>
          <p:cNvSpPr/>
          <p:nvPr/>
        </p:nvSpPr>
        <p:spPr>
          <a:xfrm>
            <a:off x="8712000" y="2806920"/>
            <a:ext cx="1089000" cy="70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7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82120" y="1407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- numerical model 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6,7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Content Placeholder 3" descr=""/>
          <p:cNvPicPr/>
          <p:nvPr/>
        </p:nvPicPr>
        <p:blipFill>
          <a:blip r:embed="rId1"/>
          <a:stretch/>
        </p:blipFill>
        <p:spPr>
          <a:xfrm>
            <a:off x="3886200" y="1050840"/>
            <a:ext cx="6046920" cy="14749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435240" y="803160"/>
            <a:ext cx="6095160" cy="55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Parameters: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L: length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W: width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T: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ρ: density (kg/m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3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E: Young’s modulus (N/m</a:t>
            </a:r>
            <a:r>
              <a:rPr b="1" lang="en-US" sz="2000" spc="-1" strike="noStrike" baseline="3000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2</a:t>
            </a:r>
            <a:r>
              <a:rPr b="1" lang="en-US" sz="20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X: horizontal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Y: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Responses: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M: mass (kg)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S: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D: displacement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735440" y="2702520"/>
            <a:ext cx="412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b="1" i="1" lang="en-US" sz="3200" spc="-1" strike="noStrike">
                <a:solidFill>
                  <a:srgbClr val="538135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M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=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1" i="1" lang="en-US" sz="32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ρ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 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t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 ×</a:t>
            </a:r>
            <a:r>
              <a:rPr b="0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libr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2"/>
          <a:stretch/>
        </p:blipFill>
        <p:spPr>
          <a:xfrm>
            <a:off x="5503320" y="3321720"/>
            <a:ext cx="3009240" cy="1649880"/>
          </a:xfrm>
          <a:prstGeom prst="rect">
            <a:avLst/>
          </a:prstGeom>
          <a:ln>
            <a:noFill/>
          </a:ln>
        </p:spPr>
      </p:pic>
      <p:pic>
        <p:nvPicPr>
          <p:cNvPr id="149" name="Picture 9" descr=""/>
          <p:cNvPicPr/>
          <p:nvPr/>
        </p:nvPicPr>
        <p:blipFill>
          <a:blip r:embed="rId3"/>
          <a:stretch/>
        </p:blipFill>
        <p:spPr>
          <a:xfrm>
            <a:off x="4912200" y="4815360"/>
            <a:ext cx="3519720" cy="141408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3006000" y="6211800"/>
            <a:ext cx="82288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[6]. Bayoumi, S. (2018). </a:t>
            </a:r>
            <a:r>
              <a:rPr b="0" i="1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solid mechanics: fundamentals and applications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Routledge.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[7]. Sandia Dakota (2015).  Sandia Dakota training materials. Retrieved from 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4"/>
              </a:rPr>
              <a:t>https://dakota.sandia.gov/training/dakota-training-materials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-34200" y="-47880"/>
            <a:ext cx="88236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Cantilever beam – Finite element (FE) model in Elmer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2" name="Table 2"/>
          <p:cNvGraphicFramePr/>
          <p:nvPr/>
        </p:nvGraphicFramePr>
        <p:xfrm>
          <a:off x="93600" y="1053000"/>
          <a:ext cx="8543520" cy="4608000"/>
        </p:xfrm>
        <a:graphic>
          <a:graphicData uri="http://schemas.openxmlformats.org/drawingml/2006/table">
            <a:tbl>
              <a:tblPr/>
              <a:tblGrid>
                <a:gridCol w="2594880"/>
                <a:gridCol w="5949000"/>
              </a:tblGrid>
              <a:tr h="37368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Module </a:t>
                      </a:r>
                      <a:r>
                        <a:rPr b="1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55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Geometry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Rectangular block (L × w × 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element type – quadratic hexahedral elements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Mesh size – 6073 nodes, 1200 elements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</a:tr>
              <a:tr h="65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Simulation setup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Steady-state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3-dimensional Cartesian coordinates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37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Equation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Linear elasticity theory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56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Material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Steel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Density = 8000 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Calibri"/>
                        </a:rPr>
                        <a:t> 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kg/m</a:t>
                      </a:r>
                      <a:r>
                        <a:rPr b="0"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Young’s modulus  = 2.0e11 Pa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  <a:tr h="937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and boundary conditions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Loads – pressure distributed uniformly over the cross-sectional area on the free end in the X and Y directions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Boundary conditions – same as 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48600" y="6522840"/>
            <a:ext cx="77230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[8]. MatWeb (1996 – 2019). Steel, General Properties. Retrieved from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hlinkClick r:id="rId1"/>
              </a:rPr>
              <a:t>http://www.matweb.com/search/datasheet.aspx?bassnum=MS0001&amp;ckck=1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6697880" y="785880"/>
            <a:ext cx="3480480" cy="69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9429120" y="120240"/>
            <a:ext cx="201636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6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8821800" y="436320"/>
            <a:ext cx="3147840" cy="23670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9551160" y="468360"/>
            <a:ext cx="1735200" cy="291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External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9292680" y="760680"/>
            <a:ext cx="2174760" cy="5529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3D CAD + mesh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10288440" y="138420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>
            <a:off x="9207720" y="2007720"/>
            <a:ext cx="2522520" cy="683640"/>
          </a:xfrm>
          <a:prstGeom prst="rect">
            <a:avLst/>
          </a:prstGeom>
          <a:solidFill>
            <a:srgbClr val="00b0f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     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9777240" y="1738440"/>
            <a:ext cx="1186560" cy="2502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10311480" y="2753640"/>
            <a:ext cx="273240" cy="31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3"/>
          <p:cNvSpPr/>
          <p:nvPr/>
        </p:nvSpPr>
        <p:spPr>
          <a:xfrm>
            <a:off x="8868240" y="3430080"/>
            <a:ext cx="3101760" cy="1103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10164960" y="3114000"/>
            <a:ext cx="6436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9732600" y="3462480"/>
            <a:ext cx="1409400" cy="3387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6"/>
          <p:cNvSpPr/>
          <p:nvPr/>
        </p:nvSpPr>
        <p:spPr>
          <a:xfrm>
            <a:off x="9362160" y="3744720"/>
            <a:ext cx="2244960" cy="645840"/>
          </a:xfrm>
          <a:prstGeom prst="rect">
            <a:avLst/>
          </a:prstGeom>
          <a:solidFill>
            <a:srgbClr val="ffff0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 </a:t>
            </a:r>
            <a:r>
              <a:rPr b="1" lang="en-US" sz="1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Build FEM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10334880" y="4489560"/>
            <a:ext cx="273240" cy="371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8"/>
          <p:cNvSpPr/>
          <p:nvPr/>
        </p:nvSpPr>
        <p:spPr>
          <a:xfrm>
            <a:off x="9447120" y="4879800"/>
            <a:ext cx="2193480" cy="2876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POST-PROCESSING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8876880" y="5181120"/>
            <a:ext cx="3147840" cy="125604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0"/>
          <p:cNvSpPr/>
          <p:nvPr/>
        </p:nvSpPr>
        <p:spPr>
          <a:xfrm>
            <a:off x="9977040" y="5242320"/>
            <a:ext cx="1066320" cy="272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ParaView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9702000" y="5522760"/>
            <a:ext cx="1789560" cy="687600"/>
          </a:xfrm>
          <a:prstGeom prst="rect">
            <a:avLst/>
          </a:prstGeom>
          <a:solidFill>
            <a:srgbClr val="7030a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View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02680" y="-1234080"/>
            <a:ext cx="10514160" cy="10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examples - 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27120" y="1212480"/>
            <a:ext cx="10514160" cy="55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981160" y="164160"/>
            <a:ext cx="5485680" cy="68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3141000" y="2446200"/>
            <a:ext cx="1877400" cy="946800"/>
          </a:xfrm>
          <a:prstGeom prst="rect">
            <a:avLst/>
          </a:prstGeom>
          <a:solidFill>
            <a:srgbClr val="ffff0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Matlab* + Dakota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350040" y="2390760"/>
            <a:ext cx="2192760" cy="946800"/>
          </a:xfrm>
          <a:prstGeom prst="rect">
            <a:avLst/>
          </a:prstGeom>
          <a:solidFill>
            <a:srgbClr val="ff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Elmer  + Dakota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064680" y="4159440"/>
            <a:ext cx="5600880" cy="867960"/>
          </a:xfrm>
          <a:prstGeom prst="rect">
            <a:avLst/>
          </a:prstGeom>
          <a:solidFill>
            <a:srgbClr val="00b05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Uncertainty quantification/Latin hypercube sampling (LHS)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Constrained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079880" y="3393720"/>
            <a:ext cx="1784880" cy="76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 flipH="1">
            <a:off x="5864760" y="3330360"/>
            <a:ext cx="1679040" cy="82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4947120" y="5691240"/>
            <a:ext cx="1591920" cy="9468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Compare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5731920" y="5012280"/>
            <a:ext cx="36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3137760" y="0"/>
            <a:ext cx="5401800" cy="1769760"/>
          </a:xfrm>
          <a:prstGeom prst="rect">
            <a:avLst/>
          </a:prstGeom>
          <a:solidFill>
            <a:srgbClr val="00b050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Flow around a cylinder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Induction heating of a graphite crucible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7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Temperature distribution of toy glacier (2D, steady state)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5839200" y="1770480"/>
            <a:ext cx="1607040" cy="61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 flipH="1">
            <a:off x="4079160" y="1770480"/>
            <a:ext cx="1758240" cy="6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4"/>
          <p:cNvSpPr/>
          <p:nvPr/>
        </p:nvSpPr>
        <p:spPr>
          <a:xfrm>
            <a:off x="6876360" y="5978160"/>
            <a:ext cx="531468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 Numerical models (benchmarks) were implemented in Matlab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5120640" y="-47520"/>
            <a:ext cx="167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65320" y="-241200"/>
            <a:ext cx="115909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Latin Hypercube Sampling/Cantilever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65320" y="1689840"/>
            <a:ext cx="44967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statement: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Determine 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the effects of 10% error in beam geometry on stress and displacement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fraction of samples that violate these     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13720">
              <a:lnSpc>
                <a:spcPct val="90000"/>
              </a:lnSpc>
              <a:buClr>
                <a:srgbClr val="000000"/>
              </a:buClr>
              <a:buFont typeface="Arial"/>
              <a:buAutoNum type="romanL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displacement &lt; 2.6e-5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13720">
              <a:lnSpc>
                <a:spcPct val="90000"/>
              </a:lnSpc>
              <a:buClr>
                <a:srgbClr val="000000"/>
              </a:buClr>
              <a:buFont typeface="Arial"/>
              <a:buAutoNum type="romanL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stress &lt; 350 MPa (steel/yield stress)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424480" y="1039320"/>
            <a:ext cx="6431760" cy="58179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#Latin hypercube sampling (LHS)/Cantilever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sample_type lhs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samples 400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seed 1987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#number of probability levels for mass, displacement and stress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num_probability_levels = 0 13 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probability_levels = 0.01 0.05 0.1:0.1:0.9 0.95 0.99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0.01 0.05 0.1:0.1:0.9 0.95 0.99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#response levels for mass (kg), displacement (m) and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response_levels =   0 2.6e-5 3.5e8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6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350480" y="63900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43800" y="672480"/>
            <a:ext cx="11434320" cy="618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#Latin hypercube sampling (LHS)/Cantilever beam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#uncertain variables follow normal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normal_uncertain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#uncertain variables – length (m), width (m), thickness 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'L' 'w' 't'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means 0.127 0.05 0.05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std_deviations 0.0127 0.005 0.005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#fixed parameters – Young’s modulus (Pa), density (kg/m3), horizontal load (N), vertical load 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continuous_state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'E' 'p' 'X' 'Y'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initial_state 2.0e11 8000 1560 2225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# simulation output – mass (kg), displacement (m), stress (Pa)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response_functions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descriptors 'mass' 'displacement' 'stress'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no_gradients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no_hessians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76160" y="171720"/>
            <a:ext cx="2023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Dakota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1713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Benchmark example 1 –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-1690560" y="557460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5" name="Table 3"/>
          <p:cNvGraphicFramePr/>
          <p:nvPr/>
        </p:nvGraphicFramePr>
        <p:xfrm>
          <a:off x="2658240" y="1155600"/>
          <a:ext cx="6095160" cy="14958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83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Numerical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FE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Mass  (kg)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2.54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Displacement (m)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1.84e-05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2.13e-05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Stress (Pa)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2.24e+07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2.52e+07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0.27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6" name="CustomShape 4"/>
          <p:cNvSpPr/>
          <p:nvPr/>
        </p:nvSpPr>
        <p:spPr>
          <a:xfrm>
            <a:off x="2777040" y="2912760"/>
            <a:ext cx="683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Probability density functions (pdf)  - displacement and stress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281880" y="3533040"/>
            <a:ext cx="5609520" cy="3133440"/>
          </a:xfrm>
          <a:prstGeom prst="rect">
            <a:avLst/>
          </a:prstGeom>
          <a:ln>
            <a:noFill/>
          </a:ln>
        </p:spPr>
      </p:pic>
      <p:pic>
        <p:nvPicPr>
          <p:cNvPr id="198" name="Picture 3" descr=""/>
          <p:cNvPicPr/>
          <p:nvPr/>
        </p:nvPicPr>
        <p:blipFill>
          <a:blip r:embed="rId2"/>
          <a:stretch/>
        </p:blipFill>
        <p:spPr>
          <a:xfrm>
            <a:off x="6218640" y="3465000"/>
            <a:ext cx="5609520" cy="327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Application>LibreOffice/5.1.6.2$Linux_X86_64 LibreOffice_project/10m0$Build-2</Application>
  <Words>1203</Words>
  <Paragraphs>418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2019-07-09T20:11:36Z</dcterms:created>
  <dc:creator>Sandip, Anjali</dc:creator>
  <dc:description/>
  <dc:language>en-US</dc:language>
  <cp:lastModifiedBy/>
  <dcterms:modified xsi:type="dcterms:W3CDTF">2020-02-22T11:29:19Z</dcterms:modified>
  <cp:revision>539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