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57" r:id="rId5"/>
    <p:sldId id="258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0DEE833-B7D6-4566-BFCC-61B3A981345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8B78CC5-1F3C-45C3-94AC-6B1F7C9F26E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akota.sandia.gov/training/dakota-training-material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web.com/search/datasheet.aspx?bassnum=MS0001&amp;ckck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58200" y="1117800"/>
            <a:ext cx="10971720" cy="334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Elmer FEM – Dakota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232080" y="4650840"/>
            <a:ext cx="522432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Anjali Sandip, Ph.D.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Senior Lecturer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Department of Mechanical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University of North Dakota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82120" y="140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Cantilever beam - numerical model </a:t>
            </a:r>
            <a:r>
              <a:rPr lang="en-US" sz="3200" b="0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1,2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Content Placeholder 3"/>
          <p:cNvPicPr/>
          <p:nvPr/>
        </p:nvPicPr>
        <p:blipFill>
          <a:blip r:embed="rId3"/>
          <a:stretch/>
        </p:blipFill>
        <p:spPr>
          <a:xfrm>
            <a:off x="3886200" y="1050840"/>
            <a:ext cx="6046920" cy="147492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435240" y="803160"/>
            <a:ext cx="6095160" cy="55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Parameters: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L: length (m)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W: width (m)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T: thickness (m)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ρ: density (kg/m</a:t>
            </a:r>
            <a:r>
              <a:rPr lang="en-US" sz="2000" b="1" strike="noStrike" spc="-1" baseline="3000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3</a:t>
            </a:r>
            <a:r>
              <a:rPr lang="en-US" sz="2000" b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E: Young’s modulus (N/m</a:t>
            </a:r>
            <a:r>
              <a:rPr lang="en-US" sz="2000" b="1" strike="noStrike" spc="-1" baseline="3000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2</a:t>
            </a:r>
            <a:r>
              <a:rPr lang="en-US" sz="2000" b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X: horizontal load (N)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Y: vertical load (N)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Responses: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M: mass (kg)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US" sz="2000" b="1" strike="noStrike" spc="-1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S: stress (Pa)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D: displacement (m)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735440" y="2702520"/>
            <a:ext cx="41270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7000"/>
              </a:lnSpc>
            </a:pPr>
            <a:r>
              <a:rPr lang="en-US" sz="3200" b="1" i="1" strike="noStrike" spc="-1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M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=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lang="en-US" sz="3200" b="1" i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ρ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 </a:t>
            </a:r>
            <a:r>
              <a:rPr lang="en-US" sz="32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w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</a:t>
            </a:r>
            <a:r>
              <a:rPr lang="en-US" sz="32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t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</a:t>
            </a:r>
            <a:r>
              <a:rPr lang="en-US" sz="32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6"/>
          <p:cNvPicPr/>
          <p:nvPr/>
        </p:nvPicPr>
        <p:blipFill>
          <a:blip r:embed="rId4"/>
          <a:stretch/>
        </p:blipFill>
        <p:spPr>
          <a:xfrm>
            <a:off x="5503320" y="3321720"/>
            <a:ext cx="3009240" cy="1649880"/>
          </a:xfrm>
          <a:prstGeom prst="rect">
            <a:avLst/>
          </a:prstGeom>
          <a:ln>
            <a:noFill/>
          </a:ln>
        </p:spPr>
      </p:pic>
      <p:pic>
        <p:nvPicPr>
          <p:cNvPr id="118" name="Picture 9"/>
          <p:cNvPicPr/>
          <p:nvPr/>
        </p:nvPicPr>
        <p:blipFill>
          <a:blip r:embed="rId5"/>
          <a:stretch/>
        </p:blipFill>
        <p:spPr>
          <a:xfrm>
            <a:off x="4912200" y="4815360"/>
            <a:ext cx="3519720" cy="14140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3006000" y="6211800"/>
            <a:ext cx="822888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[1]. Bayoumi, S. (2018). </a:t>
            </a:r>
            <a:r>
              <a:rPr lang="en-US" sz="1200" b="0" i="1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Engineering solid mechanics: fundamentals and applications</a:t>
            </a:r>
            <a:r>
              <a:rPr lang="en-US" sz="12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 Routledge.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[2]. Sandia Dakota (2015).  Sandia Dakota training materials. Retrieved from  </a:t>
            </a: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6"/>
              </a:rPr>
              <a:t>https://dakota.sandia.gov/training/dakota-training-materials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34200" y="-47880"/>
            <a:ext cx="882360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Cantilever beam – Finite element (FE) model in Elmer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93600" y="1053000"/>
          <a:ext cx="8543880" cy="4897120"/>
        </p:xfrm>
        <a:graphic>
          <a:graphicData uri="http://schemas.openxmlformats.org/drawingml/2006/table">
            <a:tbl>
              <a:tblPr/>
              <a:tblGrid>
                <a:gridCol w="259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Module </a:t>
                      </a:r>
                      <a:r>
                        <a:rPr lang="en-US" sz="2000" b="1" strike="noStrike" spc="-1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Geometry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Rectangular block (L × w × t)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 element type – quadratic hexahedral elements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 size – 6073 nodes, 1200 elements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Simulation setup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Steady-state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3-dimensional Cartesian coordinates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Equation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Linear elasticity theory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Material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Steel 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Density = 8000 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 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kg/m</a:t>
                      </a:r>
                      <a:r>
                        <a:rPr lang="en-US" sz="2000" b="0" strike="noStrike" spc="-1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Young’s modulus  = 2.0e11 Pa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7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Loads and boundary conditions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Loads – pressure distributed uniformly over the cross-sectional area on the free end in the X and Y directions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Boundary conditions – same as numerical model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2" name="CustomShape 3"/>
          <p:cNvSpPr/>
          <p:nvPr/>
        </p:nvSpPr>
        <p:spPr>
          <a:xfrm>
            <a:off x="48600" y="6522840"/>
            <a:ext cx="77230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[3]. MatWeb (1996 – 2019). Steel, General Properties. Retrieved from </a:t>
            </a:r>
            <a:r>
              <a:rPr lang="en-US" sz="1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3"/>
              </a:rPr>
              <a:t>http://www.matweb.com/search/datasheet.aspx?bassnum=MS0001&amp;ckck=1</a:t>
            </a: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6697880" y="785880"/>
            <a:ext cx="3480480" cy="695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9429120" y="120240"/>
            <a:ext cx="2016360" cy="287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6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PRE-PROCESSING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8821800" y="436320"/>
            <a:ext cx="3147840" cy="2367000"/>
          </a:xfrm>
          <a:prstGeom prst="rect">
            <a:avLst/>
          </a:prstGeom>
          <a:solidFill>
            <a:srgbClr val="FFFFFF"/>
          </a:solidFill>
          <a:ln w="12600" cap="rnd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7"/>
          <p:cNvSpPr/>
          <p:nvPr/>
        </p:nvSpPr>
        <p:spPr>
          <a:xfrm>
            <a:off x="9551160" y="468360"/>
            <a:ext cx="1735200" cy="291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External package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9292680" y="760680"/>
            <a:ext cx="2174760" cy="552960"/>
          </a:xfrm>
          <a:prstGeom prst="rect">
            <a:avLst/>
          </a:prstGeom>
          <a:solidFill>
            <a:srgbClr val="00B050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3D CAD + mesh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10288440" y="1384200"/>
            <a:ext cx="273240" cy="319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0"/>
          <p:cNvSpPr/>
          <p:nvPr/>
        </p:nvSpPr>
        <p:spPr>
          <a:xfrm>
            <a:off x="9207720" y="2007720"/>
            <a:ext cx="2522520" cy="683640"/>
          </a:xfrm>
          <a:prstGeom prst="rect">
            <a:avLst/>
          </a:prstGeom>
          <a:solidFill>
            <a:srgbClr val="00B0F0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          </a:t>
            </a:r>
            <a:r>
              <a:rPr lang="en-US" sz="16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FE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9777240" y="1738440"/>
            <a:ext cx="1186560" cy="2502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GUI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10311480" y="2753640"/>
            <a:ext cx="273240" cy="319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3"/>
          <p:cNvSpPr/>
          <p:nvPr/>
        </p:nvSpPr>
        <p:spPr>
          <a:xfrm>
            <a:off x="8868240" y="3430080"/>
            <a:ext cx="3101760" cy="1103040"/>
          </a:xfrm>
          <a:prstGeom prst="rect">
            <a:avLst/>
          </a:prstGeom>
          <a:solidFill>
            <a:srgbClr val="FFFFFF"/>
          </a:solidFill>
          <a:ln w="12600" cap="rnd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4"/>
          <p:cNvSpPr/>
          <p:nvPr/>
        </p:nvSpPr>
        <p:spPr>
          <a:xfrm>
            <a:off x="10164960" y="3114000"/>
            <a:ext cx="643680" cy="287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RUN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9732600" y="3462480"/>
            <a:ext cx="1409400" cy="3387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Solver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9362160" y="3744720"/>
            <a:ext cx="2244960" cy="645840"/>
          </a:xfrm>
          <a:prstGeom prst="rect">
            <a:avLst/>
          </a:prstGeom>
          <a:solidFill>
            <a:srgbClr val="FFFF00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  </a:t>
            </a:r>
            <a:r>
              <a:rPr lang="en-US" sz="1600" b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FEM solution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10334880" y="4489560"/>
            <a:ext cx="273240" cy="371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8"/>
          <p:cNvSpPr/>
          <p:nvPr/>
        </p:nvSpPr>
        <p:spPr>
          <a:xfrm>
            <a:off x="9447120" y="4879800"/>
            <a:ext cx="2193480" cy="287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POST-PROCESSING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9"/>
          <p:cNvSpPr/>
          <p:nvPr/>
        </p:nvSpPr>
        <p:spPr>
          <a:xfrm>
            <a:off x="8876880" y="5181120"/>
            <a:ext cx="3147840" cy="1256040"/>
          </a:xfrm>
          <a:prstGeom prst="rect">
            <a:avLst/>
          </a:prstGeom>
          <a:solidFill>
            <a:srgbClr val="FFFFFF"/>
          </a:solidFill>
          <a:ln w="12600" cap="rnd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0"/>
          <p:cNvSpPr/>
          <p:nvPr/>
        </p:nvSpPr>
        <p:spPr>
          <a:xfrm>
            <a:off x="9977040" y="5242320"/>
            <a:ext cx="1066320" cy="272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ParaView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1"/>
          <p:cNvSpPr/>
          <p:nvPr/>
        </p:nvSpPr>
        <p:spPr>
          <a:xfrm>
            <a:off x="9702000" y="5522760"/>
            <a:ext cx="1789560" cy="687600"/>
          </a:xfrm>
          <a:prstGeom prst="rect">
            <a:avLst/>
          </a:prstGeom>
          <a:solidFill>
            <a:srgbClr val="7030A0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5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View 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76720" y="936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Constrained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optimization of cantilever beam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00880" y="1712880"/>
            <a:ext cx="505008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statement: Minimize the mass of the cantilever beam by 10% subject to following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  0.01 m &lt; Width &lt; 0.1 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  0.01 m &lt; thickness &lt; 0.1 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385960" y="1174680"/>
            <a:ext cx="6567480" cy="5597280"/>
          </a:xfrm>
          <a:prstGeom prst="rect">
            <a:avLst/>
          </a:prstGeom>
          <a:solidFill>
            <a:schemeClr val="lt1"/>
          </a:solidFill>
          <a:ln w="6480">
            <a:solidFill>
              <a:srgbClr val="000000"/>
            </a:solidFill>
            <a:round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Constrained optimization of cantilever beam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optpp_newton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continuous_design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#design variables  - width (m), thickness (m)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descriptors  'w' 't'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initial_point 0.05   0.05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upper_bounds  0.1   0.1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lower_bounds  0.01  0.01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#fixed parameters – length (m), young’s modulus (Pa), density (kg/m3), horizontal load (N), vertical load (N)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continuous_state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descriptors 'L' 'E' 'p' 'X' 'Y'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initial_state 0.127 2.0e11 8000 1560 2225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888240" y="774720"/>
            <a:ext cx="20232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Dakota input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43520" y="-1245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Constrained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optimization of cantilever beam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43520" y="1495080"/>
            <a:ext cx="505008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statement: Minimize the mass of the cantilever beam by 10% subject to following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- displacement &lt; 2.6e-5 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- stress &lt; 350 MPa (steel/yield stress)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5493960" y="1200240"/>
            <a:ext cx="6506640" cy="5534280"/>
          </a:xfrm>
          <a:prstGeom prst="rect">
            <a:avLst/>
          </a:prstGeom>
          <a:solidFill>
            <a:schemeClr val="lt1"/>
          </a:solidFill>
          <a:ln w="6480">
            <a:solidFill>
              <a:srgbClr val="000000"/>
            </a:solidFill>
            <a:round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Constrained optimization of cantilever beam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responses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simulation output – mass (kg), displacement (m), stress (Pa)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'mass' 'displacement' 'stress'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#minimize mass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objective_functions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#upper bounds on displacement and stress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nonlinear_inequality_constraints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nonlinear_inequality_upper_bounds 2.6e-5 3.5e8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numerical_gradients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numerical_hessians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#uncomment for conmin_mfd, optpp_q_newton, optpp_fd_newton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#no_hessians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7320240" y="800280"/>
            <a:ext cx="20232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Dakota input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04920" y="279360"/>
            <a:ext cx="1135224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Constrained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optimization method selection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38080" y="1825560"/>
            <a:ext cx="635760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Optimization method selection criteria  –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Smooth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Local minima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Continuous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Bound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Nonlinear inequality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Selected method type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Gradient based local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3"/>
          <p:cNvPicPr/>
          <p:nvPr/>
        </p:nvPicPr>
        <p:blipFill>
          <a:blip r:embed="rId3"/>
          <a:stretch/>
        </p:blipFill>
        <p:spPr>
          <a:xfrm>
            <a:off x="7196400" y="1326240"/>
            <a:ext cx="4311000" cy="455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838080" y="1825560"/>
            <a:ext cx="904572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6" name="Table 4"/>
          <p:cNvGraphicFramePr/>
          <p:nvPr/>
        </p:nvGraphicFramePr>
        <p:xfrm>
          <a:off x="155160" y="1149480"/>
          <a:ext cx="11699280" cy="5620632"/>
        </p:xfrm>
        <a:graphic>
          <a:graphicData uri="http://schemas.openxmlformats.org/drawingml/2006/table">
            <a:tbl>
              <a:tblPr/>
              <a:tblGrid>
                <a:gridCol w="126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1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034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06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Model type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Method name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Width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Thickness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(kg)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(Pa)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Function evaluations (#)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Numerical model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conmin_mfd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3.75e-04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1.02e+08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optpp_q_newton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1.64e-05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2.13e+07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optpp_fd_newton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1.64e-05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2.13e+07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optpp_newton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1.64e-05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2.13e+07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FE model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conmin_mfd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4.02e-04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1.50e+08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optpp_q_newton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2.02e-05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2.50e+07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optpp_fd_newton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2.02e-05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2.50e+07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optpp_newton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2.53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2.025e-05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2.50e+07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" name="CustomShape 5"/>
          <p:cNvSpPr/>
          <p:nvPr/>
        </p:nvSpPr>
        <p:spPr>
          <a:xfrm>
            <a:off x="581400" y="40680"/>
            <a:ext cx="114915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Results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Gradient-based local methods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838080" y="1825560"/>
            <a:ext cx="904572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1" name="Table 4"/>
          <p:cNvGraphicFramePr/>
          <p:nvPr/>
        </p:nvGraphicFramePr>
        <p:xfrm>
          <a:off x="245880" y="700920"/>
          <a:ext cx="11699280" cy="6261960"/>
        </p:xfrm>
        <a:graphic>
          <a:graphicData uri="http://schemas.openxmlformats.org/drawingml/2006/table">
            <a:tbl>
              <a:tblPr/>
              <a:tblGrid>
                <a:gridCol w="126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1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034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33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Model type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Method name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Width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Thickness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(kg)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(Pa)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Function evaluations (#)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Numerical model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coliny_cobyla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0.95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7.11e-05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3.65e+07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coliny_pattern_search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4.09e-04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1.06e+08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93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coliny_solis_wets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4.03e-04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1.06e+08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89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mesh_adaptive_search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2.59e-05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2.69e+07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184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FE model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coliny_cobyla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0.95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7.35e-05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3.99e+07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coliny_pattern_search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4.37e-04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1.17e+08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coliny_solis_wets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4.21e-04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1.11e+08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92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3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mesh_adaptive_search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1.92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2.49e-05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2.79e+07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131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2" name="CustomShape 5"/>
          <p:cNvSpPr/>
          <p:nvPr/>
        </p:nvSpPr>
        <p:spPr>
          <a:xfrm>
            <a:off x="603360" y="-229680"/>
            <a:ext cx="1169892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Results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Derivative-free local methods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5843</TotalTime>
  <Words>534</Words>
  <Application>Microsoft Office PowerPoint</Application>
  <PresentationFormat>Widescreen</PresentationFormat>
  <Paragraphs>261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Cambria Math</vt:lpstr>
      <vt:lpstr>DejaVu Sans</vt:lpstr>
      <vt:lpstr>Noto Sans CJK SC Regular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Sandip, Anjali</dc:creator>
  <dc:description/>
  <cp:lastModifiedBy>Sandip, Anjali</cp:lastModifiedBy>
  <cp:revision>541</cp:revision>
  <dcterms:created xsi:type="dcterms:W3CDTF">2019-07-09T20:11:36Z</dcterms:created>
  <dcterms:modified xsi:type="dcterms:W3CDTF">2020-04-08T23:32:19Z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