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DEE833-B7D6-4566-BFCC-61B3A981345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8B78CC5-1F3C-45C3-94AC-6B1F7C9F26E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akota.sandia.gov/training/dakota-training-material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web.com/search/datasheet.aspx?bassnum=MS0001&amp;ckck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58200" y="1117800"/>
            <a:ext cx="10971720" cy="33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Elmer FEM – Dakota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232080" y="4650840"/>
            <a:ext cx="522432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Anjali Sandip, Ph.D.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Senior Lecturer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Department of Mechanical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University of North Dakota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82120" y="140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Cantilever beam - numerical model </a:t>
            </a:r>
            <a:r>
              <a:rPr lang="en-US" sz="32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1,2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Content Placeholder 3"/>
          <p:cNvPicPr/>
          <p:nvPr/>
        </p:nvPicPr>
        <p:blipFill>
          <a:blip r:embed="rId3"/>
          <a:stretch/>
        </p:blipFill>
        <p:spPr>
          <a:xfrm>
            <a:off x="3886200" y="1050840"/>
            <a:ext cx="6046920" cy="147492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435240" y="803160"/>
            <a:ext cx="6095160" cy="55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Parameters: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L: length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W: width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T: thickness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ρ: density (kg/m</a:t>
            </a:r>
            <a:r>
              <a:rPr lang="en-US" sz="2000" b="1" strike="noStrike" spc="-1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3</a:t>
            </a:r>
            <a:r>
              <a:rPr lang="en-US" sz="20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E: Young’s modulus (N/m</a:t>
            </a:r>
            <a:r>
              <a:rPr lang="en-US" sz="2000" b="1" strike="noStrike" spc="-1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2</a:t>
            </a:r>
            <a:r>
              <a:rPr lang="en-US" sz="20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X: horizontal load (N)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Y: vertical load (N)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Responses: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M: mass (kg)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S: stress (Pa)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D: displacement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735440" y="2702520"/>
            <a:ext cx="41270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7000"/>
              </a:lnSpc>
            </a:pPr>
            <a:r>
              <a:rPr lang="en-US" sz="3200" b="1" i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=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1" i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 </a:t>
            </a:r>
            <a:r>
              <a:rPr lang="en-US" sz="32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lang="en-US" sz="32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lang="en-US" sz="32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6"/>
          <p:cNvPicPr/>
          <p:nvPr/>
        </p:nvPicPr>
        <p:blipFill>
          <a:blip r:embed="rId4"/>
          <a:stretch/>
        </p:blipFill>
        <p:spPr>
          <a:xfrm>
            <a:off x="5503320" y="3321720"/>
            <a:ext cx="3009240" cy="1649880"/>
          </a:xfrm>
          <a:prstGeom prst="rect">
            <a:avLst/>
          </a:prstGeom>
          <a:ln>
            <a:noFill/>
          </a:ln>
        </p:spPr>
      </p:pic>
      <p:pic>
        <p:nvPicPr>
          <p:cNvPr id="118" name="Picture 9"/>
          <p:cNvPicPr/>
          <p:nvPr/>
        </p:nvPicPr>
        <p:blipFill>
          <a:blip r:embed="rId5"/>
          <a:stretch/>
        </p:blipFill>
        <p:spPr>
          <a:xfrm>
            <a:off x="4912200" y="4815360"/>
            <a:ext cx="3519720" cy="14140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3006000" y="6211800"/>
            <a:ext cx="822888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[1]. Bayoumi, S. (2018). </a:t>
            </a:r>
            <a:r>
              <a:rPr lang="en-US" sz="1200" b="0" i="1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Engineering solid mechanics: fundamentals and applications</a:t>
            </a:r>
            <a:r>
              <a:rPr lang="en-US" sz="12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Routledge.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[2]. Sandia Dakota (2015).  Sandia Dakota training materials. Retrieved from  </a:t>
            </a: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6"/>
              </a:rPr>
              <a:t>https://dakota.sandia.gov/training/dakota-training-materials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34200" y="-47880"/>
            <a:ext cx="8823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Cantilever beam – Finite element (FE) model in Elmer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93600" y="1053000"/>
          <a:ext cx="8543880" cy="4897120"/>
        </p:xfrm>
        <a:graphic>
          <a:graphicData uri="http://schemas.openxmlformats.org/drawingml/2006/table">
            <a:tbl>
              <a:tblPr/>
              <a:tblGrid>
                <a:gridCol w="259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Module </a:t>
                      </a:r>
                      <a:r>
                        <a:rPr lang="en-US" sz="2000" b="1" strike="noStrike" spc="-1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Geometry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Rectangular block (L × w × t)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element type – quadratic hexahedral elements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size – 6073 nodes, 1200 elements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Simulation setup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Steady-state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3-dimensional Cartesian coordinates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Equation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Linear elasticity theory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Material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Steel 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Density = 8000 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 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kg/m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Young’s modulus  = 2.0e11 Pa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and boundary conditions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– pressure distributed uniformly over the cross-sectional area on the free end in the X and Y directions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Boundary conditions – same as numerical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" name="CustomShape 3"/>
          <p:cNvSpPr/>
          <p:nvPr/>
        </p:nvSpPr>
        <p:spPr>
          <a:xfrm>
            <a:off x="48600" y="6522840"/>
            <a:ext cx="77230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[3]. MatWeb (1996 – 2019). Steel, General Properties. Retrieved from </a:t>
            </a:r>
            <a:r>
              <a:rPr lang="en-US" sz="1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3"/>
              </a:rPr>
              <a:t>http://www.matweb.com/search/datasheet.aspx?bassnum=MS0001&amp;ckck=1</a:t>
            </a: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6697880" y="785880"/>
            <a:ext cx="3480480" cy="695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9429120" y="120240"/>
            <a:ext cx="201636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6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PRE-PROCESSING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821800" y="436320"/>
            <a:ext cx="3147840" cy="2367000"/>
          </a:xfrm>
          <a:prstGeom prst="rect">
            <a:avLst/>
          </a:prstGeom>
          <a:solidFill>
            <a:srgbClr val="FFFFFF"/>
          </a:solidFill>
          <a:ln w="12600" cap="rnd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9551160" y="468360"/>
            <a:ext cx="1735200" cy="291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External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9292680" y="760680"/>
            <a:ext cx="2174760" cy="552960"/>
          </a:xfrm>
          <a:prstGeom prst="rect">
            <a:avLst/>
          </a:prstGeom>
          <a:solidFill>
            <a:srgbClr val="00B050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3D CAD + mesh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10288440" y="1384200"/>
            <a:ext cx="273240" cy="31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0"/>
          <p:cNvSpPr/>
          <p:nvPr/>
        </p:nvSpPr>
        <p:spPr>
          <a:xfrm>
            <a:off x="9207720" y="2007720"/>
            <a:ext cx="2522520" cy="683640"/>
          </a:xfrm>
          <a:prstGeom prst="rect">
            <a:avLst/>
          </a:prstGeom>
          <a:solidFill>
            <a:srgbClr val="00B0F0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        </a:t>
            </a:r>
            <a:r>
              <a:rPr lang="en-US" sz="16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9777240" y="1738440"/>
            <a:ext cx="1186560" cy="250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GUI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10311480" y="2753640"/>
            <a:ext cx="273240" cy="31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"/>
          <p:cNvSpPr/>
          <p:nvPr/>
        </p:nvSpPr>
        <p:spPr>
          <a:xfrm>
            <a:off x="8868240" y="3430080"/>
            <a:ext cx="3101760" cy="1103040"/>
          </a:xfrm>
          <a:prstGeom prst="rect">
            <a:avLst/>
          </a:prstGeom>
          <a:solidFill>
            <a:srgbClr val="FFFFFF"/>
          </a:solidFill>
          <a:ln w="12600" cap="rnd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4"/>
          <p:cNvSpPr/>
          <p:nvPr/>
        </p:nvSpPr>
        <p:spPr>
          <a:xfrm>
            <a:off x="10164960" y="3114000"/>
            <a:ext cx="64368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RUN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9732600" y="3462480"/>
            <a:ext cx="1409400" cy="3387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Solver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9362160" y="3744720"/>
            <a:ext cx="2244960" cy="645840"/>
          </a:xfrm>
          <a:prstGeom prst="rect">
            <a:avLst/>
          </a:prstGeom>
          <a:solidFill>
            <a:srgbClr val="FFFF00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</a:t>
            </a:r>
            <a:r>
              <a:rPr lang="en-US" sz="16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FEM solution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10334880" y="4489560"/>
            <a:ext cx="273240" cy="371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8"/>
          <p:cNvSpPr/>
          <p:nvPr/>
        </p:nvSpPr>
        <p:spPr>
          <a:xfrm>
            <a:off x="9447120" y="4879800"/>
            <a:ext cx="219348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POST-PROCESSING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8876880" y="5181120"/>
            <a:ext cx="3147840" cy="1256040"/>
          </a:xfrm>
          <a:prstGeom prst="rect">
            <a:avLst/>
          </a:prstGeom>
          <a:solidFill>
            <a:srgbClr val="FFFFFF"/>
          </a:solidFill>
          <a:ln w="12600" cap="rnd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0"/>
          <p:cNvSpPr/>
          <p:nvPr/>
        </p:nvSpPr>
        <p:spPr>
          <a:xfrm>
            <a:off x="9977040" y="5242320"/>
            <a:ext cx="1066320" cy="27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ParaView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9702000" y="5522760"/>
            <a:ext cx="1789560" cy="687600"/>
          </a:xfrm>
          <a:prstGeom prst="rect">
            <a:avLst/>
          </a:prstGeom>
          <a:solidFill>
            <a:srgbClr val="7030A0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View 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43800" y="672480"/>
            <a:ext cx="11434320" cy="618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#Latin hypercube sampling (LHS)/Cantilever beam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#uncertain variables follow normal distribution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normal_uncertain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#uncertain variables – length (m), width (m), thickness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descriptors 'L' 'w' 't'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means 0.127 0.05 0.05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std_deviations 0.0127 0.005 0.005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#fixed parameters – Young’s modulus (Pa), density (kg/m3), horizontal load (N), vertical load (N)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continuous_state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descriptors 'E' 'p' 'X' 'Y'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initial_state 2.0e11 8000 1560 2225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simulation output – mass (kg), displacement (m), stress (Pa)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response_functions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descriptors 'mass' 'displacement' 'stress'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no_gradients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no_hessians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376160" y="17172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1713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-1690560" y="557460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4" name="Table 3"/>
          <p:cNvGraphicFramePr/>
          <p:nvPr/>
        </p:nvGraphicFramePr>
        <p:xfrm>
          <a:off x="2658240" y="1155600"/>
          <a:ext cx="6095520" cy="1496160"/>
        </p:xfrm>
        <a:graphic>
          <a:graphicData uri="http://schemas.openxmlformats.org/drawingml/2006/table">
            <a:tbl>
              <a:tblPr/>
              <a:tblGrid>
                <a:gridCol w="203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Numerical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FE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  (kg)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 </a:t>
                      </a:r>
                      <a:r>
                        <a:rPr lang="en-US" sz="1800" b="0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0.44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 </a:t>
                      </a:r>
                      <a:r>
                        <a:rPr lang="en-US" sz="1800" b="0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0.44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 (m)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1.84e-05 </a:t>
                      </a:r>
                      <a:r>
                        <a:rPr lang="en-US" sz="1800" b="0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0.61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2.13e-05 </a:t>
                      </a:r>
                      <a:r>
                        <a:rPr lang="en-US" sz="1800" b="0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0.65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 (Pa)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2.24e+07 </a:t>
                      </a:r>
                      <a:r>
                        <a:rPr lang="en-US" sz="1800" b="0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2.52e+07 </a:t>
                      </a:r>
                      <a:r>
                        <a:rPr lang="en-US" sz="1800" b="0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5" name="CustomShape 4"/>
          <p:cNvSpPr/>
          <p:nvPr/>
        </p:nvSpPr>
        <p:spPr>
          <a:xfrm>
            <a:off x="2777040" y="2912760"/>
            <a:ext cx="683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Probability density functions (pdf)  - displacement and stress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2"/>
          <p:cNvPicPr/>
          <p:nvPr/>
        </p:nvPicPr>
        <p:blipFill>
          <a:blip r:embed="rId3"/>
          <a:stretch/>
        </p:blipFill>
        <p:spPr>
          <a:xfrm>
            <a:off x="281880" y="3533040"/>
            <a:ext cx="5609520" cy="3133440"/>
          </a:xfrm>
          <a:prstGeom prst="rect">
            <a:avLst/>
          </a:prstGeom>
          <a:ln>
            <a:noFill/>
          </a:ln>
        </p:spPr>
      </p:pic>
      <p:pic>
        <p:nvPicPr>
          <p:cNvPr id="167" name="Picture 3"/>
          <p:cNvPicPr/>
          <p:nvPr/>
        </p:nvPicPr>
        <p:blipFill>
          <a:blip r:embed="rId4"/>
          <a:stretch/>
        </p:blipFill>
        <p:spPr>
          <a:xfrm>
            <a:off x="6218640" y="3465000"/>
            <a:ext cx="5609520" cy="327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0" name="Table 3"/>
          <p:cNvGraphicFramePr/>
          <p:nvPr/>
        </p:nvGraphicFramePr>
        <p:xfrm>
          <a:off x="2544840" y="2540880"/>
          <a:ext cx="6095520" cy="1188720"/>
        </p:xfrm>
        <a:graphic>
          <a:graphicData uri="http://schemas.openxmlformats.org/drawingml/2006/table">
            <a:tbl>
              <a:tblPr/>
              <a:tblGrid>
                <a:gridCol w="203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Numerical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FE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13.5%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25.5%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1" name="CustomShape 4"/>
          <p:cNvSpPr/>
          <p:nvPr/>
        </p:nvSpPr>
        <p:spPr>
          <a:xfrm>
            <a:off x="1890720" y="1983240"/>
            <a:ext cx="74030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Fraction of samples that violate the displacement and stress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5844</TotalTime>
  <Words>316</Words>
  <Application>Microsoft Office PowerPoint</Application>
  <PresentationFormat>Widescreen</PresentationFormat>
  <Paragraphs>102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 Math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Sandip, Anjali</dc:creator>
  <dc:description/>
  <cp:lastModifiedBy>Sandip, Anjali</cp:lastModifiedBy>
  <cp:revision>541</cp:revision>
  <dcterms:created xsi:type="dcterms:W3CDTF">2019-07-09T20:11:36Z</dcterms:created>
  <dcterms:modified xsi:type="dcterms:W3CDTF">2020-04-08T23:29:56Z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