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8189A5-59B5-4C9A-A0DD-76F1D46F4D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BE697EF-2037-448B-AE02-FF489572954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dakota.sandia.gov/training/dakota-training-materials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matweb.com/search/datasheet.aspx?bassnum=MS0001&amp;ckck=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8200" y="1117800"/>
            <a:ext cx="10971360" cy="33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Elmer FEM – Dakota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232080" y="4650840"/>
            <a:ext cx="522396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Anjali Sandip, Ph.D.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Senior Lecturer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Department of Mechanical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University of North Dakota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82120" y="1407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- numerical model </a:t>
            </a:r>
            <a:r>
              <a:rPr b="0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1,2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Content Placeholder 3" descr=""/>
          <p:cNvPicPr/>
          <p:nvPr/>
        </p:nvPicPr>
        <p:blipFill>
          <a:blip r:embed="rId1"/>
          <a:stretch/>
        </p:blipFill>
        <p:spPr>
          <a:xfrm>
            <a:off x="3886200" y="1050840"/>
            <a:ext cx="6046560" cy="147456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35240" y="803160"/>
            <a:ext cx="6094800" cy="55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Parameters: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L: length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W: width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T: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ρ: density (kg/m</a:t>
            </a:r>
            <a:r>
              <a:rPr b="1" lang="en-US" sz="2000" spc="-1" strike="noStrike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3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E: Young’s modulus (N/m</a:t>
            </a:r>
            <a:r>
              <a:rPr b="1" lang="en-US" sz="2000" spc="-1" strike="noStrike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2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X: horizontal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Y: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Responses: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M: mass (kg)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S: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D: displacement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735440" y="2702520"/>
            <a:ext cx="41266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</a:pPr>
            <a:r>
              <a:rPr b="1" i="1" lang="en-US" sz="32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=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1" i="1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 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6" descr=""/>
          <p:cNvPicPr/>
          <p:nvPr/>
        </p:nvPicPr>
        <p:blipFill>
          <a:blip r:embed="rId2"/>
          <a:stretch/>
        </p:blipFill>
        <p:spPr>
          <a:xfrm>
            <a:off x="5503320" y="3321720"/>
            <a:ext cx="3008880" cy="1649520"/>
          </a:xfrm>
          <a:prstGeom prst="rect">
            <a:avLst/>
          </a:prstGeom>
          <a:ln>
            <a:noFill/>
          </a:ln>
        </p:spPr>
      </p:pic>
      <p:pic>
        <p:nvPicPr>
          <p:cNvPr id="84" name="Picture 9" descr=""/>
          <p:cNvPicPr/>
          <p:nvPr/>
        </p:nvPicPr>
        <p:blipFill>
          <a:blip r:embed="rId3"/>
          <a:stretch/>
        </p:blipFill>
        <p:spPr>
          <a:xfrm>
            <a:off x="4912200" y="4815360"/>
            <a:ext cx="3519360" cy="14137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2520" y="6129360"/>
            <a:ext cx="82285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[1]. Bayoumi, S. (2018). </a:t>
            </a:r>
            <a:r>
              <a:rPr b="0" i="1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Engineering solid mechanics: fundamentals and applications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Routledge.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[2]. Sandia Dakota (2015).  Sandia Dakota training materials. Retrieved from 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4"/>
              </a:rPr>
              <a:t>https://dakota.sandia.gov/training/dakota-training-materials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9955440" y="647928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34200" y="-47880"/>
            <a:ext cx="88232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– Finite element (FE) model in Elmer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8" name="Table 2"/>
          <p:cNvGraphicFramePr/>
          <p:nvPr/>
        </p:nvGraphicFramePr>
        <p:xfrm>
          <a:off x="93600" y="1053000"/>
          <a:ext cx="8543520" cy="4607640"/>
        </p:xfrm>
        <a:graphic>
          <a:graphicData uri="http://schemas.openxmlformats.org/drawingml/2006/table">
            <a:tbl>
              <a:tblPr/>
              <a:tblGrid>
                <a:gridCol w="2594880"/>
                <a:gridCol w="5949000"/>
              </a:tblGrid>
              <a:tr h="37368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Module </a:t>
                      </a:r>
                      <a:r>
                        <a:rPr b="1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54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Geometry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Rectangular block (L × w × 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element type – quadratic hexahedral elements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size – 6073 nodes, 1200 elements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Simulation setup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Steady-state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3-dimensional Cartesian coordinates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Equation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Linear elasticity theory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956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Material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Steel 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Density = 8000 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kg/m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Young’s modulus  = 2.0e11 Pa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937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and boundary conditions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– pressure distributed uniformly over the cross-sectional area on the free end in the X and Y directions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Boundary conditions – same as 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3"/>
          <p:cNvSpPr/>
          <p:nvPr/>
        </p:nvSpPr>
        <p:spPr>
          <a:xfrm>
            <a:off x="48600" y="6522840"/>
            <a:ext cx="7722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[3]. MatWeb (1996 – 2019). Steel, General Properties. Retrieved from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1"/>
              </a:rPr>
              <a:t>http://www.matweb.com/search/datasheet.aspx?bassnum=MS0001&amp;ckck=1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6697880" y="785880"/>
            <a:ext cx="3480120" cy="69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9429120" y="120240"/>
            <a:ext cx="2016000" cy="2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6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8821800" y="436320"/>
            <a:ext cx="3147480" cy="2366640"/>
          </a:xfrm>
          <a:prstGeom prst="rect">
            <a:avLst/>
          </a:prstGeom>
          <a:solidFill>
            <a:srgbClr val="ffffff"/>
          </a:solidFill>
          <a:ln cap="rnd" w="12600"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9551160" y="468360"/>
            <a:ext cx="1734840" cy="291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External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9292680" y="760680"/>
            <a:ext cx="2174400" cy="55260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3D CAD + mesh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10288440" y="1384200"/>
            <a:ext cx="272880" cy="319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9207720" y="2007720"/>
            <a:ext cx="2522160" cy="683280"/>
          </a:xfrm>
          <a:prstGeom prst="rect">
            <a:avLst/>
          </a:prstGeom>
          <a:solidFill>
            <a:srgbClr val="00b0f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        </a:t>
            </a:r>
            <a:r>
              <a:rPr b="1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9777240" y="1738440"/>
            <a:ext cx="1186200" cy="2498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10311480" y="2753640"/>
            <a:ext cx="272880" cy="319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8868240" y="3430080"/>
            <a:ext cx="3101400" cy="1102680"/>
          </a:xfrm>
          <a:prstGeom prst="rect">
            <a:avLst/>
          </a:prstGeom>
          <a:solidFill>
            <a:srgbClr val="ffffff"/>
          </a:solidFill>
          <a:ln cap="rnd" w="12600"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>
            <a:off x="10164960" y="3114000"/>
            <a:ext cx="643320" cy="2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9732600" y="3462480"/>
            <a:ext cx="1409040" cy="33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9362160" y="3744720"/>
            <a:ext cx="2244600" cy="645480"/>
          </a:xfrm>
          <a:prstGeom prst="rect">
            <a:avLst/>
          </a:prstGeom>
          <a:solidFill>
            <a:srgbClr val="ffff0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</a:t>
            </a:r>
            <a:r>
              <a:rPr b="1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FEM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10334880" y="4489560"/>
            <a:ext cx="27288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9447120" y="4879800"/>
            <a:ext cx="2193120" cy="2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POST-PROCESSING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8876880" y="5181120"/>
            <a:ext cx="3147480" cy="1255680"/>
          </a:xfrm>
          <a:prstGeom prst="rect">
            <a:avLst/>
          </a:prstGeom>
          <a:solidFill>
            <a:srgbClr val="ffffff"/>
          </a:solidFill>
          <a:ln cap="rnd" w="12600"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0"/>
          <p:cNvSpPr/>
          <p:nvPr/>
        </p:nvSpPr>
        <p:spPr>
          <a:xfrm>
            <a:off x="9977040" y="5242320"/>
            <a:ext cx="1065960" cy="27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ParaView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9702000" y="5522760"/>
            <a:ext cx="1789200" cy="687240"/>
          </a:xfrm>
          <a:prstGeom prst="rect">
            <a:avLst/>
          </a:prstGeom>
          <a:solidFill>
            <a:srgbClr val="7030a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View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2"/>
          <p:cNvSpPr txBox="1"/>
          <p:nvPr/>
        </p:nvSpPr>
        <p:spPr>
          <a:xfrm>
            <a:off x="9955440" y="649224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76720" y="-914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00880" y="1712880"/>
            <a:ext cx="504972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Width &lt; 0.1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thickness &lt; 0.1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85960" y="1174680"/>
            <a:ext cx="6567120" cy="559692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optpp_newton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continuous_design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#design variables  - width (m),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 'w' 't'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initial_point 0.05   0.05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upper_bounds  0.1  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lower_bounds  0.01  0.01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#fixed parameters – length (m), young’s modulus (Pa), density (kg/m3), horizontal load (N),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continuous_state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'L' 'E' 'p' 'X' 'Y'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initial_state 0.127 2.0e11 8000 1560 2225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888240" y="774720"/>
            <a:ext cx="2022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171360" y="647928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43520" y="-1245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43520" y="1495080"/>
            <a:ext cx="504972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displacement &lt; 2.6e-5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stress &lt; 350 MPa (steel/yield stress)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493960" y="1200240"/>
            <a:ext cx="6506280" cy="553392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'mass' 'displacement' 'stress'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#minimize mass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objective_functions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#upper bounds on displacement and stress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nonlinear_inequality_constraints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nonlinear_inequality_upper_bounds 2.6e-5 3.5e8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numerical_gradients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#uncomment for conmin_mfd, optpp_q_newton, optpp_fd_newton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#no_hessians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7320240" y="800280"/>
            <a:ext cx="2022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5"/>
          <p:cNvSpPr txBox="1"/>
          <p:nvPr/>
        </p:nvSpPr>
        <p:spPr>
          <a:xfrm>
            <a:off x="171360" y="647928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920" y="279360"/>
            <a:ext cx="113518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Constrained optimization method selection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635724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method selection criteria 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Smooth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Local minima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Continuous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Bound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Nonlinear inequality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Selected method type =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Gradient based 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7196400" y="1326240"/>
            <a:ext cx="4310640" cy="455184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9955440" y="647928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38080" y="1825560"/>
            <a:ext cx="90453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4"/>
          <p:cNvGraphicFramePr/>
          <p:nvPr/>
        </p:nvGraphicFramePr>
        <p:xfrm>
          <a:off x="110160" y="947160"/>
          <a:ext cx="11698920" cy="5460120"/>
        </p:xfrm>
        <a:graphic>
          <a:graphicData uri="http://schemas.openxmlformats.org/drawingml/2006/table">
            <a:tbl>
              <a:tblPr/>
              <a:tblGrid>
                <a:gridCol w="1262160"/>
                <a:gridCol w="2018880"/>
                <a:gridCol w="1024920"/>
                <a:gridCol w="1436760"/>
                <a:gridCol w="853920"/>
                <a:gridCol w="1728000"/>
                <a:gridCol w="1271160"/>
                <a:gridCol w="2103480"/>
              </a:tblGrid>
              <a:tr h="110628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conmin_mfd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3.75e-04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1.02e+08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optpp_q_newton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optpp_fd_newton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3892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conmin_mfd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4.02e-04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1.50e+08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optpp_q_newton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optpp_fd_newton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1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2.025e-05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7" name="CustomShape 5"/>
          <p:cNvSpPr/>
          <p:nvPr/>
        </p:nvSpPr>
        <p:spPr>
          <a:xfrm>
            <a:off x="581400" y="40680"/>
            <a:ext cx="114912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Results: Gradient-based local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6"/>
          <p:cNvSpPr txBox="1"/>
          <p:nvPr/>
        </p:nvSpPr>
        <p:spPr>
          <a:xfrm>
            <a:off x="9784080" y="649224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838080" y="1825560"/>
            <a:ext cx="90453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4"/>
          <p:cNvGraphicFramePr/>
          <p:nvPr/>
        </p:nvGraphicFramePr>
        <p:xfrm>
          <a:off x="245880" y="700920"/>
          <a:ext cx="11698920" cy="5460840"/>
        </p:xfrm>
        <a:graphic>
          <a:graphicData uri="http://schemas.openxmlformats.org/drawingml/2006/table">
            <a:tbl>
              <a:tblPr/>
              <a:tblGrid>
                <a:gridCol w="1262160"/>
                <a:gridCol w="2018880"/>
                <a:gridCol w="1024920"/>
                <a:gridCol w="1436760"/>
                <a:gridCol w="853920"/>
                <a:gridCol w="1728000"/>
                <a:gridCol w="1271160"/>
                <a:gridCol w="2103480"/>
              </a:tblGrid>
              <a:tr h="103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coliny_cobyla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7.11e-05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3.65e+07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4.09e-04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4.03e-04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2.59e-05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2.69e+07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0328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coliny_cobyla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7.35e-05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3.99e+07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4.37e-04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1.17e+08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4.21e-04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1.11e+08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2.49e-05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2.79e+07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5"/>
          <p:cNvSpPr/>
          <p:nvPr/>
        </p:nvSpPr>
        <p:spPr>
          <a:xfrm>
            <a:off x="603360" y="-229680"/>
            <a:ext cx="1169856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Results: Derivative-free local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6"/>
          <p:cNvSpPr txBox="1"/>
          <p:nvPr/>
        </p:nvSpPr>
        <p:spPr>
          <a:xfrm>
            <a:off x="9875520" y="6618960"/>
            <a:ext cx="2114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copyright © 2019 ASandip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6034</TotalTime>
  <Application>LibreOffice/5.1.6.2$Linux_X86_64 LibreOffice_project/10m0$Build-2</Application>
  <Words>534</Words>
  <Paragraphs>261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2019-07-09T20:11:36Z</dcterms:created>
  <dc:creator>Sandip, Anjali</dc:creator>
  <dc:description/>
  <dc:language>en-US</dc:language>
  <cp:lastModifiedBy/>
  <dcterms:modified xsi:type="dcterms:W3CDTF">2020-04-21T16:17:23Z</dcterms:modified>
  <cp:revision>542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