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74" r:id="rId10"/>
    <p:sldId id="276" r:id="rId11"/>
    <p:sldId id="273" r:id="rId12"/>
    <p:sldId id="277" r:id="rId13"/>
    <p:sldId id="279" r:id="rId14"/>
    <p:sldId id="280" r:id="rId15"/>
    <p:sldId id="27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08618FB-C77C-479A-B25D-BCAF7208A033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72"/>
            <p14:sldId id="274"/>
            <p14:sldId id="276"/>
            <p14:sldId id="273"/>
            <p14:sldId id="277"/>
            <p14:sldId id="279"/>
            <p14:sldId id="280"/>
            <p14:sldId id="27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9" autoAdjust="0"/>
    <p:restoredTop sz="94660"/>
  </p:normalViewPr>
  <p:slideViewPr>
    <p:cSldViewPr snapToGrid="0">
      <p:cViewPr>
        <p:scale>
          <a:sx n="75" d="100"/>
          <a:sy n="75" d="100"/>
        </p:scale>
        <p:origin x="516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8E0AD-CFFF-4CEF-8825-D05840D8D4E8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53F22-F20C-46F0-BBF1-78C4B7846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97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53F22-F20C-46F0-BBF1-78C4B78460C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47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E5F622-E443-4CDC-B5F7-522933A5C05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0599419-78EB-4F3A-8C35-F76F2ABA0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9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F622-E443-4CDC-B5F7-522933A5C05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9419-78EB-4F3A-8C35-F76F2ABA0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21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E5F622-E443-4CDC-B5F7-522933A5C05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0599419-78EB-4F3A-8C35-F76F2ABA0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72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F622-E443-4CDC-B5F7-522933A5C05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0599419-78EB-4F3A-8C35-F76F2ABA0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9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E5F622-E443-4CDC-B5F7-522933A5C05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0599419-78EB-4F3A-8C35-F76F2ABA0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13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F622-E443-4CDC-B5F7-522933A5C05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9419-78EB-4F3A-8C35-F76F2ABA0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98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F622-E443-4CDC-B5F7-522933A5C05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9419-78EB-4F3A-8C35-F76F2ABA0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47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F622-E443-4CDC-B5F7-522933A5C05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9419-78EB-4F3A-8C35-F76F2ABA0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8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F622-E443-4CDC-B5F7-522933A5C05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9419-78EB-4F3A-8C35-F76F2ABA0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55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EE5F622-E443-4CDC-B5F7-522933A5C05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0599419-78EB-4F3A-8C35-F76F2ABA0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54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F622-E443-4CDC-B5F7-522933A5C05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9419-78EB-4F3A-8C35-F76F2ABA0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37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EE5F622-E443-4CDC-B5F7-522933A5C05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0599419-78EB-4F3A-8C35-F76F2ABA0C0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848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nder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526E-154D-BCD6-E4C5-4586B95B5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944" y="3573710"/>
            <a:ext cx="1310360" cy="343948"/>
          </a:xfrm>
        </p:spPr>
        <p:txBody>
          <a:bodyPr>
            <a:noAutofit/>
          </a:bodyPr>
          <a:lstStyle/>
          <a:p>
            <a:r>
              <a:rPr lang="en-US" sz="1800" b="1" dirty="0"/>
              <a:t>Team details:</a:t>
            </a:r>
            <a:endParaRPr lang="en-IN" sz="18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6979D4-DAA1-EAC6-9C11-33AE3C646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53419"/>
              </p:ext>
            </p:extLst>
          </p:nvPr>
        </p:nvGraphicFramePr>
        <p:xfrm>
          <a:off x="1141608" y="3712209"/>
          <a:ext cx="6442038" cy="2386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346">
                  <a:extLst>
                    <a:ext uri="{9D8B030D-6E8A-4147-A177-3AD203B41FA5}">
                      <a16:colId xmlns:a16="http://schemas.microsoft.com/office/drawing/2014/main" val="565617385"/>
                    </a:ext>
                  </a:extLst>
                </a:gridCol>
                <a:gridCol w="2147346">
                  <a:extLst>
                    <a:ext uri="{9D8B030D-6E8A-4147-A177-3AD203B41FA5}">
                      <a16:colId xmlns:a16="http://schemas.microsoft.com/office/drawing/2014/main" val="812971013"/>
                    </a:ext>
                  </a:extLst>
                </a:gridCol>
                <a:gridCol w="2147346">
                  <a:extLst>
                    <a:ext uri="{9D8B030D-6E8A-4147-A177-3AD203B41FA5}">
                      <a16:colId xmlns:a16="http://schemas.microsoft.com/office/drawing/2014/main" val="894761383"/>
                    </a:ext>
                  </a:extLst>
                </a:gridCol>
              </a:tblGrid>
              <a:tr h="472126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               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USN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         ROLL 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82524"/>
                  </a:ext>
                </a:extLst>
              </a:tr>
              <a:tr h="478683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Anjali Savalkar  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        01fe22bcs196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             140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729770"/>
                  </a:ext>
                </a:extLst>
              </a:tr>
              <a:tr h="478683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    Daneshwari </a:t>
                      </a:r>
                      <a:r>
                        <a:rPr lang="en-US" dirty="0"/>
                        <a:t>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        01fe22bcs253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           152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70588"/>
                  </a:ext>
                </a:extLst>
              </a:tr>
              <a:tr h="478683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 Prerana Deshpande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        01fe22bcs246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/>
                        <a:t>            150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25901"/>
                  </a:ext>
                </a:extLst>
              </a:tr>
              <a:tr h="478683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 Subrahmanya H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        01fe22bcs278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96233"/>
                  </a:ext>
                </a:extLst>
              </a:tr>
            </a:tbl>
          </a:graphicData>
        </a:graphic>
      </p:graphicFrame>
      <p:pic>
        <p:nvPicPr>
          <p:cNvPr id="3" name="Google Shape;85;p1" descr="A white background with red text">
            <a:extLst>
              <a:ext uri="{FF2B5EF4-FFF2-40B4-BE49-F238E27FC236}">
                <a16:creationId xmlns:a16="http://schemas.microsoft.com/office/drawing/2014/main" id="{9222566C-4291-80A1-5BE6-1334B8D4219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13216" y="953074"/>
            <a:ext cx="7443739" cy="1753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4425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8E8C95-F9B9-C403-F321-81C8BE356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2117724"/>
            <a:ext cx="8075411" cy="4417687"/>
          </a:xfrm>
        </p:spPr>
      </p:pic>
    </p:spTree>
    <p:extLst>
      <p:ext uri="{BB962C8B-B14F-4D97-AF65-F5344CB8AC3E}">
        <p14:creationId xmlns:p14="http://schemas.microsoft.com/office/powerpoint/2010/main" val="280247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652913-ADB4-0CFB-7FFE-68DFDA3DB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2180496"/>
            <a:ext cx="11179007" cy="427745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181F053D-3F2F-9D69-1ABB-CBDE2E396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251" y="2038656"/>
            <a:ext cx="7843882" cy="42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2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8DC5-CD22-F9AA-6A2C-3100AAAB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Hosted Website Images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9EA34E-62FC-D5EF-C370-FEB7D6604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477" y="2141895"/>
            <a:ext cx="7507419" cy="4219576"/>
          </a:xfrm>
        </p:spPr>
      </p:pic>
    </p:spTree>
    <p:extLst>
      <p:ext uri="{BB962C8B-B14F-4D97-AF65-F5344CB8AC3E}">
        <p14:creationId xmlns:p14="http://schemas.microsoft.com/office/powerpoint/2010/main" val="3522512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D80C8B-5726-9C6B-C6D4-FD3ED2B06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557" y="2171391"/>
            <a:ext cx="7411492" cy="3826285"/>
          </a:xfrm>
        </p:spPr>
      </p:pic>
    </p:spTree>
    <p:extLst>
      <p:ext uri="{BB962C8B-B14F-4D97-AF65-F5344CB8AC3E}">
        <p14:creationId xmlns:p14="http://schemas.microsoft.com/office/powerpoint/2010/main" val="2197502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722965-832D-3ABB-1B80-277123965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74" y="2200890"/>
            <a:ext cx="7435071" cy="3904942"/>
          </a:xfrm>
        </p:spPr>
      </p:pic>
    </p:spTree>
    <p:extLst>
      <p:ext uri="{BB962C8B-B14F-4D97-AF65-F5344CB8AC3E}">
        <p14:creationId xmlns:p14="http://schemas.microsoft.com/office/powerpoint/2010/main" val="870223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3E3AAD-05E4-D5FC-922B-4273BF7C5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98" y="2181224"/>
            <a:ext cx="7564829" cy="3983601"/>
          </a:xfrm>
        </p:spPr>
      </p:pic>
    </p:spTree>
    <p:extLst>
      <p:ext uri="{BB962C8B-B14F-4D97-AF65-F5344CB8AC3E}">
        <p14:creationId xmlns:p14="http://schemas.microsoft.com/office/powerpoint/2010/main" val="792702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947D0E-A432-3AEF-4C61-117562DC9360}"/>
              </a:ext>
            </a:extLst>
          </p:cNvPr>
          <p:cNvSpPr txBox="1"/>
          <p:nvPr/>
        </p:nvSpPr>
        <p:spPr>
          <a:xfrm>
            <a:off x="2157569" y="3755392"/>
            <a:ext cx="74452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THANK YOU </a:t>
            </a:r>
            <a:endParaRPr lang="en-IN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59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7A9D-91DF-186B-5DEE-B188A720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Application Functionalities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FC6E5-D23A-B9E7-9C74-03A1D05F5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30" y="2261685"/>
            <a:ext cx="11232739" cy="3480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Our e-commerce application provides essential features for a seamless online shopping experience. Below are the core functionalities we are implementing:</a:t>
            </a:r>
          </a:p>
          <a:p>
            <a:pPr marL="666900" lvl="1" indent="-342900">
              <a:buAutoNum type="arabicPeriod"/>
            </a:pPr>
            <a:r>
              <a:rPr lang="en-IN" sz="1800" b="1" dirty="0"/>
              <a:t>User Authentication : </a:t>
            </a:r>
            <a:r>
              <a:rPr lang="en-US" sz="1800" dirty="0"/>
              <a:t>Secure login and registration system for customers.</a:t>
            </a:r>
          </a:p>
          <a:p>
            <a:pPr marL="666900" lvl="1" indent="-342900">
              <a:buAutoNum type="arabicPeriod"/>
            </a:pPr>
            <a:r>
              <a:rPr lang="en-IN" sz="1800" b="1" dirty="0"/>
              <a:t>Product Listing and Browsing :  </a:t>
            </a:r>
            <a:r>
              <a:rPr lang="en-US" sz="1800" dirty="0"/>
              <a:t>Users can view all available products with details such as name, price, image, and description.</a:t>
            </a:r>
          </a:p>
          <a:p>
            <a:pPr marL="666900" lvl="1" indent="-342900">
              <a:buAutoNum type="arabicPeriod"/>
            </a:pPr>
            <a:r>
              <a:rPr lang="en-IN" sz="1800" b="1" dirty="0"/>
              <a:t>Add to Cart</a:t>
            </a:r>
            <a:r>
              <a:rPr lang="en-US" sz="1800" b="1" dirty="0"/>
              <a:t> :  </a:t>
            </a:r>
            <a:r>
              <a:rPr lang="en-US" sz="1800" dirty="0"/>
              <a:t>Customers can add products to their cart from the product listing or individual product pages.</a:t>
            </a:r>
          </a:p>
          <a:p>
            <a:pPr marL="666900" lvl="1" indent="-342900">
              <a:buAutoNum type="arabicPeriod"/>
            </a:pPr>
            <a:r>
              <a:rPr lang="en-IN" sz="1800" b="1" dirty="0"/>
              <a:t>Remove from Cart</a:t>
            </a:r>
            <a:r>
              <a:rPr lang="en-US" sz="1800" b="1" dirty="0"/>
              <a:t> :  </a:t>
            </a:r>
            <a:r>
              <a:rPr lang="en-US" sz="1800" dirty="0"/>
              <a:t>Users can view items in their cart and remove unwanted items.</a:t>
            </a:r>
          </a:p>
          <a:p>
            <a:pPr marL="666900" lvl="1" indent="-342900">
              <a:buAutoNum type="arabicPeriod"/>
            </a:pPr>
            <a:r>
              <a:rPr lang="en-IN" sz="1800" b="1" dirty="0"/>
              <a:t>Cart Value Calculation :  </a:t>
            </a:r>
            <a:r>
              <a:rPr lang="en-US" sz="1800" dirty="0"/>
              <a:t>Automatically calculates and displays the total value of items in the cart.</a:t>
            </a:r>
          </a:p>
          <a:p>
            <a:pPr marL="666900" lvl="1" indent="-342900">
              <a:buAutoNum type="arabicPeriod"/>
            </a:pPr>
            <a:r>
              <a:rPr lang="en-US" sz="1800" b="1" dirty="0"/>
              <a:t>Admin Panel </a:t>
            </a:r>
            <a:r>
              <a:rPr lang="en-US" sz="1800" dirty="0"/>
              <a:t>:  Admins can add new products to the system.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165E1D21-C728-F9B1-FA8C-3A4CA398D9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14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3A13-9C82-829D-5F10-0C63DB21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Cloud Service Provider: Render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2DDE3-05DD-053D-CA59-6A15586A2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333" y="2946400"/>
            <a:ext cx="11345333" cy="3572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have selected </a:t>
            </a:r>
            <a:r>
              <a:rPr lang="en-US" b="1" dirty="0"/>
              <a:t>Render</a:t>
            </a:r>
            <a:r>
              <a:rPr lang="en-US" dirty="0"/>
              <a:t> as our cloud service provider due to its simplicity, scalability, and cost-effectiveness for hosting modern web applications.  </a:t>
            </a:r>
            <a:endParaRPr lang="en-IN" dirty="0"/>
          </a:p>
          <a:p>
            <a:pPr>
              <a:buNone/>
            </a:pPr>
            <a:r>
              <a:rPr lang="en-US" b="1" dirty="0"/>
              <a:t>Why Render?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Full-Stack Support</a:t>
            </a:r>
            <a:r>
              <a:rPr lang="en-US" dirty="0"/>
              <a:t>: Easily deploy both frontend (React, HTML/CSS/JS) and backend (Node.js, Express) apps.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Free Tier Available</a:t>
            </a:r>
            <a:r>
              <a:rPr lang="en-US" dirty="0"/>
              <a:t>: Ideal for student projects with free hosting options for web services and databases.</a:t>
            </a:r>
          </a:p>
          <a:p>
            <a:pPr>
              <a:buNone/>
            </a:pPr>
            <a:r>
              <a:rPr lang="en-IN" b="1" dirty="0"/>
              <a:t>🧩 Services Used in Our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Web Services</a:t>
            </a:r>
            <a:r>
              <a:rPr lang="en-IN" dirty="0"/>
              <a:t>: Hosting the Node.js + Express backend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Static Sites</a:t>
            </a:r>
            <a:r>
              <a:rPr lang="en-IN" dirty="0"/>
              <a:t>: Deploying the frontend (HTML/CSS/JS or React).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PostgreSQL Database</a:t>
            </a:r>
            <a:r>
              <a:rPr lang="en-IN" dirty="0"/>
              <a:t>: Managing user credentials, product data, and cart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8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E46B0-BC64-EE4B-58D6-8D059D7E6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26AC-D87A-B414-E97D-7EF89A65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Cloud Architecture</a:t>
            </a:r>
            <a:endParaRPr lang="en-IN" sz="5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539F29-2214-1E1B-901E-4FACDABF2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/>
          <a:lstStyle/>
          <a:p>
            <a:pPr>
              <a:buNone/>
            </a:pPr>
            <a:r>
              <a:rPr lang="en-US" b="1" dirty="0" err="1"/>
              <a:t>i</a:t>
            </a:r>
            <a:r>
              <a:rPr lang="en-US" b="1" dirty="0"/>
              <a:t>) Deployment Model – Public Cloud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are using a </a:t>
            </a:r>
            <a:r>
              <a:rPr lang="en-US" b="1" dirty="0"/>
              <a:t>Public Cloud Deployment Model</a:t>
            </a:r>
            <a:r>
              <a:rPr lang="en-US" dirty="0"/>
              <a:t> via </a:t>
            </a:r>
            <a:r>
              <a:rPr lang="en-US" b="1" dirty="0"/>
              <a:t>Render.com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Resources such as servers, databases, and hosting environments are </a:t>
            </a:r>
            <a:r>
              <a:rPr lang="en-US" b="1" dirty="0"/>
              <a:t>owned and operated by Render.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application is accessible over the </a:t>
            </a:r>
            <a:r>
              <a:rPr lang="en-US" b="1" dirty="0"/>
              <a:t>internet</a:t>
            </a:r>
            <a:r>
              <a:rPr lang="en-US" dirty="0"/>
              <a:t> by any user, making it ideal for e-commerce.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  Benefits of Public Cloud: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Cost-effective for small to medium projects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to set up and scale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maintenance overhead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22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9DC97-9C4A-1968-F9A2-F3B678496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05F790-81CA-1F4E-3E4D-CB9ED03D4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ii) Service Model – PaaS (Platform as a Service)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Render</a:t>
            </a:r>
            <a:r>
              <a:rPr lang="en-US" dirty="0"/>
              <a:t> provides </a:t>
            </a:r>
            <a:r>
              <a:rPr lang="en-US" b="1" dirty="0"/>
              <a:t>PaaS</a:t>
            </a:r>
            <a:r>
              <a:rPr lang="en-US" dirty="0"/>
              <a:t>, allowing us to focus on development without managing infrastructure.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handles hosting, deployment, scaling, and backend configurations.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only write code – Render handles the rest!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     PaaS Advantages: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Fast deployment and continuous integration (CI/CD)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Built-in database and storage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full-stack apps (frontend + backend)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60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EE60D-571D-5975-CA34-DD6536F17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E4EA527A-CB7B-085D-A289-9773327129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4038" y="2185531"/>
            <a:ext cx="11283923" cy="3557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just">
              <a:buNone/>
            </a:pPr>
            <a:r>
              <a:rPr lang="en-US" sz="1800" b="1"/>
              <a:t> 1.  Create a Render Account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/>
              <a:t>Signed up for a free account at </a:t>
            </a:r>
            <a:r>
              <a:rPr lang="en-US" sz="1800">
                <a:hlinkClick r:id="rId2"/>
              </a:rPr>
              <a:t>Render.com</a:t>
            </a:r>
            <a:r>
              <a:rPr lang="en-US" sz="1800"/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/>
              <a:t>Connected GitHub repository for CI/CD deployment.</a:t>
            </a:r>
          </a:p>
          <a:p>
            <a:pPr lvl="1" algn="just">
              <a:buNone/>
            </a:pPr>
            <a:r>
              <a:rPr lang="en-US" sz="1800" b="1"/>
              <a:t> 2.  Deploy Frontend (Static Site)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/>
              <a:t>Chose </a:t>
            </a:r>
            <a:r>
              <a:rPr lang="en-US" sz="1800" b="1"/>
              <a:t>"Static Site"</a:t>
            </a:r>
            <a:r>
              <a:rPr lang="en-US" sz="1800"/>
              <a:t> option on Render.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/>
              <a:t>Linked GitHub repo containing HTML, CSS, and JavaScript files.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/>
              <a:t>Selected build command and publish directory.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/>
              <a:t>Render deployed the frontend with a live URL.</a:t>
            </a:r>
            <a:endParaRPr lang="en-IN" sz="1800"/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A2A73D6-7610-C909-F344-EC64900C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558800"/>
            <a:ext cx="11134558" cy="1157156"/>
          </a:xfrm>
        </p:spPr>
        <p:txBody>
          <a:bodyPr>
            <a:normAutofit/>
          </a:bodyPr>
          <a:lstStyle/>
          <a:p>
            <a:r>
              <a:rPr lang="en-IN" sz="4800" dirty="0"/>
              <a:t>Deployment Steps </a:t>
            </a:r>
          </a:p>
        </p:txBody>
      </p:sp>
    </p:spTree>
    <p:extLst>
      <p:ext uri="{BB962C8B-B14F-4D97-AF65-F5344CB8AC3E}">
        <p14:creationId xmlns:p14="http://schemas.microsoft.com/office/powerpoint/2010/main" val="388162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BC2917-C4E5-042F-C585-1F96A80A4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620763"/>
            <a:ext cx="11029615" cy="367830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b="1" dirty="0"/>
              <a:t>3. Deploy Backend (Web Service)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Created a </a:t>
            </a:r>
            <a:r>
              <a:rPr lang="en-IN" b="1" dirty="0"/>
              <a:t>"Web Service"</a:t>
            </a:r>
            <a:r>
              <a:rPr lang="en-IN" dirty="0"/>
              <a:t> for our Node.js + Express backend.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Set up environment variables (e.g., DB credentials).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Auto-deployment enabled from GitHub branch.</a:t>
            </a: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659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4580B9E-0399-BF06-7FA3-66F214F00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50" y="1993186"/>
            <a:ext cx="8512740" cy="4336177"/>
          </a:xfrm>
        </p:spPr>
      </p:pic>
    </p:spTree>
    <p:extLst>
      <p:ext uri="{BB962C8B-B14F-4D97-AF65-F5344CB8AC3E}">
        <p14:creationId xmlns:p14="http://schemas.microsoft.com/office/powerpoint/2010/main" val="2454117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02CE6E4-9F12-798D-3E38-2865E2F7C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1" y="1878098"/>
            <a:ext cx="8304134" cy="4296560"/>
          </a:xfrm>
        </p:spPr>
      </p:pic>
    </p:spTree>
    <p:extLst>
      <p:ext uri="{BB962C8B-B14F-4D97-AF65-F5344CB8AC3E}">
        <p14:creationId xmlns:p14="http://schemas.microsoft.com/office/powerpoint/2010/main" val="34166766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1427</TotalTime>
  <Words>557</Words>
  <Application>Microsoft Office PowerPoint</Application>
  <PresentationFormat>Widescreen</PresentationFormat>
  <Paragraphs>79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Wingdings 2</vt:lpstr>
      <vt:lpstr>Dividend</vt:lpstr>
      <vt:lpstr>Team details:</vt:lpstr>
      <vt:lpstr>Application Functionalities</vt:lpstr>
      <vt:lpstr>Cloud Service Provider: Render</vt:lpstr>
      <vt:lpstr>Cloud Architecture</vt:lpstr>
      <vt:lpstr>PowerPoint Presentation</vt:lpstr>
      <vt:lpstr>Deployment Steps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Hosted Website Images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SANZANA METGUDMATH</dc:creator>
  <cp:lastModifiedBy>Anjali Savalkar</cp:lastModifiedBy>
  <cp:revision>16</cp:revision>
  <dcterms:created xsi:type="dcterms:W3CDTF">2025-03-05T04:42:46Z</dcterms:created>
  <dcterms:modified xsi:type="dcterms:W3CDTF">2025-04-16T16:35:58Z</dcterms:modified>
</cp:coreProperties>
</file>