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9" r:id="rId4"/>
    <p:sldId id="296" r:id="rId5"/>
    <p:sldId id="300" r:id="rId6"/>
    <p:sldId id="30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layfair Display Regula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C80566-7F1C-F84D-BEC6-624324161913}">
          <p14:sldIdLst>
            <p14:sldId id="256"/>
            <p14:sldId id="295"/>
            <p14:sldId id="299"/>
            <p14:sldId id="29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364"/>
    <a:srgbClr val="5844AD"/>
    <a:srgbClr val="F3768E"/>
    <a:srgbClr val="423CAD"/>
    <a:srgbClr val="8CC63F"/>
    <a:srgbClr val="2B4BFE"/>
    <a:srgbClr val="6266FE"/>
    <a:srgbClr val="F3A4B5"/>
    <a:srgbClr val="C3B0D7"/>
    <a:srgbClr val="F38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/>
    <p:restoredTop sz="94667"/>
  </p:normalViewPr>
  <p:slideViewPr>
    <p:cSldViewPr snapToGrid="0" snapToObjects="1">
      <p:cViewPr varScale="1">
        <p:scale>
          <a:sx n="107" d="100"/>
          <a:sy n="107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8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016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127.0.0.1:8000/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 action="ppaction://hlinksldjump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668953" y="3439930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632734" y="202161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sz="24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797347" y="3464567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Started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9FE4-D6BD-4448-9B4B-375EA4E6EAA5}"/>
              </a:ext>
            </a:extLst>
          </p:cNvPr>
          <p:cNvSpPr/>
          <p:nvPr/>
        </p:nvSpPr>
        <p:spPr>
          <a:xfrm>
            <a:off x="632734" y="2558899"/>
            <a:ext cx="3939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CSC 289 Capstone project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&amp; Information Sciences Department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68732B6F-DDFE-493A-9915-892518C400AD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C1A85895-A9A5-41DA-81C7-3E2B614CEE2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98A2B4E4-D909-4AA7-AAAE-6AF869925D0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23" name="Google Shape;79;p15">
            <a:extLst>
              <a:ext uri="{FF2B5EF4-FFF2-40B4-BE49-F238E27FC236}">
                <a16:creationId xmlns:a16="http://schemas.microsoft.com/office/drawing/2014/main" id="{9F27548F-AC8E-4B00-A17A-88C12ECF16A4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24" name="Google Shape;79;p15">
            <a:extLst>
              <a:ext uri="{FF2B5EF4-FFF2-40B4-BE49-F238E27FC236}">
                <a16:creationId xmlns:a16="http://schemas.microsoft.com/office/drawing/2014/main" id="{C6242C0C-0F42-45AB-91FC-6DBCAB9BBC4A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10" grpId="0"/>
      <p:bldP spid="19" grpId="1"/>
      <p:bldP spid="21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16053" y="1171998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3C44-209B-C24F-B15B-101C5C06F39B}"/>
              </a:ext>
            </a:extLst>
          </p:cNvPr>
          <p:cNvSpPr txBox="1"/>
          <p:nvPr/>
        </p:nvSpPr>
        <p:spPr>
          <a:xfrm>
            <a:off x="659838" y="1855444"/>
            <a:ext cx="178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Jeremiah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643E9-4CE6-8F4B-A76E-66D3EE86CCF2}"/>
              </a:ext>
            </a:extLst>
          </p:cNvPr>
          <p:cNvSpPr txBox="1"/>
          <p:nvPr/>
        </p:nvSpPr>
        <p:spPr>
          <a:xfrm>
            <a:off x="659838" y="2372309"/>
            <a:ext cx="142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44257-CA5C-154A-86B5-7E17E0F2FF67}"/>
              </a:ext>
            </a:extLst>
          </p:cNvPr>
          <p:cNvSpPr txBox="1"/>
          <p:nvPr/>
        </p:nvSpPr>
        <p:spPr>
          <a:xfrm>
            <a:off x="659839" y="2891087"/>
            <a:ext cx="142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Anjali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91B4F-32D2-9A49-A30E-D8610AAF7ED6}"/>
              </a:ext>
            </a:extLst>
          </p:cNvPr>
          <p:cNvSpPr txBox="1"/>
          <p:nvPr/>
        </p:nvSpPr>
        <p:spPr>
          <a:xfrm>
            <a:off x="659838" y="3444142"/>
            <a:ext cx="14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Elmehdi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Mnajli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3226E-110F-D344-830F-E9065FCE65B6}"/>
              </a:ext>
            </a:extLst>
          </p:cNvPr>
          <p:cNvSpPr txBox="1"/>
          <p:nvPr/>
        </p:nvSpPr>
        <p:spPr>
          <a:xfrm>
            <a:off x="659838" y="4040617"/>
            <a:ext cx="138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McGregor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051F-682E-C244-909A-0EC89FE8E19C}"/>
              </a:ext>
            </a:extLst>
          </p:cNvPr>
          <p:cNvSpPr txBox="1"/>
          <p:nvPr/>
        </p:nvSpPr>
        <p:spPr>
          <a:xfrm>
            <a:off x="659838" y="2083099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A0096-0A45-DF49-8276-CD17CCF2D4F0}"/>
              </a:ext>
            </a:extLst>
          </p:cNvPr>
          <p:cNvSpPr txBox="1"/>
          <p:nvPr/>
        </p:nvSpPr>
        <p:spPr>
          <a:xfrm>
            <a:off x="659838" y="261432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FDD46-09E9-4C4A-93FF-23DE7F3F35A1}"/>
              </a:ext>
            </a:extLst>
          </p:cNvPr>
          <p:cNvSpPr txBox="1"/>
          <p:nvPr/>
        </p:nvSpPr>
        <p:spPr>
          <a:xfrm>
            <a:off x="659838" y="3136837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C14CE-E669-FC48-A5C3-50AECFC33D5D}"/>
              </a:ext>
            </a:extLst>
          </p:cNvPr>
          <p:cNvSpPr txBox="1"/>
          <p:nvPr/>
        </p:nvSpPr>
        <p:spPr>
          <a:xfrm>
            <a:off x="668546" y="371160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0AAA-2939-794A-A6B2-B5A5BE4460DD}"/>
              </a:ext>
            </a:extLst>
          </p:cNvPr>
          <p:cNvSpPr txBox="1"/>
          <p:nvPr/>
        </p:nvSpPr>
        <p:spPr>
          <a:xfrm>
            <a:off x="659838" y="4295077"/>
            <a:ext cx="3304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B72C-973C-424F-8FF2-1D16659C580A}"/>
              </a:ext>
            </a:extLst>
          </p:cNvPr>
          <p:cNvSpPr/>
          <p:nvPr/>
        </p:nvSpPr>
        <p:spPr>
          <a:xfrm>
            <a:off x="2509153" y="1846058"/>
            <a:ext cx="141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0DA69-F2F6-5347-84BC-B9282401B5B3}"/>
              </a:ext>
            </a:extLst>
          </p:cNvPr>
          <p:cNvSpPr/>
          <p:nvPr/>
        </p:nvSpPr>
        <p:spPr>
          <a:xfrm>
            <a:off x="2509153" y="2372309"/>
            <a:ext cx="146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E28EE-9982-3549-8655-A139B463AA95}"/>
              </a:ext>
            </a:extLst>
          </p:cNvPr>
          <p:cNvSpPr/>
          <p:nvPr/>
        </p:nvSpPr>
        <p:spPr>
          <a:xfrm>
            <a:off x="2509153" y="2880405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10023-3B8B-7043-B632-A9D8495A445A}"/>
              </a:ext>
            </a:extLst>
          </p:cNvPr>
          <p:cNvSpPr/>
          <p:nvPr/>
        </p:nvSpPr>
        <p:spPr>
          <a:xfrm>
            <a:off x="2509153" y="3442642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89052-9ECB-CF45-AC4F-F1207F89334E}"/>
              </a:ext>
            </a:extLst>
          </p:cNvPr>
          <p:cNvSpPr/>
          <p:nvPr/>
        </p:nvSpPr>
        <p:spPr>
          <a:xfrm>
            <a:off x="2509153" y="4040616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A307A-5103-8743-942E-C18C71CA96F5}"/>
              </a:ext>
            </a:extLst>
          </p:cNvPr>
          <p:cNvSpPr/>
          <p:nvPr/>
        </p:nvSpPr>
        <p:spPr>
          <a:xfrm>
            <a:off x="4830630" y="1822681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Calhoun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Director - Software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49194-7AD5-A446-9D4C-61B2526C7CE5}"/>
              </a:ext>
            </a:extLst>
          </p:cNvPr>
          <p:cNvSpPr txBox="1"/>
          <p:nvPr/>
        </p:nvSpPr>
        <p:spPr>
          <a:xfrm>
            <a:off x="5160499" y="1171998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61CDE-5041-2F4B-8546-19B6825C5003}"/>
              </a:ext>
            </a:extLst>
          </p:cNvPr>
          <p:cNvSpPr/>
          <p:nvPr/>
        </p:nvSpPr>
        <p:spPr>
          <a:xfrm>
            <a:off x="6462298" y="1841319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48843-7EA3-A44D-98D5-EEFD0132FAB6}"/>
              </a:ext>
            </a:extLst>
          </p:cNvPr>
          <p:cNvSpPr txBox="1"/>
          <p:nvPr/>
        </p:nvSpPr>
        <p:spPr>
          <a:xfrm>
            <a:off x="5916483" y="3317546"/>
            <a:ext cx="16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endParaRPr lang="en-US" sz="20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19908-5A30-AC4F-AD4C-9773329733B6}"/>
              </a:ext>
            </a:extLst>
          </p:cNvPr>
          <p:cNvSpPr/>
          <p:nvPr/>
        </p:nvSpPr>
        <p:spPr>
          <a:xfrm>
            <a:off x="4830630" y="3867905"/>
            <a:ext cx="1255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Susan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Rizzo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F95A5-A653-C641-A9D7-4817474778EC}"/>
              </a:ext>
            </a:extLst>
          </p:cNvPr>
          <p:cNvSpPr/>
          <p:nvPr/>
        </p:nvSpPr>
        <p:spPr>
          <a:xfrm>
            <a:off x="5951170" y="3867905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Wake Technical Community College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11CDF-AB26-1441-BF7E-476DF0C6DB96}"/>
              </a:ext>
            </a:extLst>
          </p:cNvPr>
          <p:cNvSpPr/>
          <p:nvPr/>
        </p:nvSpPr>
        <p:spPr>
          <a:xfrm>
            <a:off x="4830630" y="2529263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Fitzpatrick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E0A-A73E-7347-B16D-CA328CA86A21}"/>
              </a:ext>
            </a:extLst>
          </p:cNvPr>
          <p:cNvSpPr txBox="1"/>
          <p:nvPr/>
        </p:nvSpPr>
        <p:spPr>
          <a:xfrm>
            <a:off x="4813992" y="4128822"/>
            <a:ext cx="34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&amp; Information Sciences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928BB-83BF-DD41-A499-3F9EEABD81AF}"/>
              </a:ext>
            </a:extLst>
          </p:cNvPr>
          <p:cNvSpPr/>
          <p:nvPr/>
        </p:nvSpPr>
        <p:spPr>
          <a:xfrm>
            <a:off x="6399851" y="2525335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Google Shape;79;p15">
            <a:extLst>
              <a:ext uri="{FF2B5EF4-FFF2-40B4-BE49-F238E27FC236}">
                <a16:creationId xmlns:a16="http://schemas.microsoft.com/office/drawing/2014/main" id="{C0363CFA-9262-49EE-84CC-B541D84A71D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79;p15">
            <a:extLst>
              <a:ext uri="{FF2B5EF4-FFF2-40B4-BE49-F238E27FC236}">
                <a16:creationId xmlns:a16="http://schemas.microsoft.com/office/drawing/2014/main" id="{CE88EBA1-3110-471B-BD8D-2C783B00BD9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42" name="Google Shape;79;p15">
            <a:extLst>
              <a:ext uri="{FF2B5EF4-FFF2-40B4-BE49-F238E27FC236}">
                <a16:creationId xmlns:a16="http://schemas.microsoft.com/office/drawing/2014/main" id="{F15F5E96-6FE7-4A69-A8C7-34CB86EDE86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44" name="Google Shape;79;p15">
            <a:extLst>
              <a:ext uri="{FF2B5EF4-FFF2-40B4-BE49-F238E27FC236}">
                <a16:creationId xmlns:a16="http://schemas.microsoft.com/office/drawing/2014/main" id="{949C9556-22F3-40A3-BAAD-2FF5F56AAAA1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45" name="Google Shape;79;p15">
            <a:extLst>
              <a:ext uri="{FF2B5EF4-FFF2-40B4-BE49-F238E27FC236}">
                <a16:creationId xmlns:a16="http://schemas.microsoft.com/office/drawing/2014/main" id="{CF57F419-86EC-465D-832E-8D4C61162901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0784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6" grpId="0"/>
      <p:bldP spid="18" grpId="0"/>
      <p:bldP spid="21" grpId="0"/>
      <p:bldP spid="22" grpId="0"/>
      <p:bldP spid="4" grpId="0"/>
      <p:bldP spid="23" grpId="0"/>
      <p:bldP spid="24" grpId="0"/>
      <p:bldP spid="25" grpId="0"/>
      <p:bldP spid="26" grpId="0"/>
      <p:bldP spid="6" grpId="0"/>
      <p:bldP spid="8" grpId="0"/>
      <p:bldP spid="14" grpId="0"/>
      <p:bldP spid="28" grpId="0"/>
      <p:bldP spid="29" grpId="0"/>
      <p:bldP spid="27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6 will be creating Gluco</a:t>
            </a: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program to track glucose and insulin levels.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program will offer a secure, web-based, DB-backed UI for users to create an account,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and input health data. Users will be able to visualize this data, as well as receive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dietary recommendations based upon it.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450E05-AE9B-4A06-BF5F-D5CA4E0AB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045" y="1624398"/>
            <a:ext cx="2899145" cy="2899145"/>
          </a:xfrm>
          <a:prstGeom prst="rect">
            <a:avLst/>
          </a:prstGeom>
        </p:spPr>
      </p:pic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4665C0D9-32EB-466E-B3D2-2C03E89140F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F3BBCD78-60D9-453C-94E3-C80741735C59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D2E0F7C6-4B5C-407D-928A-F47029569189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1F9425B2-B246-4255-8A73-109F2C3CE715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F5567429-17FC-439B-8089-5E5B2DC84B77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69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http://127.0.0.1:8000/gettingstarted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7E2-6C22-5F40-AD98-A0AAB641601D}"/>
              </a:ext>
            </a:extLst>
          </p:cNvPr>
          <p:cNvSpPr txBox="1"/>
          <p:nvPr/>
        </p:nvSpPr>
        <p:spPr>
          <a:xfrm>
            <a:off x="361580" y="1450578"/>
            <a:ext cx="4991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diabetics and their caregivers.​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help monitoring, tracking, and managing blood sugar levels​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stopping dietary glucose spikes.​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 Gluco</a:t>
            </a:r>
            <a:r>
              <a:rPr lang="en-US" sz="13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simple, easy to use and clear web-based personal logbook.​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even non-professionals to log in from anywhere,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insulin and glucose levels, visualize the changes over time, get reminders,​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receive dietary recommendations.​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competitors, such as Omnipod and Medtronic, which focus heavily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bolus doses and medical intervention to manage diabetes.​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product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also offers lifestyle changes and USDA/FDA approved meal ideas​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controlling blood sugar spikes with a more holistic approach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treats the whole person.​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75AD0-4961-B945-AD79-CC506F145511}"/>
              </a:ext>
            </a:extLst>
          </p:cNvPr>
          <p:cNvSpPr txBox="1"/>
          <p:nvPr/>
        </p:nvSpPr>
        <p:spPr>
          <a:xfrm>
            <a:off x="3145968" y="1112024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Vision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ar-SA" sz="18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7A8AC-CEB4-8846-B406-D814B992D8FF}"/>
              </a:ext>
            </a:extLst>
          </p:cNvPr>
          <p:cNvSpPr txBox="1"/>
          <p:nvPr/>
        </p:nvSpPr>
        <p:spPr>
          <a:xfrm>
            <a:off x="3842744" y="1302056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Gluco</a:t>
            </a:r>
            <a:r>
              <a:rPr lang="en-US" sz="18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FBD0B-6035-D84D-8CE6-1B155C76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832" y="1551720"/>
            <a:ext cx="3125989" cy="31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1253829" y="3175668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51901" y="2652447"/>
            <a:ext cx="20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start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1382223" y="32041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uFill>
                  <a:solidFill>
                    <a:srgbClr val="F3768E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tooltip="Get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</a:t>
            </a:r>
            <a:endParaRPr lang="en-US" i="1" u="sng" dirty="0">
              <a:solidFill>
                <a:schemeClr val="bg1"/>
              </a:solidFill>
              <a:uFill>
                <a:solidFill>
                  <a:srgbClr val="F3768E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837448" y="1778094"/>
            <a:ext cx="32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9BFF2-21BD-474E-B100-0885D92846FB}"/>
              </a:ext>
            </a:extLst>
          </p:cNvPr>
          <p:cNvSpPr txBox="1"/>
          <p:nvPr/>
        </p:nvSpPr>
        <p:spPr>
          <a:xfrm>
            <a:off x="1443255" y="307295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Questions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AA8104-260A-6D48-A3EC-F37B2FA0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932" y="1627416"/>
            <a:ext cx="3859254" cy="2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378</Words>
  <Application>Microsoft Office PowerPoint</Application>
  <PresentationFormat>On-screen Show (16:9)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Playfair Display Regular</vt:lpstr>
      <vt:lpstr>Arial</vt:lpstr>
      <vt:lpstr>Calibri</vt:lpstr>
      <vt:lpstr>Feeble template</vt:lpstr>
      <vt:lpstr>PowerPoint Presentation</vt:lpstr>
      <vt:lpstr>PowerPoint Presentation</vt:lpstr>
      <vt:lpstr>PowerPoint Presentation</vt:lpstr>
      <vt:lpstr>Home</vt:lpstr>
      <vt:lpstr>Home</vt:lpstr>
      <vt:lpstr>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cp:lastModifiedBy>Elmehdi Mnajli</cp:lastModifiedBy>
  <cp:revision>46</cp:revision>
  <dcterms:modified xsi:type="dcterms:W3CDTF">2021-04-29T03:25:29Z</dcterms:modified>
</cp:coreProperties>
</file>