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95" r:id="rId3"/>
    <p:sldId id="299" r:id="rId4"/>
    <p:sldId id="296" r:id="rId5"/>
    <p:sldId id="302" r:id="rId6"/>
    <p:sldId id="300" r:id="rId7"/>
    <p:sldId id="30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layfair Display Regula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AC80566-7F1C-F84D-BEC6-624324161913}">
          <p14:sldIdLst>
            <p14:sldId id="256"/>
            <p14:sldId id="295"/>
            <p14:sldId id="299"/>
            <p14:sldId id="296"/>
            <p14:sldId id="302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364"/>
    <a:srgbClr val="5844AD"/>
    <a:srgbClr val="8CC63F"/>
    <a:srgbClr val="F3768E"/>
    <a:srgbClr val="423CAD"/>
    <a:srgbClr val="2B4BFE"/>
    <a:srgbClr val="6266FE"/>
    <a:srgbClr val="F3A4B5"/>
    <a:srgbClr val="C3B0D7"/>
    <a:srgbClr val="F38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67"/>
  </p:normalViewPr>
  <p:slideViewPr>
    <p:cSldViewPr snapToGrid="0" snapToObjects="1">
      <p:cViewPr varScale="1">
        <p:scale>
          <a:sx n="203" d="100"/>
          <a:sy n="203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6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8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59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97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016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127.0.0.1:8000/" TargetMode="External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 action="ppaction://hlinksldjump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668953" y="3439930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632734" y="2021612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endParaRPr lang="en-US" sz="24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797347" y="3464567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Started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57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1F9FE4-D6BD-4448-9B4B-375EA4E6EAA5}"/>
              </a:ext>
            </a:extLst>
          </p:cNvPr>
          <p:cNvSpPr/>
          <p:nvPr/>
        </p:nvSpPr>
        <p:spPr>
          <a:xfrm>
            <a:off x="632734" y="2558899"/>
            <a:ext cx="39392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CSC 289 Capstone project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&amp; Information Sciences Department</a:t>
            </a:r>
          </a:p>
          <a:p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2021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68732B6F-DDFE-493A-9915-892518C400AD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C1A85895-A9A5-41DA-81C7-3E2B614CEE2A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98A2B4E4-D909-4AA7-AAAE-6AF869925D0C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23" name="Google Shape;79;p15">
            <a:extLst>
              <a:ext uri="{FF2B5EF4-FFF2-40B4-BE49-F238E27FC236}">
                <a16:creationId xmlns:a16="http://schemas.microsoft.com/office/drawing/2014/main" id="{9F27548F-AC8E-4B00-A17A-88C12ECF16A4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24" name="Google Shape;79;p15">
            <a:extLst>
              <a:ext uri="{FF2B5EF4-FFF2-40B4-BE49-F238E27FC236}">
                <a16:creationId xmlns:a16="http://schemas.microsoft.com/office/drawing/2014/main" id="{C6242C0C-0F42-45AB-91FC-6DBCAB9BBC4A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10" grpId="0"/>
      <p:bldP spid="19" grpId="1"/>
      <p:bldP spid="21" grpId="0" build="allAtOnce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16053" y="1171998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83C44-209B-C24F-B15B-101C5C06F39B}"/>
              </a:ext>
            </a:extLst>
          </p:cNvPr>
          <p:cNvSpPr txBox="1"/>
          <p:nvPr/>
        </p:nvSpPr>
        <p:spPr>
          <a:xfrm>
            <a:off x="659838" y="1855444"/>
            <a:ext cx="178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Jeremiah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Thomas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643E9-4CE6-8F4B-A76E-66D3EE86CCF2}"/>
              </a:ext>
            </a:extLst>
          </p:cNvPr>
          <p:cNvSpPr txBox="1"/>
          <p:nvPr/>
        </p:nvSpPr>
        <p:spPr>
          <a:xfrm>
            <a:off x="659838" y="2372309"/>
            <a:ext cx="142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Stuart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44257-CA5C-154A-86B5-7E17E0F2FF67}"/>
              </a:ext>
            </a:extLst>
          </p:cNvPr>
          <p:cNvSpPr txBox="1"/>
          <p:nvPr/>
        </p:nvSpPr>
        <p:spPr>
          <a:xfrm>
            <a:off x="659839" y="2891087"/>
            <a:ext cx="142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Anjali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F91B4F-32D2-9A49-A30E-D8610AAF7ED6}"/>
              </a:ext>
            </a:extLst>
          </p:cNvPr>
          <p:cNvSpPr txBox="1"/>
          <p:nvPr/>
        </p:nvSpPr>
        <p:spPr>
          <a:xfrm>
            <a:off x="659838" y="3444142"/>
            <a:ext cx="149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Elmehdi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Mnajli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3226E-110F-D344-830F-E9065FCE65B6}"/>
              </a:ext>
            </a:extLst>
          </p:cNvPr>
          <p:cNvSpPr txBox="1"/>
          <p:nvPr/>
        </p:nvSpPr>
        <p:spPr>
          <a:xfrm>
            <a:off x="659838" y="4040617"/>
            <a:ext cx="138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McGregor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051F-682E-C244-909A-0EC89FE8E19C}"/>
              </a:ext>
            </a:extLst>
          </p:cNvPr>
          <p:cNvSpPr txBox="1"/>
          <p:nvPr/>
        </p:nvSpPr>
        <p:spPr>
          <a:xfrm>
            <a:off x="659838" y="2083099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A0096-0A45-DF49-8276-CD17CCF2D4F0}"/>
              </a:ext>
            </a:extLst>
          </p:cNvPr>
          <p:cNvSpPr txBox="1"/>
          <p:nvPr/>
        </p:nvSpPr>
        <p:spPr>
          <a:xfrm>
            <a:off x="659838" y="261432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FDD46-09E9-4C4A-93FF-23DE7F3F35A1}"/>
              </a:ext>
            </a:extLst>
          </p:cNvPr>
          <p:cNvSpPr txBox="1"/>
          <p:nvPr/>
        </p:nvSpPr>
        <p:spPr>
          <a:xfrm>
            <a:off x="659838" y="3136837"/>
            <a:ext cx="347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C14CE-E669-FC48-A5C3-50AECFC33D5D}"/>
              </a:ext>
            </a:extLst>
          </p:cNvPr>
          <p:cNvSpPr txBox="1"/>
          <p:nvPr/>
        </p:nvSpPr>
        <p:spPr>
          <a:xfrm>
            <a:off x="668546" y="3711602"/>
            <a:ext cx="3828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PROGRAMMING SUPPORT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30AAA-2939-794A-A6B2-B5A5BE4460DD}"/>
              </a:ext>
            </a:extLst>
          </p:cNvPr>
          <p:cNvSpPr txBox="1"/>
          <p:nvPr/>
        </p:nvSpPr>
        <p:spPr>
          <a:xfrm>
            <a:off x="659838" y="4295077"/>
            <a:ext cx="3304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AND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6B72C-973C-424F-8FF2-1D16659C580A}"/>
              </a:ext>
            </a:extLst>
          </p:cNvPr>
          <p:cNvSpPr/>
          <p:nvPr/>
        </p:nvSpPr>
        <p:spPr>
          <a:xfrm>
            <a:off x="2509153" y="1846058"/>
            <a:ext cx="1410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0DA69-F2F6-5347-84BC-B9282401B5B3}"/>
              </a:ext>
            </a:extLst>
          </p:cNvPr>
          <p:cNvSpPr/>
          <p:nvPr/>
        </p:nvSpPr>
        <p:spPr>
          <a:xfrm>
            <a:off x="2509153" y="2372309"/>
            <a:ext cx="146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Owner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E28EE-9982-3549-8655-A139B463AA95}"/>
              </a:ext>
            </a:extLst>
          </p:cNvPr>
          <p:cNvSpPr/>
          <p:nvPr/>
        </p:nvSpPr>
        <p:spPr>
          <a:xfrm>
            <a:off x="2509153" y="2880405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10023-3B8B-7043-B632-A9D8495A445A}"/>
              </a:ext>
            </a:extLst>
          </p:cNvPr>
          <p:cNvSpPr/>
          <p:nvPr/>
        </p:nvSpPr>
        <p:spPr>
          <a:xfrm>
            <a:off x="2509153" y="3442642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89052-9ECB-CF45-AC4F-F1207F89334E}"/>
              </a:ext>
            </a:extLst>
          </p:cNvPr>
          <p:cNvSpPr/>
          <p:nvPr/>
        </p:nvSpPr>
        <p:spPr>
          <a:xfrm>
            <a:off x="2509153" y="4040616"/>
            <a:ext cx="105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A307A-5103-8743-942E-C18C71CA96F5}"/>
              </a:ext>
            </a:extLst>
          </p:cNvPr>
          <p:cNvSpPr/>
          <p:nvPr/>
        </p:nvSpPr>
        <p:spPr>
          <a:xfrm>
            <a:off x="4830630" y="1822681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William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Calhoun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Director - Software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49194-7AD5-A446-9D4C-61B2526C7CE5}"/>
              </a:ext>
            </a:extLst>
          </p:cNvPr>
          <p:cNvSpPr txBox="1"/>
          <p:nvPr/>
        </p:nvSpPr>
        <p:spPr>
          <a:xfrm>
            <a:off x="5160499" y="1171998"/>
            <a:ext cx="260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Mentor(s)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61CDE-5041-2F4B-8546-19B6825C5003}"/>
              </a:ext>
            </a:extLst>
          </p:cNvPr>
          <p:cNvSpPr/>
          <p:nvPr/>
        </p:nvSpPr>
        <p:spPr>
          <a:xfrm>
            <a:off x="6462298" y="1841319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48843-7EA3-A44D-98D5-EEFD0132FAB6}"/>
              </a:ext>
            </a:extLst>
          </p:cNvPr>
          <p:cNvSpPr txBox="1"/>
          <p:nvPr/>
        </p:nvSpPr>
        <p:spPr>
          <a:xfrm>
            <a:off x="5916483" y="3317546"/>
            <a:ext cx="169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Instructor</a:t>
            </a:r>
            <a:endParaRPr lang="en-US" sz="20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819908-5A30-AC4F-AD4C-9773329733B6}"/>
              </a:ext>
            </a:extLst>
          </p:cNvPr>
          <p:cNvSpPr/>
          <p:nvPr/>
        </p:nvSpPr>
        <p:spPr>
          <a:xfrm>
            <a:off x="4830630" y="3867905"/>
            <a:ext cx="1255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Susan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Rizzo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0F95A5-A653-C641-A9D7-4817474778EC}"/>
              </a:ext>
            </a:extLst>
          </p:cNvPr>
          <p:cNvSpPr/>
          <p:nvPr/>
        </p:nvSpPr>
        <p:spPr>
          <a:xfrm>
            <a:off x="5951170" y="3867905"/>
            <a:ext cx="2799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Wake Technical Community College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11CDF-AB26-1441-BF7E-476DF0C6DB96}"/>
              </a:ext>
            </a:extLst>
          </p:cNvPr>
          <p:cNvSpPr/>
          <p:nvPr/>
        </p:nvSpPr>
        <p:spPr>
          <a:xfrm>
            <a:off x="4830630" y="2529263"/>
            <a:ext cx="3897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Fitzpatrick</a:t>
            </a:r>
          </a:p>
          <a:p>
            <a:r>
              <a:rPr lang="en-US" sz="12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E0A-A73E-7347-B16D-CA328CA86A21}"/>
              </a:ext>
            </a:extLst>
          </p:cNvPr>
          <p:cNvSpPr txBox="1"/>
          <p:nvPr/>
        </p:nvSpPr>
        <p:spPr>
          <a:xfrm>
            <a:off x="4813992" y="4128822"/>
            <a:ext cx="34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&amp; Information Sciences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928BB-83BF-DD41-A499-3F9EEABD81AF}"/>
              </a:ext>
            </a:extLst>
          </p:cNvPr>
          <p:cNvSpPr/>
          <p:nvPr/>
        </p:nvSpPr>
        <p:spPr>
          <a:xfrm>
            <a:off x="6399851" y="2525335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IHS Markit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Google Shape;79;p15">
            <a:extLst>
              <a:ext uri="{FF2B5EF4-FFF2-40B4-BE49-F238E27FC236}">
                <a16:creationId xmlns:a16="http://schemas.microsoft.com/office/drawing/2014/main" id="{C0363CFA-9262-49EE-84CC-B541D84A71D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79;p15">
            <a:extLst>
              <a:ext uri="{FF2B5EF4-FFF2-40B4-BE49-F238E27FC236}">
                <a16:creationId xmlns:a16="http://schemas.microsoft.com/office/drawing/2014/main" id="{CE88EBA1-3110-471B-BD8D-2C783B00BD9A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42" name="Google Shape;79;p15">
            <a:extLst>
              <a:ext uri="{FF2B5EF4-FFF2-40B4-BE49-F238E27FC236}">
                <a16:creationId xmlns:a16="http://schemas.microsoft.com/office/drawing/2014/main" id="{F15F5E96-6FE7-4A69-A8C7-34CB86EDE86C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44" name="Google Shape;79;p15">
            <a:extLst>
              <a:ext uri="{FF2B5EF4-FFF2-40B4-BE49-F238E27FC236}">
                <a16:creationId xmlns:a16="http://schemas.microsoft.com/office/drawing/2014/main" id="{949C9556-22F3-40A3-BAAD-2FF5F56AAAA1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45" name="Google Shape;79;p15">
            <a:extLst>
              <a:ext uri="{FF2B5EF4-FFF2-40B4-BE49-F238E27FC236}">
                <a16:creationId xmlns:a16="http://schemas.microsoft.com/office/drawing/2014/main" id="{CF57F419-86EC-465D-832E-8D4C61162901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0784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6" grpId="0"/>
      <p:bldP spid="18" grpId="0"/>
      <p:bldP spid="21" grpId="0"/>
      <p:bldP spid="22" grpId="0"/>
      <p:bldP spid="4" grpId="0"/>
      <p:bldP spid="23" grpId="0"/>
      <p:bldP spid="24" grpId="0"/>
      <p:bldP spid="25" grpId="0"/>
      <p:bldP spid="26" grpId="0"/>
      <p:bldP spid="6" grpId="0"/>
      <p:bldP spid="8" grpId="0"/>
      <p:bldP spid="14" grpId="0"/>
      <p:bldP spid="28" grpId="0"/>
      <p:bldP spid="29" grpId="0"/>
      <p:bldP spid="27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63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http://127.0.0.1:8000/aboutus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5837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6 will be creating Gluco</a:t>
            </a: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program to track glucose and insulin levels.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program will offer a secure, web-based, DB-backed UI for users to create an account,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and input health data. Users will be able to visualize this data, as well as receive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dietary recommendations based upon it.</a:t>
            </a:r>
            <a:endParaRPr lang="en-US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450E05-AE9B-4A06-BF5F-D5CA4E0AB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045" y="1624398"/>
            <a:ext cx="2899145" cy="2899145"/>
          </a:xfrm>
          <a:prstGeom prst="rect">
            <a:avLst/>
          </a:prstGeom>
        </p:spPr>
      </p:pic>
      <p:sp>
        <p:nvSpPr>
          <p:cNvPr id="14" name="Google Shape;79;p15">
            <a:extLst>
              <a:ext uri="{FF2B5EF4-FFF2-40B4-BE49-F238E27FC236}">
                <a16:creationId xmlns:a16="http://schemas.microsoft.com/office/drawing/2014/main" id="{4665C0D9-32EB-466E-B3D2-2C03E89140F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F3BBCD78-60D9-453C-94E3-C80741735C59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D2E0F7C6-4B5C-407D-928A-F47029569189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1F9425B2-B246-4255-8A73-109F2C3CE715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F5567429-17FC-439B-8089-5E5B2DC84B77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699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6094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http://127.0.0.1:8000/gettingstarted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A7E2-6C22-5F40-AD98-A0AAB641601D}"/>
              </a:ext>
            </a:extLst>
          </p:cNvPr>
          <p:cNvSpPr txBox="1"/>
          <p:nvPr/>
        </p:nvSpPr>
        <p:spPr>
          <a:xfrm>
            <a:off x="361580" y="1450578"/>
            <a:ext cx="4991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diabetics and their caregivers.​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help monitoring, tracking, and managing blood sugar levels​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stopping dietary glucose spikes.​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 Gluco</a:t>
            </a:r>
            <a:r>
              <a:rPr lang="en-US" sz="13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simple, easy to use and clear web-based personal logbook.​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even non-professionals to log in from anywhere,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insulin and glucose levels, visualize the changes over time, get reminders,​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receive dietary recommendations.​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</a:t>
            </a:r>
            <a:r>
              <a:rPr lang="en-US" sz="1300" b="1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competitors, such as Omnipod and Medtronic, which focus heavily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bolus doses and medical intervention to manage diabetes.​</a:t>
            </a:r>
          </a:p>
          <a:p>
            <a:pPr fontAlgn="base"/>
            <a:r>
              <a:rPr lang="en-US" sz="1300" b="1" dirty="0">
                <a:solidFill>
                  <a:srgbClr val="423C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product</a:t>
            </a:r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also offers lifestyle changes and USDA/FDA approved meal ideas​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controlling blood sugar spikes with a more holistic approach ​</a:t>
            </a:r>
          </a:p>
          <a:p>
            <a:pPr fontAlgn="base"/>
            <a:r>
              <a:rPr lang="en-US" sz="13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treats the whole person.​</a:t>
            </a:r>
          </a:p>
          <a:p>
            <a:endParaRPr lang="en-US" sz="13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75AD0-4961-B945-AD79-CC506F145511}"/>
              </a:ext>
            </a:extLst>
          </p:cNvPr>
          <p:cNvSpPr txBox="1"/>
          <p:nvPr/>
        </p:nvSpPr>
        <p:spPr>
          <a:xfrm>
            <a:off x="3145968" y="1112024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Vision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ar-SA" sz="1800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7A8AC-CEB4-8846-B406-D814B992D8FF}"/>
              </a:ext>
            </a:extLst>
          </p:cNvPr>
          <p:cNvSpPr txBox="1"/>
          <p:nvPr/>
        </p:nvSpPr>
        <p:spPr>
          <a:xfrm>
            <a:off x="3842744" y="1302056"/>
            <a:ext cx="12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Gluco</a:t>
            </a:r>
            <a:r>
              <a:rPr lang="en-US" sz="1800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FBD0B-6035-D84D-8CE6-1B155C762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832" y="1551720"/>
            <a:ext cx="3125989" cy="31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398"/>
            <a:ext cx="1681569" cy="3835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E2C9300-77DE-A248-97B3-6655547CA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2406AA-4F54-434E-80BC-9B6BCB539E98}"/>
              </a:ext>
            </a:extLst>
          </p:cNvPr>
          <p:cNvSpPr txBox="1"/>
          <p:nvPr/>
        </p:nvSpPr>
        <p:spPr>
          <a:xfrm>
            <a:off x="1253911" y="195451"/>
            <a:ext cx="18149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http://127.0.0.1:8000/outline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2AA7F-15DF-BE42-A704-9C6A62991E01}"/>
              </a:ext>
            </a:extLst>
          </p:cNvPr>
          <p:cNvSpPr txBox="1"/>
          <p:nvPr/>
        </p:nvSpPr>
        <p:spPr>
          <a:xfrm>
            <a:off x="3192262" y="1374040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E02F0-B5A7-6D40-BC06-A4A5BA74AB34}"/>
              </a:ext>
            </a:extLst>
          </p:cNvPr>
          <p:cNvSpPr txBox="1"/>
          <p:nvPr/>
        </p:nvSpPr>
        <p:spPr>
          <a:xfrm>
            <a:off x="496845" y="2023900"/>
            <a:ext cx="4583746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1 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Set up a compliant, secure website that allows users to signup and login to the app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2 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Add data entry and visualization to the app and make sure the experience is accessible, clear, and robust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CC6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3 </a:t>
            </a:r>
            <a:r>
              <a:rPr lang="en-US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Provide better data input, dietary advice, and more general polish to the user to aid in differentiation and customer retention</a:t>
            </a:r>
            <a:endParaRPr lang="en-US" dirty="0">
              <a:solidFill>
                <a:srgbClr val="F376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450E05-AE9B-4A06-BF5F-D5CA4E0AB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045" y="1624398"/>
            <a:ext cx="2899145" cy="2899145"/>
          </a:xfrm>
          <a:prstGeom prst="rect">
            <a:avLst/>
          </a:prstGeom>
        </p:spPr>
      </p:pic>
      <p:sp>
        <p:nvSpPr>
          <p:cNvPr id="14" name="Google Shape;79;p15">
            <a:extLst>
              <a:ext uri="{FF2B5EF4-FFF2-40B4-BE49-F238E27FC236}">
                <a16:creationId xmlns:a16="http://schemas.microsoft.com/office/drawing/2014/main" id="{4665C0D9-32EB-466E-B3D2-2C03E89140F5}"/>
              </a:ext>
            </a:extLst>
          </p:cNvPr>
          <p:cNvSpPr txBox="1">
            <a:spLocks/>
          </p:cNvSpPr>
          <p:nvPr/>
        </p:nvSpPr>
        <p:spPr>
          <a:xfrm>
            <a:off x="4665921" y="609404"/>
            <a:ext cx="414670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sz="1100" dirty="0">
              <a:solidFill>
                <a:srgbClr val="2723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F3BBCD78-60D9-453C-94E3-C80741735C59}"/>
              </a:ext>
            </a:extLst>
          </p:cNvPr>
          <p:cNvSpPr txBox="1">
            <a:spLocks/>
          </p:cNvSpPr>
          <p:nvPr/>
        </p:nvSpPr>
        <p:spPr>
          <a:xfrm>
            <a:off x="5352606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6" name="Google Shape;79;p15">
            <a:extLst>
              <a:ext uri="{FF2B5EF4-FFF2-40B4-BE49-F238E27FC236}">
                <a16:creationId xmlns:a16="http://schemas.microsoft.com/office/drawing/2014/main" id="{D2E0F7C6-4B5C-407D-928A-F47029569189}"/>
              </a:ext>
            </a:extLst>
          </p:cNvPr>
          <p:cNvSpPr txBox="1">
            <a:spLocks/>
          </p:cNvSpPr>
          <p:nvPr/>
        </p:nvSpPr>
        <p:spPr>
          <a:xfrm>
            <a:off x="6297578" y="605510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us</a:t>
            </a:r>
          </a:p>
        </p:txBody>
      </p:sp>
      <p:sp>
        <p:nvSpPr>
          <p:cNvPr id="17" name="Google Shape;79;p15">
            <a:extLst>
              <a:ext uri="{FF2B5EF4-FFF2-40B4-BE49-F238E27FC236}">
                <a16:creationId xmlns:a16="http://schemas.microsoft.com/office/drawing/2014/main" id="{1F9425B2-B246-4255-8A73-109F2C3CE715}"/>
              </a:ext>
            </a:extLst>
          </p:cNvPr>
          <p:cNvSpPr txBox="1">
            <a:spLocks/>
          </p:cNvSpPr>
          <p:nvPr/>
        </p:nvSpPr>
        <p:spPr>
          <a:xfrm>
            <a:off x="8416961" y="605510"/>
            <a:ext cx="365608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F5567429-17FC-439B-8089-5E5B2DC84B77}"/>
              </a:ext>
            </a:extLst>
          </p:cNvPr>
          <p:cNvSpPr txBox="1">
            <a:spLocks/>
          </p:cNvSpPr>
          <p:nvPr/>
        </p:nvSpPr>
        <p:spPr>
          <a:xfrm>
            <a:off x="7124923" y="605510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24998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rminator 19">
            <a:hlinkClick r:id="rId3"/>
            <a:extLst>
              <a:ext uri="{FF2B5EF4-FFF2-40B4-BE49-F238E27FC236}">
                <a16:creationId xmlns:a16="http://schemas.microsoft.com/office/drawing/2014/main" id="{FC43A774-440D-3C40-84A7-4A27C71A09CC}"/>
              </a:ext>
            </a:extLst>
          </p:cNvPr>
          <p:cNvSpPr/>
          <p:nvPr/>
        </p:nvSpPr>
        <p:spPr>
          <a:xfrm>
            <a:off x="1253829" y="3175668"/>
            <a:ext cx="1380815" cy="357052"/>
          </a:xfrm>
          <a:prstGeom prst="flowChartTerminator">
            <a:avLst/>
          </a:prstGeom>
          <a:solidFill>
            <a:srgbClr val="F37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768E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4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1151901" y="2652447"/>
            <a:ext cx="205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start </a:t>
            </a:r>
            <a:r>
              <a:rPr lang="en-US" sz="1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7B20C-D722-7042-841D-AE1CAA424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853" y="1196142"/>
            <a:ext cx="5189338" cy="2836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D7BE90-22D8-BD45-9CD4-96C7F03AAE53}"/>
              </a:ext>
            </a:extLst>
          </p:cNvPr>
          <p:cNvSpPr txBox="1"/>
          <p:nvPr/>
        </p:nvSpPr>
        <p:spPr>
          <a:xfrm>
            <a:off x="1382223" y="320416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bg1"/>
                </a:solidFill>
                <a:uFill>
                  <a:solidFill>
                    <a:srgbClr val="F3768E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tooltip="Get Star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</a:t>
            </a:r>
            <a:endParaRPr lang="en-US" i="1" u="sng" dirty="0">
              <a:solidFill>
                <a:schemeClr val="bg1"/>
              </a:solidFill>
              <a:uFill>
                <a:solidFill>
                  <a:srgbClr val="F3768E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1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 idx="4294967295"/>
          </p:nvPr>
        </p:nvSpPr>
        <p:spPr>
          <a:xfrm>
            <a:off x="4665921" y="599904"/>
            <a:ext cx="414670" cy="312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A010EE42-389D-7148-95D2-21CC1C6C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5" y="538107"/>
            <a:ext cx="1681569" cy="383594"/>
          </a:xfrm>
          <a:prstGeom prst="rect">
            <a:avLst/>
          </a:prstGeom>
        </p:spPr>
      </p:pic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1ACB8FC9-001A-484D-BD27-9A3DA2FB283C}"/>
              </a:ext>
            </a:extLst>
          </p:cNvPr>
          <p:cNvSpPr txBox="1">
            <a:spLocks/>
          </p:cNvSpPr>
          <p:nvPr/>
        </p:nvSpPr>
        <p:spPr>
          <a:xfrm>
            <a:off x="5352606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11" name="Google Shape;79;p15">
            <a:extLst>
              <a:ext uri="{FF2B5EF4-FFF2-40B4-BE49-F238E27FC236}">
                <a16:creationId xmlns:a16="http://schemas.microsoft.com/office/drawing/2014/main" id="{E864C77B-D2C6-8D46-839A-D148EBF3FB45}"/>
              </a:ext>
            </a:extLst>
          </p:cNvPr>
          <p:cNvSpPr txBox="1">
            <a:spLocks/>
          </p:cNvSpPr>
          <p:nvPr/>
        </p:nvSpPr>
        <p:spPr>
          <a:xfrm>
            <a:off x="6283841" y="599904"/>
            <a:ext cx="892249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us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79;p15">
            <a:extLst>
              <a:ext uri="{FF2B5EF4-FFF2-40B4-BE49-F238E27FC236}">
                <a16:creationId xmlns:a16="http://schemas.microsoft.com/office/drawing/2014/main" id="{ECDBA6EF-AD52-A74D-BD26-1595F0DC5522}"/>
              </a:ext>
            </a:extLst>
          </p:cNvPr>
          <p:cNvSpPr txBox="1">
            <a:spLocks/>
          </p:cNvSpPr>
          <p:nvPr/>
        </p:nvSpPr>
        <p:spPr>
          <a:xfrm>
            <a:off x="8328193" y="599904"/>
            <a:ext cx="443986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065FEC3-9551-9F41-9DCD-B24AFABE7EE6}"/>
              </a:ext>
            </a:extLst>
          </p:cNvPr>
          <p:cNvSpPr txBox="1">
            <a:spLocks/>
          </p:cNvSpPr>
          <p:nvPr/>
        </p:nvSpPr>
        <p:spPr>
          <a:xfrm>
            <a:off x="7124923" y="599904"/>
            <a:ext cx="1017591" cy="31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fair Display Regular"/>
              <a:buNone/>
              <a:defRPr sz="5000" b="0" i="0" u="none" strike="noStrike" cap="none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1100" u="sng" dirty="0">
                <a:solidFill>
                  <a:srgbClr val="272364"/>
                </a:solidFill>
                <a:uFill>
                  <a:solidFill>
                    <a:schemeClr val="tx2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</a:t>
            </a:r>
            <a:endParaRPr lang="en-US" sz="1100" u="sng" dirty="0">
              <a:solidFill>
                <a:srgbClr val="272364"/>
              </a:solidFill>
              <a:uFill>
                <a:solidFill>
                  <a:schemeClr val="tx2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ADF95-49DD-F94C-BD14-68486B2652D3}"/>
              </a:ext>
            </a:extLst>
          </p:cNvPr>
          <p:cNvSpPr txBox="1"/>
          <p:nvPr/>
        </p:nvSpPr>
        <p:spPr>
          <a:xfrm>
            <a:off x="837448" y="1778094"/>
            <a:ext cx="322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</a:t>
            </a:r>
            <a:r>
              <a:rPr lang="en-US" sz="2800" dirty="0">
                <a:solidFill>
                  <a:srgbClr val="F376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E4B68B-96CA-FB4B-91E7-13DECCC74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478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D93A03-44CE-DB46-A7FB-F717214C5FEF}"/>
              </a:ext>
            </a:extLst>
          </p:cNvPr>
          <p:cNvSpPr txBox="1"/>
          <p:nvPr/>
        </p:nvSpPr>
        <p:spPr>
          <a:xfrm>
            <a:off x="1253829" y="184611"/>
            <a:ext cx="1430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http://127.0.0.1:8000/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9116-AB39-FA4D-A7DD-D1E48571F6E5}"/>
              </a:ext>
            </a:extLst>
          </p:cNvPr>
          <p:cNvSpPr txBox="1"/>
          <p:nvPr/>
        </p:nvSpPr>
        <p:spPr>
          <a:xfrm>
            <a:off x="-249382" y="28678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9BFF2-21BD-474E-B100-0885D92846FB}"/>
              </a:ext>
            </a:extLst>
          </p:cNvPr>
          <p:cNvSpPr txBox="1"/>
          <p:nvPr/>
        </p:nvSpPr>
        <p:spPr>
          <a:xfrm>
            <a:off x="1443255" y="307295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723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Questions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AA8104-260A-6D48-A3EC-F37B2FA0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932" y="1627416"/>
            <a:ext cx="3859254" cy="24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3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460</Words>
  <Application>Microsoft Office PowerPoint</Application>
  <PresentationFormat>On-screen Show (16:9)</PresentationFormat>
  <Paragraphs>103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Playfair Display Regular</vt:lpstr>
      <vt:lpstr>Calibri</vt:lpstr>
      <vt:lpstr>Feeble template</vt:lpstr>
      <vt:lpstr>PowerPoint Presentation</vt:lpstr>
      <vt:lpstr>PowerPoint Presentation</vt:lpstr>
      <vt:lpstr>PowerPoint Presentation</vt:lpstr>
      <vt:lpstr>Home</vt:lpstr>
      <vt:lpstr>PowerPoint Presentation</vt:lpstr>
      <vt:lpstr>Home</vt:lpstr>
      <vt:lpstr>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cp:lastModifiedBy>Kai McGregor</cp:lastModifiedBy>
  <cp:revision>49</cp:revision>
  <dcterms:modified xsi:type="dcterms:W3CDTF">2021-05-04T18:39:52Z</dcterms:modified>
</cp:coreProperties>
</file>