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Downloads\census_incom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Downloads\census_incom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Downloads\census_income_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[census_income_data.csv]consensus!PivotTable1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consensus!$B$3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consensus!$A$4:$A$6</c:f>
              <c:strCache>
                <c:ptCount val="2"/>
                <c:pt idx="0">
                  <c:v> Female</c:v>
                </c:pt>
                <c:pt idx="1">
                  <c:v> Male</c:v>
                </c:pt>
              </c:strCache>
            </c:strRef>
          </c:cat>
          <c:val>
            <c:numRef>
              <c:f>consensus!$B$4:$B$6</c:f>
              <c:numCache>
                <c:formatCode>General</c:formatCode>
                <c:ptCount val="2"/>
                <c:pt idx="0">
                  <c:v>103984</c:v>
                </c:pt>
                <c:pt idx="1">
                  <c:v>95539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1-4BA4-BBD8-0843CD755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075632"/>
        <c:axId val="368075984"/>
      </c:barChart>
      <c:catAx>
        <c:axId val="36807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075984"/>
        <c:crosses val="autoZero"/>
        <c:auto val="1"/>
        <c:lblAlgn val="ctr"/>
        <c:lblOffset val="100"/>
        <c:noMultiLvlLbl val="0"/>
      </c:catAx>
      <c:valAx>
        <c:axId val="36807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07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[census_income_data.csv]consensus!PivotTable1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consensus!$B$3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2D-400A-A7FF-DAC3A65342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2D-400A-A7FF-DAC3A653425B}"/>
              </c:ext>
            </c:extLst>
          </c:dPt>
          <c:cat>
            <c:strRef>
              <c:f>consensus!$A$4:$A$6</c:f>
              <c:strCache>
                <c:ptCount val="2"/>
                <c:pt idx="0">
                  <c:v> Female</c:v>
                </c:pt>
                <c:pt idx="1">
                  <c:v> Male</c:v>
                </c:pt>
              </c:strCache>
            </c:strRef>
          </c:cat>
          <c:val>
            <c:numRef>
              <c:f>consensus!$B$4:$B$6</c:f>
              <c:numCache>
                <c:formatCode>General</c:formatCode>
                <c:ptCount val="2"/>
                <c:pt idx="0">
                  <c:v>103984</c:v>
                </c:pt>
                <c:pt idx="1">
                  <c:v>95539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2D-400A-A7FF-DAC3A6534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[census_income_data.csv]Sheet1!PivotTable1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Sheet1!$A$4:$A$10</c:f>
              <c:strCache>
                <c:ptCount val="6"/>
                <c:pt idx="0">
                  <c:v> Abroad</c:v>
                </c:pt>
                <c:pt idx="1">
                  <c:v> Midwest</c:v>
                </c:pt>
                <c:pt idx="2">
                  <c:v> Northeast</c:v>
                </c:pt>
                <c:pt idx="3">
                  <c:v> Not in universe</c:v>
                </c:pt>
                <c:pt idx="4">
                  <c:v> South</c:v>
                </c:pt>
                <c:pt idx="5">
                  <c:v> West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530</c:v>
                </c:pt>
                <c:pt idx="1">
                  <c:v>3575</c:v>
                </c:pt>
                <c:pt idx="2">
                  <c:v>2705</c:v>
                </c:pt>
                <c:pt idx="3">
                  <c:v>183750</c:v>
                </c:pt>
                <c:pt idx="4">
                  <c:v>4889</c:v>
                </c:pt>
                <c:pt idx="5">
                  <c:v>4074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9-4B1F-BC72-CE4E04975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755440"/>
        <c:axId val="444588560"/>
      </c:lineChart>
      <c:catAx>
        <c:axId val="46975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588560"/>
        <c:crosses val="autoZero"/>
        <c:auto val="1"/>
        <c:lblAlgn val="ctr"/>
        <c:lblOffset val="100"/>
        <c:noMultiLvlLbl val="0"/>
      </c:catAx>
      <c:valAx>
        <c:axId val="44458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75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28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Unveiling Insights: Data Analysis on Income Dynamics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the dynamic nature of income through a comprehensive data analysis. We will uncover key insights, identify influential factors, and visualize the patterns that shape income distribution and trends.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833199" y="6578277"/>
            <a:ext cx="201465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Anjali Shaw</a:t>
            </a:r>
            <a:endParaRPr lang="en-US" sz="2187" dirty="0"/>
          </a:p>
        </p:txBody>
      </p:sp>
      <p:pic>
        <p:nvPicPr>
          <p:cNvPr id="1032" name="Picture 8" descr="How to Become a Data Analyst in 2024: 5 Steps to Start Your Career |  DataCamp">
            <a:extLst>
              <a:ext uri="{FF2B5EF4-FFF2-40B4-BE49-F238E27FC236}">
                <a16:creationId xmlns:a16="http://schemas.microsoft.com/office/drawing/2014/main" id="{409F755F-E114-6EE2-9233-D5E833AE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26" y="2100228"/>
            <a:ext cx="6834425" cy="425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Source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encompasses national-level income data from various government surveys and economic reports.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Key Variables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analysis considers factors such as demographics, household composition, employment status, and economic indicators.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1F1E1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Income Mobility</a:t>
            </a:r>
            <a:endParaRPr lang="en-US" sz="2187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3B35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Examine the ability of individuals and families to move up or down the income ladder, shedding light on opportunities and barriers to economic advancement</a:t>
            </a:r>
            <a:r>
              <a:rPr lang="en-US" sz="1750" dirty="0">
                <a:solidFill>
                  <a:srgbClr val="3B3535"/>
                </a:solidFill>
                <a:latin typeface="Crimson Pro"/>
                <a:ea typeface="Roboto" pitchFamily="34" charset="-122"/>
                <a:cs typeface="Roboto" pitchFamily="34" charset="-120"/>
              </a:rPr>
              <a:t>.</a:t>
            </a:r>
            <a:endParaRPr lang="en-US" sz="1750" dirty="0">
              <a:latin typeface="Crimson Pro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979B2-5F4B-9E5F-2057-64C47285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966" y="291819"/>
            <a:ext cx="4636545" cy="2421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Detailed Analysis (Demographic Influences)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8442" y="3283387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Age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Income patterns vary significantly across different age groups, with younger and older individuals often facing unique challenges.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20106" y="3283387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Gender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analysis explores the persistent gender wage gap and the factors contributing to this disparity.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9392" y="5657493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Education Level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Higher levels of education are generally associated with higher income, but the relationship is complex and nuanced.</a:t>
            </a:r>
            <a:endParaRPr lang="en-US" sz="1750" dirty="0"/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B7C2735C-B843-28D6-B3DB-B2B769A50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01486"/>
              </p:ext>
            </p:extLst>
          </p:nvPr>
        </p:nvGraphicFramePr>
        <p:xfrm>
          <a:off x="105716" y="1084988"/>
          <a:ext cx="3940385" cy="579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631168"/>
            <a:ext cx="77385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Cleaning and Preprocessing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658797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67783" y="48885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Missing Data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7783" y="5369004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Handling missing values through imputation techniques to ensure a comprehensive dataset for analysis.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658797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0018" y="48885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Outlier Detection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0018" y="5369004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Identifying and addressing outliers that may skew the results, maintaining the integrity of the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658797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2253" y="4888587"/>
            <a:ext cx="29067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Variable Transformation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2253" y="5369004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Applying appropriate transformations to variables to meet the assumptions of statistical models.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5" name="Text 2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Detailed Analysis (Family, Household, and Economic Factors)</a:t>
            </a:r>
            <a:endParaRPr lang="en-US" sz="4000" dirty="0"/>
          </a:p>
        </p:txBody>
      </p:sp>
      <p:sp>
        <p:nvSpPr>
          <p:cNvPr id="6" name="Shape 3"/>
          <p:cNvSpPr/>
          <p:nvPr/>
        </p:nvSpPr>
        <p:spPr>
          <a:xfrm>
            <a:off x="11347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D1C8C6"/>
          </a:solidFill>
          <a:ln/>
        </p:spPr>
      </p:sp>
      <p:sp>
        <p:nvSpPr>
          <p:cNvPr id="7" name="Shape 4"/>
          <p:cNvSpPr/>
          <p:nvPr/>
        </p:nvSpPr>
        <p:spPr>
          <a:xfrm>
            <a:off x="14046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902024" y="2528649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95018" y="2528649"/>
            <a:ext cx="12358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2368748" y="2535436"/>
            <a:ext cx="2822734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Household Composition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Examining the impact of household size, number of dependents, and marital status on income dynamics.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14046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D1C8C6"/>
          </a:solidFill>
          <a:ln/>
        </p:spPr>
      </p:sp>
      <p:sp>
        <p:nvSpPr>
          <p:cNvPr id="13" name="Shape 10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2515" y="4371023"/>
            <a:ext cx="16847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2368748" y="4377809"/>
            <a:ext cx="3332083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Employment Characteristics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Analyzing the influence of factors such as industry, occupation, and work hours on individual and household incomes.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14046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D1C8C6"/>
          </a:solidFill>
          <a:ln/>
        </p:spPr>
      </p:sp>
      <p:sp>
        <p:nvSpPr>
          <p:cNvPr id="18" name="Shape 15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76087" y="6213396"/>
            <a:ext cx="16133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2368748" y="6220182"/>
            <a:ext cx="3217307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Macroeconomic Conditions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Investigating the role of broader economic indicators, such as GDP growth, inflation, and unemployment, on income distribution.</a:t>
            </a:r>
            <a:endParaRPr lang="en-US" sz="1735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B3C8DC1-5655-71D5-4B2C-826FC34A67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791600"/>
              </p:ext>
            </p:extLst>
          </p:nvPr>
        </p:nvGraphicFramePr>
        <p:xfrm>
          <a:off x="9939240" y="2111096"/>
          <a:ext cx="4572000" cy="3622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056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Visual Representation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4434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Charts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236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Powerful visualizations to highlight key trends, patterns, and relationships within the data.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4434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Geospatial Mapping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60236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Geographical insights to understand the spatial distribution and regional variations in income dynamics.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4434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Infographics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0236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Concise and visually appealing representations to convey complex information in a compelling manner.</a:t>
            </a:r>
            <a:endParaRPr lang="en-US" sz="1750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E396A76-18C0-600F-6002-D141F5B31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775675"/>
              </p:ext>
            </p:extLst>
          </p:nvPr>
        </p:nvGraphicFramePr>
        <p:xfrm>
          <a:off x="9004151" y="-1"/>
          <a:ext cx="5284876" cy="294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8791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Key Findings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42" y="2056335"/>
            <a:ext cx="1110972" cy="1777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24790" y="23066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Income Inequality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20494" y="2739688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analysis reveals persistent and widening income inequality, particularly along demographic and socioeconomic lines.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65" y="3837916"/>
            <a:ext cx="1110972" cy="1777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520494" y="39799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Household Dynamics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520494" y="4507557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Family structure, dependency ratios, and employment patterns significantly impact individual and household incomes.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65" y="5742086"/>
            <a:ext cx="1110972" cy="17774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524790" y="5795010"/>
            <a:ext cx="37349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Macroeconomic Trends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2520494" y="6368578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Broader economic conditions, such as GDP growth and unemployment, exert a substantial influence on income distribution.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7124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74011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comprehensive data analysis has unveiled a complex and multifaceted understanding of income dynamics. The insights gained can inform policymakers, researchers, and stakeholders, guiding efforts to address income inequality and promote sustainable economic growth.</a:t>
            </a:r>
            <a:endParaRPr lang="en-US" sz="1750" dirty="0"/>
          </a:p>
        </p:txBody>
      </p:sp>
      <p:pic>
        <p:nvPicPr>
          <p:cNvPr id="3074" name="Picture 2" descr="What is Data Analytics? A Complete Guide on Data Analytics">
            <a:extLst>
              <a:ext uri="{FF2B5EF4-FFF2-40B4-BE49-F238E27FC236}">
                <a16:creationId xmlns:a16="http://schemas.microsoft.com/office/drawing/2014/main" id="{42FDC905-CE0A-0018-2158-73EEA3F7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03" y="918543"/>
            <a:ext cx="6345097" cy="618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470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Anjali Shaw</cp:lastModifiedBy>
  <cp:revision>3</cp:revision>
  <dcterms:created xsi:type="dcterms:W3CDTF">2024-05-05T08:49:58Z</dcterms:created>
  <dcterms:modified xsi:type="dcterms:W3CDTF">2024-05-05T13:49:46Z</dcterms:modified>
</cp:coreProperties>
</file>