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EF2A56-31C6-40DF-A77B-5383D8E094AE}">
  <a:tblStyle styleId="{D1EF2A56-31C6-40DF-A77B-5383D8E09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70a0528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70a0528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441da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441da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Let’s jump right in !!!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2e5a6cf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2e5a6cf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32e5a6cf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32e5a6cf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6b8a8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26b8a8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tend to constantly update and save different versions of our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are a sole contributor with just bunch of files, you can save them on your personal machine.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t</a:t>
            </a:r>
            <a:r>
              <a:rPr lang="en-GB"/>
              <a:t>he real challenge begins, when the same files have to be accessed from different locations and from an uncommon network.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addition, when you have many contributors editing the files simultaneously the need for a better source code management software arises.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just that we also like to go back in time and see the changes we made.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this implies, that we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a. want to keep a history of how our data evolved over a period of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/>
              <a:t>. Get a last known good copy of our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. Want to share our work with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exactly what a good VCS does for 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Backup and restore (time travel) - To save your entire project and be able to restore to an earlier version in case you want to fix any mistakes, and revert an older state of the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Track ownership - To track who made what changes, when and why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Work in isolation (branching) - To write an independent piece of data or fix a bug, while not disturbing the current state of the project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2e5a6cf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2e5a6cf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VCS is typically classified as a </a:t>
            </a:r>
            <a:r>
              <a:rPr b="1" lang="en-GB"/>
              <a:t>Centralized </a:t>
            </a:r>
            <a:r>
              <a:rPr lang="en-GB"/>
              <a:t>VCS</a:t>
            </a:r>
            <a:r>
              <a:rPr b="1" lang="en-GB"/>
              <a:t> </a:t>
            </a:r>
            <a:r>
              <a:rPr lang="en-GB"/>
              <a:t>or a </a:t>
            </a:r>
            <a:r>
              <a:rPr b="1" lang="en-GB"/>
              <a:t>De-centralized </a:t>
            </a:r>
            <a:r>
              <a:rPr lang="en-GB"/>
              <a:t>VCS.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735119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735119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 such a setup developers clone the central repository, edit and publish their work back on the central hub.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developer’s change must go into the main trunk before it can be seen by others.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Major overlap and re-work occur if more than one developer works and change the same piece of code at the same time.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lack of data sharing among the developers is a drawback in this layout.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 is also a dependency on other’s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2735119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2735119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Users can also share pre-published work with each other in advance.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help them to contribute, merge and test the features before pushing the work to the main repository.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 this layout, it is important that the users stay in synch with the remote repository.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synching up is done by a periodic fetch and pull request from the remote repo.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All developers must synch up their local repo before they start to edit their local copy of the main repository.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32e5a6cf7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32e5a6cf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Awesome CI/CD pipelines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Builds automatically super fast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f2ba28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f2ba28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Distributed architecture: Git can be configured to be used as both a centralized and a Distributed VCS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Distributed nature of Git allows more flexibility in terms of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Speed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Data Integrity: Every data is checked summed as an object with a unique Hexadecimal id.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.gitignore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Any minor change in the source code or the filesystem creates a new object id.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Thus two different data will never have the same id.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Your data is secure = Data change -&gt; changes the object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Easy Branching and merging: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Git supports parallel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Creating a new branch is just issuing a simple command and you get a new test environment to play with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 can easily merge your changes with the main code and discard the branch later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Collaboration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 can easily connect your local repo to a remote repository.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 do so by placing a remote reference link from your local repo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Git allows you to choose different strategies to accept merges from different contributors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f2ba286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f2ba28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Pause - doubt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- on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bee22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bee22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3441da3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3441da3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32e5a6cf7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32e5a6cf7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970a0528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970a0528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CRUD = Create, Read/Retrieve, Update/Modify,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b1a1fb04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b1a1fb04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af2ba286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af2ba286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af2ba286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af2ba286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more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b1a1fb0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b1a1fb0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af2ba286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af2ba286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af2ba286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af2ba286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b1a1fb04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b1a1fb04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f2ba286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f2ba286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af2ba286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af2ba286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af2ba286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af2ba286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Let’s jump right in !!!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f2ba286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f2ba286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f2ba28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f2ba28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27f1f894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27f1f894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When you first create a new project on the local disk, a </a:t>
            </a:r>
            <a:r>
              <a:rPr b="1" lang="en-GB">
                <a:solidFill>
                  <a:schemeClr val="dk1"/>
                </a:solidFill>
              </a:rPr>
              <a:t>.git </a:t>
            </a:r>
            <a:r>
              <a:rPr lang="en-GB">
                <a:solidFill>
                  <a:schemeClr val="dk1"/>
                </a:solidFill>
              </a:rPr>
              <a:t>directory is placed with all the objects metadata inside it.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af2ba286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af2ba286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649503a46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649503a46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</a:rPr>
              <a:t>Data added for the first time resides in the </a:t>
            </a:r>
            <a:r>
              <a:rPr b="1" lang="en-GB">
                <a:solidFill>
                  <a:schemeClr val="accent2"/>
                </a:solidFill>
              </a:rPr>
              <a:t>Working directory.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This is a local copy of the original project.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af2ba286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af2ba286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649503a46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649503a46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Once </a:t>
            </a:r>
            <a:r>
              <a:rPr lang="en-GB">
                <a:solidFill>
                  <a:schemeClr val="dk1"/>
                </a:solidFill>
              </a:rPr>
              <a:t>you modify data in the working directory, you must add the snapshot of the current state of the project to the </a:t>
            </a:r>
            <a:r>
              <a:rPr b="1" lang="en-GB">
                <a:solidFill>
                  <a:schemeClr val="dk1"/>
                </a:solidFill>
              </a:rPr>
              <a:t>Staging Area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Also called an “</a:t>
            </a:r>
            <a:r>
              <a:rPr b="1" lang="en-GB">
                <a:solidFill>
                  <a:schemeClr val="dk1"/>
                </a:solidFill>
              </a:rPr>
              <a:t>Index</a:t>
            </a:r>
            <a:r>
              <a:rPr lang="en-GB">
                <a:solidFill>
                  <a:schemeClr val="dk1"/>
                </a:solidFill>
              </a:rPr>
              <a:t>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middle layer that gives a quick preview of the project snapshot that you are about to commit.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af2ba286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af2ba286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f2ba28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f2ba28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649503a46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649503a46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After you review and confirm the changes, commit the changes to </a:t>
            </a:r>
            <a:r>
              <a:rPr b="1" lang="en-GB">
                <a:solidFill>
                  <a:schemeClr val="dk1"/>
                </a:solidFill>
              </a:rPr>
              <a:t>Local Repository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commit is the latest snapshot (state) of a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Congratulations 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af2ba286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af2ba286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649503a46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649503a46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649503a46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649503a46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649503a46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8649503a46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32e5a6cf7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32e5a6cf7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af2ba286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af2ba286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Let’s jump right in !!!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af2ba286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af2ba286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f2ba286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f2ba286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 is a pointer reference to the latest snapshot of the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 always refers to the commit on the checked out branch.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 moves ahead along with the commits.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8b1a1fb04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8b1a1fb04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branch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70a052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70a052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b0bee223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8b0bee223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branch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27351195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2735119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Developers are encouraged to unit test their features and merge frequently with the main code.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one can work on multiple branches and merge n-</a:t>
            </a:r>
            <a:r>
              <a:rPr lang="en-GB"/>
              <a:t>n</a:t>
            </a:r>
            <a:r>
              <a:rPr lang="en-GB"/>
              <a:t>umber of times in a day.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avoids last-minute merge conflicts and keeps every code development in synch with the main development.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Analyzing the history logs, it’s easier to track which change was introduced by whom.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Also, continuous integration, testing, and deployment of the code promote CI/CD practice.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b1a1fb0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b1a1fb0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af2ba286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af2ba286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8af2ba286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8af2ba286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Let’s jump right in !!!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af2ba286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af2ba286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af2ba286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af2ba286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clone </a:t>
            </a:r>
            <a:r>
              <a:rPr lang="en-GB"/>
              <a:t>https://github.com/divyabhushan/git-webinar.git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copy of the remote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Creates a remote pointer reference - origin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remote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remote -v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8af2ba286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8af2ba286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Vim README.md - modify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r>
              <a:rPr lang="en-GB"/>
              <a:t>it add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 of git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af2ba286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af2ba286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8af2ba286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8af2ba286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git push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git push origin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git push origin master:master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Video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My demo VS code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70a0528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70a0528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8af2ba286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8af2ba286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649503a46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649503a46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8af2ba286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8af2ba286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af2ba286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af2ba286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649503a46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649503a46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After you review and confirm the changes, you are now ready to commit your changes to the “git local repository”.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When you decide to publish your work, you add a remote repository reference to an external hub such as a cloud, or a project server.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that case there will be a 4th layer called the “remote repository”, wherein you would push your changes from “local repository” to the “remote repository”.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Also to stay in synch you would “pull” changes from “remote” to “local” repository.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334d22c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334d22c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8af2ba286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8af2ba286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af2ba286e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af2ba286e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0bee223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0bee223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396b62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396b6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405c7d9a_1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405c7d9a_1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This tutorial will help you to: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Understand the basic concepts and commands to quickly get you started with git.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Install, configure and initialize a git repository.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Know the basic commands that are required </a:t>
            </a:r>
            <a:r>
              <a:rPr lang="en-GB" sz="1200">
                <a:solidFill>
                  <a:srgbClr val="FF0000"/>
                </a:solidFill>
              </a:rPr>
              <a:t>to</a:t>
            </a:r>
            <a:r>
              <a:rPr b="1" lang="en-GB" sz="1200">
                <a:solidFill>
                  <a:srgbClr val="FF0000"/>
                </a:solidFill>
              </a:rPr>
              <a:t> </a:t>
            </a:r>
            <a:r>
              <a:rPr b="1" lang="en-GB" sz="1200">
                <a:solidFill>
                  <a:srgbClr val="0070C0"/>
                </a:solidFill>
              </a:rPr>
              <a:t>add and maintain your project code files into Git </a:t>
            </a:r>
            <a:r>
              <a:rPr lang="en-GB" sz="1200">
                <a:solidFill>
                  <a:schemeClr val="dk1"/>
                </a:solidFill>
              </a:rPr>
              <a:t>VCS.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Master the technique of branching and merging in Git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Share and publish your work on a cloud hosted server such as GitHub, Bitbucket or GitLab.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B7B7B7"/>
                </a:solidFill>
              </a:rPr>
              <a:t> This remote sharing enables multiple contributors to synchronize and work together.</a:t>
            </a:r>
            <a:endParaRPr sz="12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youtube.com/watch?v=Lwfq_pYqads" TargetMode="External"/><Relationship Id="rId4" Type="http://schemas.openxmlformats.org/officeDocument/2006/relationships/image" Target="../media/image1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-school.github.io/visualizing-git/#free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-school.github.io/visualizing-git/#free" TargetMode="External"/><Relationship Id="rId4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github.com/divyabhushan/git-webinar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U1fSHPvnsZsHBZBpVcr-zCpBapJekMHj/view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Going With 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practical guide to understand the git concepts and make contribution to your first open-source project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13" y="781525"/>
            <a:ext cx="20859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 / 67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1: Introduction To Git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49525" y="2409175"/>
            <a:ext cx="1644000" cy="903000"/>
          </a:xfrm>
          <a:prstGeom prst="homePlate">
            <a:avLst>
              <a:gd fmla="val 50000" name="adj"/>
            </a:avLst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Module 1: Introduction to Git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1595332" y="2409175"/>
            <a:ext cx="21033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2: Install and Initialize git repo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57" name="Google Shape;157;p22"/>
          <p:cNvSpPr/>
          <p:nvPr/>
        </p:nvSpPr>
        <p:spPr>
          <a:xfrm>
            <a:off x="3196603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3: Work locally with git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4838437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4: Branching and Merging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472903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5: Collaboration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160" name="Google Shape;160;p2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9 / 67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1: Introduction to Git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1: Introduction to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116500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Need for a (VCS)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Types of VCS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6557300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Merits of Git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71" name="Google Shape;171;p23"/>
          <p:cNvCxnSpPr>
            <a:stCxn id="167" idx="2"/>
            <a:endCxn id="168" idx="0"/>
          </p:cNvCxnSpPr>
          <p:nvPr/>
        </p:nvCxnSpPr>
        <p:spPr>
          <a:xfrm flipH="1">
            <a:off x="1875900" y="2571750"/>
            <a:ext cx="2696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>
            <a:stCxn id="167" idx="2"/>
            <a:endCxn id="170" idx="0"/>
          </p:cNvCxnSpPr>
          <p:nvPr/>
        </p:nvCxnSpPr>
        <p:spPr>
          <a:xfrm>
            <a:off x="4572000" y="2571750"/>
            <a:ext cx="26961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67" idx="2"/>
            <a:endCxn id="169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10 / 67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1.1: Need for a Version Control System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1: Introduction to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10925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Need for a (VCS)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Types of VCS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629750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Merits of Git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85" name="Google Shape;185;p24"/>
          <p:cNvCxnSpPr>
            <a:stCxn id="181" idx="2"/>
            <a:endCxn id="182" idx="0"/>
          </p:cNvCxnSpPr>
          <p:nvPr/>
        </p:nvCxnSpPr>
        <p:spPr>
          <a:xfrm flipH="1">
            <a:off x="1803300" y="2571750"/>
            <a:ext cx="27687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4"/>
          <p:cNvCxnSpPr>
            <a:stCxn id="181" idx="2"/>
            <a:endCxn id="184" idx="0"/>
          </p:cNvCxnSpPr>
          <p:nvPr/>
        </p:nvCxnSpPr>
        <p:spPr>
          <a:xfrm>
            <a:off x="4572000" y="2571750"/>
            <a:ext cx="27687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4"/>
          <p:cNvCxnSpPr>
            <a:stCxn id="181" idx="2"/>
            <a:endCxn id="183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11 / 67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</a:t>
            </a:r>
            <a:r>
              <a:rPr lang="en-GB"/>
              <a:t>What is a VCS and why do we need it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440275" y="117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A </a:t>
            </a:r>
            <a:r>
              <a:rPr b="1" lang="en-GB" sz="1200"/>
              <a:t>VCS</a:t>
            </a:r>
            <a:r>
              <a:rPr lang="en-GB" sz="1200"/>
              <a:t> (Version Control System) is a software to store, track, and share your data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Few popular VCS like CVS, SVN, BitKeeper, ClearCase and Perforce were developed for the purpose of: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Backup and restore (time travel)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Track ownership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Work in isolation (branching)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Collaborate or merge your work with your peers using remote sharing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Continuous Integration and development (deployment) of the code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95" name="Google Shape;195;p2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12 / 67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1.2: Types of VCS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1: Introduction to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12374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Need for a (VCS)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3861138" y="321542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Types of VCS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64848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Merits of Git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06" name="Google Shape;206;p26"/>
          <p:cNvCxnSpPr>
            <a:stCxn id="202" idx="2"/>
            <a:endCxn id="203" idx="0"/>
          </p:cNvCxnSpPr>
          <p:nvPr/>
        </p:nvCxnSpPr>
        <p:spPr>
          <a:xfrm flipH="1">
            <a:off x="1948200" y="2571750"/>
            <a:ext cx="26238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6"/>
          <p:cNvCxnSpPr>
            <a:stCxn id="202" idx="2"/>
            <a:endCxn id="205" idx="0"/>
          </p:cNvCxnSpPr>
          <p:nvPr/>
        </p:nvCxnSpPr>
        <p:spPr>
          <a:xfrm>
            <a:off x="4572000" y="2571750"/>
            <a:ext cx="26238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>
            <a:stCxn id="202" idx="2"/>
            <a:endCxn id="204" idx="0"/>
          </p:cNvCxnSpPr>
          <p:nvPr/>
        </p:nvCxnSpPr>
        <p:spPr>
          <a:xfrm>
            <a:off x="4572000" y="2571750"/>
            <a:ext cx="0" cy="6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13 / 67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Centralized VCS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574900" y="1222550"/>
            <a:ext cx="334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developer’s change must go into the main trunk before it can be seen by others 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00" y="1331900"/>
            <a:ext cx="369570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14 / 67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Distributed VCS (DVCS) 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Each user has a personal copy of the entire  repository.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Users choose when to publish the changes.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Users share work among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</a:rPr>
              <a:t>Git is a Distributed VCS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025" y="1152475"/>
            <a:ext cx="33147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De-centralized or Distributed VCS</a:t>
            </a:r>
            <a:endParaRPr/>
          </a:p>
        </p:txBody>
      </p:sp>
      <p:sp>
        <p:nvSpPr>
          <p:cNvPr id="226" name="Google Shape;226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95" y="3385925"/>
            <a:ext cx="46159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15 / 67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1.3: Merits of Git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1: Introduction to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1201225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Need for a (VCS)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Types of VCS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6521075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Merits of Git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39" name="Google Shape;239;p29"/>
          <p:cNvCxnSpPr>
            <a:stCxn id="235" idx="2"/>
            <a:endCxn id="236" idx="0"/>
          </p:cNvCxnSpPr>
          <p:nvPr/>
        </p:nvCxnSpPr>
        <p:spPr>
          <a:xfrm flipH="1">
            <a:off x="1912200" y="2571750"/>
            <a:ext cx="26598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9"/>
          <p:cNvCxnSpPr>
            <a:stCxn id="235" idx="2"/>
            <a:endCxn id="238" idx="0"/>
          </p:cNvCxnSpPr>
          <p:nvPr/>
        </p:nvCxnSpPr>
        <p:spPr>
          <a:xfrm>
            <a:off x="4572000" y="2571750"/>
            <a:ext cx="26598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9"/>
          <p:cNvCxnSpPr>
            <a:stCxn id="235" idx="2"/>
            <a:endCxn id="237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16 / 67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1.3 Merits of Git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Distributed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Speed = Most of the operations are local (data store and data fetch)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 Integrity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Easy branching and merging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Collaboration</a:t>
            </a:r>
            <a:endParaRPr/>
          </a:p>
        </p:txBody>
      </p:sp>
      <p:sp>
        <p:nvSpPr>
          <p:cNvPr id="249" name="Google Shape;249;p3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17 / 67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Summary: Module 1: Introduction to Git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learnt so far?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VCS is a software to store, manage and track data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Git is a distributed VCS with its unique features such as distributed architecture, speed, data integrity, easy branching and </a:t>
            </a:r>
            <a:r>
              <a:rPr lang="en-GB"/>
              <a:t>merging</a:t>
            </a:r>
            <a:r>
              <a:rPr lang="en-GB"/>
              <a:t> and collaboration strategy.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18 / 67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Hello, everyone. </a:t>
            </a:r>
            <a:r>
              <a:rPr lang="en-GB" sz="1200"/>
              <a:t>Welcome to today's session.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I am </a:t>
            </a:r>
            <a:r>
              <a:rPr b="1" lang="en-GB" sz="1200"/>
              <a:t>Divya Bhushan</a:t>
            </a:r>
            <a:r>
              <a:rPr lang="en-GB" sz="1200"/>
              <a:t>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I am a </a:t>
            </a:r>
            <a:r>
              <a:rPr b="1" lang="en-GB" sz="1200">
                <a:solidFill>
                  <a:srgbClr val="0000FF"/>
                </a:solidFill>
              </a:rPr>
              <a:t>Technical Writer</a:t>
            </a:r>
            <a:r>
              <a:rPr lang="en-GB" sz="1200"/>
              <a:t> at </a:t>
            </a:r>
            <a:r>
              <a:rPr b="1" lang="en-GB" sz="1200">
                <a:solidFill>
                  <a:srgbClr val="0000FF"/>
                </a:solidFill>
              </a:rPr>
              <a:t>Visual BI Solutions</a:t>
            </a:r>
            <a:r>
              <a:rPr lang="en-GB" sz="1200"/>
              <a:t>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I have 12+ years of IT experience in </a:t>
            </a:r>
            <a:r>
              <a:rPr b="1" lang="en-GB" sz="1200">
                <a:solidFill>
                  <a:srgbClr val="000000"/>
                </a:solidFill>
              </a:rPr>
              <a:t>Linux/Unix Administration</a:t>
            </a:r>
            <a:r>
              <a:rPr lang="en-GB" sz="1200"/>
              <a:t>, </a:t>
            </a:r>
            <a:r>
              <a:rPr b="1" lang="en-GB" sz="1200">
                <a:solidFill>
                  <a:srgbClr val="000000"/>
                </a:solidFill>
              </a:rPr>
              <a:t>Database Administration</a:t>
            </a:r>
            <a:r>
              <a:rPr lang="en-GB" sz="1200"/>
              <a:t>, and </a:t>
            </a:r>
            <a:r>
              <a:rPr b="1" lang="en-GB" sz="1200">
                <a:solidFill>
                  <a:srgbClr val="000000"/>
                </a:solidFill>
              </a:rPr>
              <a:t>Technical Documentation</a:t>
            </a:r>
            <a:r>
              <a:rPr b="1" lang="en-GB" sz="1200"/>
              <a:t>.</a:t>
            </a:r>
            <a:r>
              <a:rPr lang="en-GB" sz="1200"/>
              <a:t>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Apart from my job, I contribute to open source. I have contributed to </a:t>
            </a:r>
            <a:r>
              <a:rPr b="1" lang="en-GB" sz="1200"/>
              <a:t>Kubernetes</a:t>
            </a:r>
            <a:r>
              <a:rPr lang="en-GB" sz="1200"/>
              <a:t> and </a:t>
            </a:r>
            <a:r>
              <a:rPr b="1" lang="en-GB" sz="1200"/>
              <a:t>Water Monitoring System</a:t>
            </a:r>
            <a:r>
              <a:rPr lang="en-GB" sz="1200"/>
              <a:t> which is part of </a:t>
            </a:r>
            <a:r>
              <a:rPr b="1" lang="en-GB" sz="1200"/>
              <a:t>GirlScript Summer of Code</a:t>
            </a:r>
            <a:r>
              <a:rPr lang="en-GB" sz="1200"/>
              <a:t>, </a:t>
            </a:r>
            <a:r>
              <a:rPr b="1" lang="en-GB" sz="1200"/>
              <a:t>Rails Girls Summer of Code</a:t>
            </a:r>
            <a:r>
              <a:rPr lang="en-GB" sz="1200"/>
              <a:t>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Let’s begin today’s session.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Module 2: Install, Configure, and Initialize git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449525" y="2409175"/>
            <a:ext cx="1644000" cy="9030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Module 1: Introduction to Git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1595332" y="2409175"/>
            <a:ext cx="2103300" cy="9030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Module 2: Install and Initialize git repo</a:t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3196603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3: Working locally with git</a:t>
            </a:r>
            <a:endParaRPr b="1" sz="12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9D9D9"/>
              </a:solidFill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4838437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Module 4: Branching and Merging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6472903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Module 5: Collaboration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1595325" y="3457500"/>
            <a:ext cx="20436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❏"/>
            </a:pPr>
            <a:r>
              <a:rPr b="1" lang="en-GB" sz="1200">
                <a:solidFill>
                  <a:schemeClr val="lt1"/>
                </a:solidFill>
              </a:rPr>
              <a:t>Install Git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❏"/>
            </a:pPr>
            <a:r>
              <a:rPr b="1" lang="en-GB" sz="1200">
                <a:solidFill>
                  <a:schemeClr val="lt1"/>
                </a:solidFill>
              </a:rPr>
              <a:t>Configure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❏"/>
            </a:pPr>
            <a:r>
              <a:rPr b="1" lang="en-GB" sz="1200">
                <a:solidFill>
                  <a:schemeClr val="lt1"/>
                </a:solidFill>
              </a:rPr>
              <a:t>Initialize local repo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69" name="Google Shape;269;p3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19 / 67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2.1: Install Git</a:t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2: Install, Configure, and Initialize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Install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	Configure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692630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Initialize a git repository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80" name="Google Shape;280;p33"/>
          <p:cNvCxnSpPr>
            <a:stCxn id="276" idx="2"/>
            <a:endCxn id="277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3"/>
          <p:cNvCxnSpPr>
            <a:stCxn id="276" idx="2"/>
            <a:endCxn id="278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3"/>
          <p:cNvCxnSpPr>
            <a:stCxn id="276" idx="2"/>
            <a:endCxn id="279" idx="0"/>
          </p:cNvCxnSpPr>
          <p:nvPr/>
        </p:nvCxnSpPr>
        <p:spPr>
          <a:xfrm>
            <a:off x="4572000" y="2571750"/>
            <a:ext cx="3065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20 / 67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2.1: Install Git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 to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Download the Git software for your Operating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 to terminal and check the git version installed: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650" y="3086500"/>
            <a:ext cx="40386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/>
          <p:nvPr/>
        </p:nvSpPr>
        <p:spPr>
          <a:xfrm>
            <a:off x="931650" y="2450325"/>
            <a:ext cx="16956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version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21 / 67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22 / 67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2.2: Configure Git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2: Install, Configure, and Initialize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Install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	Configure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692630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Initialize a git repository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10" name="Google Shape;310;p36"/>
          <p:cNvCxnSpPr>
            <a:stCxn id="306" idx="2"/>
            <a:endCxn id="307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6"/>
          <p:cNvCxnSpPr>
            <a:stCxn id="306" idx="2"/>
            <a:endCxn id="308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6"/>
          <p:cNvCxnSpPr>
            <a:stCxn id="306" idx="2"/>
            <a:endCxn id="309" idx="0"/>
          </p:cNvCxnSpPr>
          <p:nvPr/>
        </p:nvCxnSpPr>
        <p:spPr>
          <a:xfrm>
            <a:off x="4572000" y="2571750"/>
            <a:ext cx="3065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23 / 67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2.2: Git configurations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#Set your github username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#Set your github email 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#View the configuration settings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802075" y="1512850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'yourname'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802075" y="2571750"/>
            <a:ext cx="72918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'youremail@domain'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802075" y="3674425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 config --global list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24 / 67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25 / 67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2.3: Initialize a git repository</a:t>
            </a:r>
            <a:endParaRPr/>
          </a:p>
        </p:txBody>
      </p:sp>
      <p:sp>
        <p:nvSpPr>
          <p:cNvPr id="336" name="Google Shape;3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2: Install, Configure, and Initialize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Install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	Configure </a:t>
            </a:r>
            <a:endParaRPr b="1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692630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Initialize a git repository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41" name="Google Shape;341;p39"/>
          <p:cNvCxnSpPr>
            <a:stCxn id="337" idx="2"/>
            <a:endCxn id="338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9"/>
          <p:cNvCxnSpPr>
            <a:stCxn id="337" idx="2"/>
            <a:endCxn id="339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9"/>
          <p:cNvCxnSpPr>
            <a:stCxn id="337" idx="2"/>
            <a:endCxn id="340" idx="0"/>
          </p:cNvCxnSpPr>
          <p:nvPr/>
        </p:nvCxnSpPr>
        <p:spPr>
          <a:xfrm>
            <a:off x="4572000" y="2571750"/>
            <a:ext cx="3065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26 / 67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2.3: Initialize a Git repository</a:t>
            </a:r>
            <a:endParaRPr/>
          </a:p>
        </p:txBody>
      </p:sp>
      <p:sp>
        <p:nvSpPr>
          <p:cNvPr id="350" name="Google Shape;350;p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#Create a new project on your 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#Change directory to ‘git-demo’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#Initialize a git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802075" y="1512850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kdir git-demo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802075" y="2571750"/>
            <a:ext cx="72918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 git-demo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802075" y="3674425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init .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4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27 / 67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60" name="Google Shape;360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28 / 67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Sigh of relief !!!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developed to ease your task of maintaining, storing and tracking every version of your change.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Just concentrate on your project and let Git manage the rest for you.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Never lose your work again 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Quickly undo and fix your mistakes :)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350" y="1684913"/>
            <a:ext cx="30480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is not another programming language that you need to learn.</a:t>
            </a:r>
            <a:endParaRPr/>
          </a:p>
        </p:txBody>
      </p:sp>
      <p:sp>
        <p:nvSpPr>
          <p:cNvPr id="72" name="Google Shape;72;p1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 / 67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311700" y="44502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Summary: Module 2: </a:t>
            </a:r>
            <a:r>
              <a:rPr lang="en-GB"/>
              <a:t>Install, Configure, and Initialize git repo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311700" y="1728575"/>
            <a:ext cx="8520600" cy="2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we learn?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Install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 global configuration 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 new git repository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29 / 67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3: Work locally with Git </a:t>
            </a:r>
            <a:endParaRPr/>
          </a:p>
        </p:txBody>
      </p:sp>
      <p:sp>
        <p:nvSpPr>
          <p:cNvPr id="374" name="Google Shape;37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3"/>
          <p:cNvSpPr/>
          <p:nvPr/>
        </p:nvSpPr>
        <p:spPr>
          <a:xfrm>
            <a:off x="449525" y="2409175"/>
            <a:ext cx="1644000" cy="9030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1: Introduction to Git</a:t>
            </a:r>
            <a:endParaRPr b="1" sz="1200"/>
          </a:p>
        </p:txBody>
      </p:sp>
      <p:sp>
        <p:nvSpPr>
          <p:cNvPr id="376" name="Google Shape;376;p43"/>
          <p:cNvSpPr/>
          <p:nvPr/>
        </p:nvSpPr>
        <p:spPr>
          <a:xfrm>
            <a:off x="1595332" y="2409175"/>
            <a:ext cx="21033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2: Install and Initialize git repo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77" name="Google Shape;377;p43"/>
          <p:cNvSpPr/>
          <p:nvPr/>
        </p:nvSpPr>
        <p:spPr>
          <a:xfrm>
            <a:off x="3196603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Module 3: Work </a:t>
            </a:r>
            <a:r>
              <a:rPr b="1" lang="en-GB" sz="1200">
                <a:solidFill>
                  <a:srgbClr val="FFFFFF"/>
                </a:solidFill>
              </a:rPr>
              <a:t>locally</a:t>
            </a:r>
            <a:r>
              <a:rPr b="1" lang="en-GB" sz="1200">
                <a:solidFill>
                  <a:srgbClr val="FFFFFF"/>
                </a:solidFill>
              </a:rPr>
              <a:t> with git</a:t>
            </a:r>
            <a:endParaRPr b="1"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4838437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4: Branching and Merging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379" name="Google Shape;379;p43"/>
          <p:cNvSpPr/>
          <p:nvPr/>
        </p:nvSpPr>
        <p:spPr>
          <a:xfrm>
            <a:off x="6472903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5: Collaboration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380" name="Google Shape;380;p43"/>
          <p:cNvSpPr/>
          <p:nvPr/>
        </p:nvSpPr>
        <p:spPr>
          <a:xfrm>
            <a:off x="3196600" y="3378825"/>
            <a:ext cx="2043600" cy="10404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Git workflow &amp; architecture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Add/modify data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Stage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Commit</a:t>
            </a:r>
            <a:endParaRPr b="1"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81" name="Google Shape;381;p4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30 / 67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3.1: Git workflow and architecture</a:t>
            </a:r>
            <a:endParaRPr/>
          </a:p>
        </p:txBody>
      </p:sp>
      <p:sp>
        <p:nvSpPr>
          <p:cNvPr id="387" name="Google Shape;38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4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3: Work locally with Git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89" name="Google Shape;389;p44"/>
          <p:cNvSpPr/>
          <p:nvPr/>
        </p:nvSpPr>
        <p:spPr>
          <a:xfrm>
            <a:off x="10627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Git workflow and architecture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90" name="Google Shape;390;p44"/>
          <p:cNvSpPr/>
          <p:nvPr/>
        </p:nvSpPr>
        <p:spPr>
          <a:xfrm>
            <a:off x="2817363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Add/modify</a:t>
            </a:r>
            <a:r>
              <a:rPr b="1" lang="en-GB">
                <a:solidFill>
                  <a:schemeClr val="lt1"/>
                </a:solidFill>
              </a:rPr>
              <a:t>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91" name="Google Shape;391;p44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Commit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92" name="Google Shape;392;p44"/>
          <p:cNvCxnSpPr>
            <a:stCxn id="388" idx="2"/>
            <a:endCxn id="389" idx="0"/>
          </p:cNvCxnSpPr>
          <p:nvPr/>
        </p:nvCxnSpPr>
        <p:spPr>
          <a:xfrm flipH="1">
            <a:off x="1773600" y="2571750"/>
            <a:ext cx="27984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44"/>
          <p:cNvCxnSpPr>
            <a:stCxn id="388" idx="2"/>
            <a:endCxn id="390" idx="0"/>
          </p:cNvCxnSpPr>
          <p:nvPr/>
        </p:nvCxnSpPr>
        <p:spPr>
          <a:xfrm flipH="1">
            <a:off x="3528300" y="2571750"/>
            <a:ext cx="10437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44"/>
          <p:cNvCxnSpPr>
            <a:stCxn id="388" idx="2"/>
            <a:endCxn id="391" idx="0"/>
          </p:cNvCxnSpPr>
          <p:nvPr/>
        </p:nvCxnSpPr>
        <p:spPr>
          <a:xfrm>
            <a:off x="4572000" y="2571750"/>
            <a:ext cx="25653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44"/>
          <p:cNvSpPr/>
          <p:nvPr/>
        </p:nvSpPr>
        <p:spPr>
          <a:xfrm>
            <a:off x="4621900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Stage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96" name="Google Shape;396;p44"/>
          <p:cNvCxnSpPr>
            <a:stCxn id="388" idx="2"/>
            <a:endCxn id="395" idx="0"/>
          </p:cNvCxnSpPr>
          <p:nvPr/>
        </p:nvCxnSpPr>
        <p:spPr>
          <a:xfrm>
            <a:off x="4572000" y="2571750"/>
            <a:ext cx="7608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31 / 67</a:t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3.1: </a:t>
            </a:r>
            <a:r>
              <a:rPr lang="en-GB"/>
              <a:t>Git workflow and git architecture</a:t>
            </a:r>
            <a:endParaRPr/>
          </a:p>
        </p:txBody>
      </p:sp>
      <p:sp>
        <p:nvSpPr>
          <p:cNvPr id="403" name="Google Shape;403;p45"/>
          <p:cNvSpPr txBox="1"/>
          <p:nvPr>
            <p:ph idx="1" type="body"/>
          </p:nvPr>
        </p:nvSpPr>
        <p:spPr>
          <a:xfrm>
            <a:off x="527450" y="1152475"/>
            <a:ext cx="273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basic operations in any project: </a:t>
            </a:r>
            <a:endParaRPr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CRUD data functions: Create, Read, Update, Delete</a:t>
            </a:r>
            <a:endParaRPr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Add to Staging Area</a:t>
            </a:r>
            <a:endParaRPr/>
          </a:p>
          <a:p>
            <a:pPr indent="-304800" lvl="1" marL="914400" rtl="0" algn="l">
              <a:spcBef>
                <a:spcPts val="1600"/>
              </a:spcBef>
              <a:spcAft>
                <a:spcPts val="1600"/>
              </a:spcAft>
              <a:buSzPts val="1200"/>
              <a:buChar char="-"/>
            </a:pPr>
            <a:r>
              <a:rPr lang="en-GB"/>
              <a:t>Commit to Local Repo</a:t>
            </a:r>
            <a:endParaRPr/>
          </a:p>
        </p:txBody>
      </p:sp>
      <p:sp>
        <p:nvSpPr>
          <p:cNvPr id="404" name="Google Shape;404;p45"/>
          <p:cNvSpPr txBox="1"/>
          <p:nvPr>
            <p:ph idx="2" type="body"/>
          </p:nvPr>
        </p:nvSpPr>
        <p:spPr>
          <a:xfrm>
            <a:off x="3519525" y="1152475"/>
            <a:ext cx="53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3-tier architecture</a:t>
            </a:r>
            <a:endParaRPr/>
          </a:p>
        </p:txBody>
      </p:sp>
      <p:pic>
        <p:nvPicPr>
          <p:cNvPr id="405" name="Google Shape;4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525" y="1616498"/>
            <a:ext cx="5441751" cy="23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32 / 67</a:t>
            </a:r>
            <a:endParaRPr sz="1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Explore the project file structure</a:t>
            </a:r>
            <a:endParaRPr/>
          </a:p>
        </p:txBody>
      </p:sp>
      <p:sp>
        <p:nvSpPr>
          <p:cNvPr id="412" name="Google Shape;412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Git architecture resembles the filesystem of Linux OS.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All of its database objects are stored as metadata in a hidden folder  - </a:t>
            </a:r>
            <a:r>
              <a:rPr b="1" lang="en-GB" sz="1800"/>
              <a:t>.git</a:t>
            </a:r>
            <a:r>
              <a:rPr lang="en-GB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575" y="1250950"/>
            <a:ext cx="34751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33 / 67</a:t>
            </a:r>
            <a:endParaRPr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3.2: Add/modify data</a:t>
            </a:r>
            <a:endParaRPr/>
          </a:p>
        </p:txBody>
      </p:sp>
      <p:sp>
        <p:nvSpPr>
          <p:cNvPr id="421" name="Google Shape;42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7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3: Work locally with Git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3" name="Google Shape;423;p47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Git workflow and architecture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4" name="Google Shape;424;p47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Add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Commit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26" name="Google Shape;426;p47"/>
          <p:cNvCxnSpPr>
            <a:stCxn id="422" idx="2"/>
            <a:endCxn id="423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7"/>
          <p:cNvCxnSpPr>
            <a:stCxn id="422" idx="2"/>
            <a:endCxn id="424" idx="0"/>
          </p:cNvCxnSpPr>
          <p:nvPr/>
        </p:nvCxnSpPr>
        <p:spPr>
          <a:xfrm flipH="1">
            <a:off x="3428400" y="2571750"/>
            <a:ext cx="11436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7"/>
          <p:cNvCxnSpPr>
            <a:stCxn id="422" idx="2"/>
            <a:endCxn id="425" idx="0"/>
          </p:cNvCxnSpPr>
          <p:nvPr/>
        </p:nvCxnSpPr>
        <p:spPr>
          <a:xfrm>
            <a:off x="4572000" y="2571750"/>
            <a:ext cx="25653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47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Stage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30" name="Google Shape;430;p47"/>
          <p:cNvCxnSpPr>
            <a:stCxn id="422" idx="2"/>
            <a:endCxn id="429" idx="0"/>
          </p:cNvCxnSpPr>
          <p:nvPr/>
        </p:nvCxnSpPr>
        <p:spPr>
          <a:xfrm>
            <a:off x="4572000" y="2571750"/>
            <a:ext cx="7110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4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34 / 67</a:t>
            </a:r>
            <a:endParaRPr sz="1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" name="Google Shape;436;p48"/>
          <p:cNvGraphicFramePr/>
          <p:nvPr/>
        </p:nvGraphicFramePr>
        <p:xfrm>
          <a:off x="952500" y="158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5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48"/>
          <p:cNvSpPr/>
          <p:nvPr/>
        </p:nvSpPr>
        <p:spPr>
          <a:xfrm>
            <a:off x="1633350" y="2207838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438" name="Google Shape;43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Directory</a:t>
            </a:r>
            <a:endParaRPr/>
          </a:p>
        </p:txBody>
      </p:sp>
      <p:sp>
        <p:nvSpPr>
          <p:cNvPr id="439" name="Google Shape;43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35 / 67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3.3: Stage</a:t>
            </a:r>
            <a:endParaRPr/>
          </a:p>
        </p:txBody>
      </p:sp>
      <p:sp>
        <p:nvSpPr>
          <p:cNvPr id="446" name="Google Shape;44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3: Work locally with Git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48" name="Google Shape;448;p49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Git workflow and architecture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49" name="Google Shape;449;p49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Add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50" name="Google Shape;450;p49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Commit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51" name="Google Shape;451;p49"/>
          <p:cNvCxnSpPr>
            <a:stCxn id="447" idx="2"/>
            <a:endCxn id="448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49"/>
          <p:cNvCxnSpPr>
            <a:stCxn id="447" idx="2"/>
            <a:endCxn id="449" idx="0"/>
          </p:cNvCxnSpPr>
          <p:nvPr/>
        </p:nvCxnSpPr>
        <p:spPr>
          <a:xfrm flipH="1">
            <a:off x="3428400" y="2571750"/>
            <a:ext cx="11436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49"/>
          <p:cNvCxnSpPr>
            <a:stCxn id="447" idx="2"/>
            <a:endCxn id="450" idx="0"/>
          </p:cNvCxnSpPr>
          <p:nvPr/>
        </p:nvCxnSpPr>
        <p:spPr>
          <a:xfrm>
            <a:off x="4572000" y="2571750"/>
            <a:ext cx="25653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49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Stage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55" name="Google Shape;455;p49"/>
          <p:cNvCxnSpPr>
            <a:stCxn id="447" idx="2"/>
            <a:endCxn id="454" idx="0"/>
          </p:cNvCxnSpPr>
          <p:nvPr/>
        </p:nvCxnSpPr>
        <p:spPr>
          <a:xfrm>
            <a:off x="4572000" y="2571750"/>
            <a:ext cx="7110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36 / 67</a:t>
            </a:r>
            <a:endParaRPr sz="1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" name="Google Shape;461;p50"/>
          <p:cNvGraphicFramePr/>
          <p:nvPr/>
        </p:nvGraphicFramePr>
        <p:xfrm>
          <a:off x="1057325" y="14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/>
                <a:gridCol w="2413000"/>
                <a:gridCol w="2413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5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50"/>
          <p:cNvSpPr/>
          <p:nvPr/>
        </p:nvSpPr>
        <p:spPr>
          <a:xfrm>
            <a:off x="1597525" y="2040400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463" name="Google Shape;463;p50"/>
          <p:cNvSpPr/>
          <p:nvPr/>
        </p:nvSpPr>
        <p:spPr>
          <a:xfrm>
            <a:off x="4238000" y="2040400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FF"/>
              </a:solidFill>
            </a:endParaRPr>
          </a:p>
        </p:txBody>
      </p:sp>
      <p:cxnSp>
        <p:nvCxnSpPr>
          <p:cNvPr id="464" name="Google Shape;464;p50"/>
          <p:cNvCxnSpPr>
            <a:endCxn id="463" idx="2"/>
          </p:cNvCxnSpPr>
          <p:nvPr/>
        </p:nvCxnSpPr>
        <p:spPr>
          <a:xfrm flipH="1" rot="10800000">
            <a:off x="2546000" y="2404300"/>
            <a:ext cx="1692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50"/>
          <p:cNvSpPr txBox="1"/>
          <p:nvPr/>
        </p:nvSpPr>
        <p:spPr>
          <a:xfrm>
            <a:off x="2837813" y="2496113"/>
            <a:ext cx="1097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it add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Staging Area</a:t>
            </a:r>
            <a:endParaRPr/>
          </a:p>
        </p:txBody>
      </p:sp>
      <p:sp>
        <p:nvSpPr>
          <p:cNvPr id="467" name="Google Shape;46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37 / 67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3.4: Commit</a:t>
            </a:r>
            <a:endParaRPr/>
          </a:p>
        </p:txBody>
      </p:sp>
      <p:sp>
        <p:nvSpPr>
          <p:cNvPr id="474" name="Google Shape;47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1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3: Work locally with Git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76" name="Google Shape;476;p51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Git workflow and architecture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77" name="Google Shape;477;p51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Add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78" name="Google Shape;478;p51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Commit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79" name="Google Shape;479;p51"/>
          <p:cNvCxnSpPr>
            <a:stCxn id="475" idx="2"/>
            <a:endCxn id="476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51"/>
          <p:cNvCxnSpPr>
            <a:stCxn id="475" idx="2"/>
            <a:endCxn id="477" idx="0"/>
          </p:cNvCxnSpPr>
          <p:nvPr/>
        </p:nvCxnSpPr>
        <p:spPr>
          <a:xfrm flipH="1">
            <a:off x="3428400" y="2571750"/>
            <a:ext cx="11436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51"/>
          <p:cNvCxnSpPr>
            <a:stCxn id="475" idx="2"/>
            <a:endCxn id="478" idx="0"/>
          </p:cNvCxnSpPr>
          <p:nvPr/>
        </p:nvCxnSpPr>
        <p:spPr>
          <a:xfrm>
            <a:off x="4572000" y="2571750"/>
            <a:ext cx="25653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51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Stage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83" name="Google Shape;483;p51"/>
          <p:cNvCxnSpPr>
            <a:stCxn id="475" idx="2"/>
            <a:endCxn id="482" idx="0"/>
          </p:cNvCxnSpPr>
          <p:nvPr/>
        </p:nvCxnSpPr>
        <p:spPr>
          <a:xfrm>
            <a:off x="4572000" y="2571750"/>
            <a:ext cx="7110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5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38 / 67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Git terminology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Install, configure and use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 to know the basic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Git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Publish on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Contribute to an open-source project</a:t>
            </a:r>
            <a:endParaRPr/>
          </a:p>
        </p:txBody>
      </p:sp>
      <p:sp>
        <p:nvSpPr>
          <p:cNvPr id="79" name="Google Shape;79;p1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 / 67</a:t>
            </a:r>
            <a:endParaRPr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" name="Google Shape;489;p52"/>
          <p:cNvGraphicFramePr/>
          <p:nvPr/>
        </p:nvGraphicFramePr>
        <p:xfrm>
          <a:off x="952500" y="14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5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490" name="Google Shape;490;p52"/>
          <p:cNvSpPr/>
          <p:nvPr/>
        </p:nvSpPr>
        <p:spPr>
          <a:xfrm>
            <a:off x="1607975" y="2040375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491" name="Google Shape;491;p52"/>
          <p:cNvSpPr/>
          <p:nvPr/>
        </p:nvSpPr>
        <p:spPr>
          <a:xfrm>
            <a:off x="4248450" y="2040375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492" name="Google Shape;492;p52"/>
          <p:cNvSpPr/>
          <p:nvPr/>
        </p:nvSpPr>
        <p:spPr>
          <a:xfrm>
            <a:off x="6598825" y="2040375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FF"/>
              </a:solidFill>
            </a:endParaRPr>
          </a:p>
        </p:txBody>
      </p:sp>
      <p:cxnSp>
        <p:nvCxnSpPr>
          <p:cNvPr id="493" name="Google Shape;493;p52"/>
          <p:cNvCxnSpPr/>
          <p:nvPr/>
        </p:nvCxnSpPr>
        <p:spPr>
          <a:xfrm flipH="1" rot="10800000">
            <a:off x="2556450" y="2404275"/>
            <a:ext cx="1692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52"/>
          <p:cNvSpPr txBox="1"/>
          <p:nvPr/>
        </p:nvSpPr>
        <p:spPr>
          <a:xfrm>
            <a:off x="2820363" y="2496138"/>
            <a:ext cx="11529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5" name="Google Shape;495;p52"/>
          <p:cNvCxnSpPr>
            <a:stCxn id="491" idx="0"/>
          </p:cNvCxnSpPr>
          <p:nvPr/>
        </p:nvCxnSpPr>
        <p:spPr>
          <a:xfrm flipH="1" rot="10800000">
            <a:off x="5185650" y="2402775"/>
            <a:ext cx="1413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52"/>
          <p:cNvSpPr txBox="1"/>
          <p:nvPr/>
        </p:nvSpPr>
        <p:spPr>
          <a:xfrm>
            <a:off x="5249787" y="2496138"/>
            <a:ext cx="12915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it commit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sp>
        <p:nvSpPr>
          <p:cNvPr id="498" name="Google Shape;49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39 / 67</a:t>
            </a:r>
            <a:endParaRPr sz="1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3: Work locally with Git - Demo</a:t>
            </a:r>
            <a:endParaRPr/>
          </a:p>
        </p:txBody>
      </p:sp>
      <p:pic>
        <p:nvPicPr>
          <p:cNvPr descr="Initialize a git repository and data. &#10;See how your file is created in Working Directory, staged to the Index, and moved to the Local Repository when you commit.&#10;Commands in a nutshell:&#10;git init .&#10;git add .&#10;git status&#10;git commit" id="505" name="Google Shape;505;p53" title="git local workflow screensh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234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40 / 67</a:t>
            </a:r>
            <a:endParaRPr sz="1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952500" y="18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5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512" name="Google Shape;512;p54"/>
          <p:cNvSpPr/>
          <p:nvPr/>
        </p:nvSpPr>
        <p:spPr>
          <a:xfrm>
            <a:off x="1528525" y="2462713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513" name="Google Shape;513;p54"/>
          <p:cNvSpPr/>
          <p:nvPr/>
        </p:nvSpPr>
        <p:spPr>
          <a:xfrm>
            <a:off x="4169000" y="2462713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514" name="Google Shape;514;p54"/>
          <p:cNvSpPr/>
          <p:nvPr/>
        </p:nvSpPr>
        <p:spPr>
          <a:xfrm>
            <a:off x="6519375" y="2462713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515" name="Google Shape;51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Modify file in the Working directory</a:t>
            </a:r>
            <a:endParaRPr/>
          </a:p>
        </p:txBody>
      </p:sp>
      <p:sp>
        <p:nvSpPr>
          <p:cNvPr id="516" name="Google Shape;51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41 / 67</a:t>
            </a:r>
            <a:endParaRPr sz="1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" name="Google Shape;522;p55"/>
          <p:cNvGraphicFramePr/>
          <p:nvPr/>
        </p:nvGraphicFramePr>
        <p:xfrm>
          <a:off x="952500" y="194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5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523" name="Google Shape;523;p55"/>
          <p:cNvSpPr/>
          <p:nvPr/>
        </p:nvSpPr>
        <p:spPr>
          <a:xfrm>
            <a:off x="1528525" y="2570188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169000" y="2570188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525" name="Google Shape;525;p55"/>
          <p:cNvSpPr/>
          <p:nvPr/>
        </p:nvSpPr>
        <p:spPr>
          <a:xfrm>
            <a:off x="6519375" y="2570188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FF"/>
              </a:solidFill>
            </a:endParaRPr>
          </a:p>
        </p:txBody>
      </p:sp>
      <p:cxnSp>
        <p:nvCxnSpPr>
          <p:cNvPr id="526" name="Google Shape;526;p55"/>
          <p:cNvCxnSpPr/>
          <p:nvPr/>
        </p:nvCxnSpPr>
        <p:spPr>
          <a:xfrm flipH="1" rot="10800000">
            <a:off x="2477000" y="2934088"/>
            <a:ext cx="1692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55"/>
          <p:cNvSpPr txBox="1"/>
          <p:nvPr/>
        </p:nvSpPr>
        <p:spPr>
          <a:xfrm>
            <a:off x="2740913" y="3025950"/>
            <a:ext cx="11529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modified file to the Staging area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42 / 67</a:t>
            </a:r>
            <a:endParaRPr sz="1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" name="Google Shape;534;p56"/>
          <p:cNvGraphicFramePr/>
          <p:nvPr/>
        </p:nvGraphicFramePr>
        <p:xfrm>
          <a:off x="952500" y="158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5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535" name="Google Shape;535;p56"/>
          <p:cNvSpPr/>
          <p:nvPr/>
        </p:nvSpPr>
        <p:spPr>
          <a:xfrm>
            <a:off x="1528525" y="2207850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4169000" y="2207850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6519375" y="2207850"/>
            <a:ext cx="937200" cy="727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</p:txBody>
      </p:sp>
      <p:cxnSp>
        <p:nvCxnSpPr>
          <p:cNvPr id="538" name="Google Shape;538;p56"/>
          <p:cNvCxnSpPr/>
          <p:nvPr/>
        </p:nvCxnSpPr>
        <p:spPr>
          <a:xfrm flipH="1" rot="10800000">
            <a:off x="2477000" y="2571750"/>
            <a:ext cx="1692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56"/>
          <p:cNvSpPr txBox="1"/>
          <p:nvPr/>
        </p:nvSpPr>
        <p:spPr>
          <a:xfrm>
            <a:off x="2740913" y="2663613"/>
            <a:ext cx="11529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0" name="Google Shape;540;p56"/>
          <p:cNvCxnSpPr>
            <a:stCxn id="536" idx="0"/>
          </p:cNvCxnSpPr>
          <p:nvPr/>
        </p:nvCxnSpPr>
        <p:spPr>
          <a:xfrm flipH="1" rot="10800000">
            <a:off x="5106200" y="2570250"/>
            <a:ext cx="1413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56"/>
          <p:cNvSpPr txBox="1"/>
          <p:nvPr/>
        </p:nvSpPr>
        <p:spPr>
          <a:xfrm>
            <a:off x="5170337" y="2663613"/>
            <a:ext cx="12915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the modified file to the Local repo</a:t>
            </a:r>
            <a:endParaRPr/>
          </a:p>
        </p:txBody>
      </p:sp>
      <p:sp>
        <p:nvSpPr>
          <p:cNvPr id="543" name="Google Shape;54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43 / 67</a:t>
            </a:r>
            <a:endParaRPr sz="1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git workflow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7"/>
          <p:cNvSpPr txBox="1"/>
          <p:nvPr>
            <p:ph idx="1" type="body"/>
          </p:nvPr>
        </p:nvSpPr>
        <p:spPr>
          <a:xfrm>
            <a:off x="311700" y="1017725"/>
            <a:ext cx="8520600" cy="4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-GB" sz="1100"/>
              <a:t>Add new file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❏"/>
            </a:pPr>
            <a:r>
              <a:rPr lang="en-GB" sz="1100"/>
              <a:t>Stage the file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❏"/>
            </a:pPr>
            <a:r>
              <a:rPr lang="en-GB" sz="1100"/>
              <a:t>View the status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❏"/>
            </a:pPr>
            <a:r>
              <a:rPr lang="en-GB" sz="1100"/>
              <a:t>Commit the snapshot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❏"/>
            </a:pPr>
            <a:r>
              <a:rPr lang="en-GB" sz="1100"/>
              <a:t>View the log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1" name="Google Shape;551;p57"/>
          <p:cNvSpPr txBox="1"/>
          <p:nvPr/>
        </p:nvSpPr>
        <p:spPr>
          <a:xfrm>
            <a:off x="475725" y="1313000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cho “#Readme file” &gt; README.md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57"/>
          <p:cNvSpPr txBox="1"/>
          <p:nvPr/>
        </p:nvSpPr>
        <p:spPr>
          <a:xfrm>
            <a:off x="475725" y="2132250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 add .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57"/>
          <p:cNvSpPr txBox="1"/>
          <p:nvPr/>
        </p:nvSpPr>
        <p:spPr>
          <a:xfrm>
            <a:off x="475725" y="3727288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 commit -m ‘Initial commit’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57"/>
          <p:cNvSpPr txBox="1"/>
          <p:nvPr/>
        </p:nvSpPr>
        <p:spPr>
          <a:xfrm>
            <a:off x="475725" y="4503075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 log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57"/>
          <p:cNvSpPr txBox="1"/>
          <p:nvPr/>
        </p:nvSpPr>
        <p:spPr>
          <a:xfrm>
            <a:off x="475725" y="2951500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 status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5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44 / 67</a:t>
            </a:r>
            <a:endParaRPr sz="1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4: Branching and Merging</a:t>
            </a:r>
            <a:endParaRPr/>
          </a:p>
        </p:txBody>
      </p:sp>
      <p:sp>
        <p:nvSpPr>
          <p:cNvPr id="562" name="Google Shape;56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8"/>
          <p:cNvSpPr/>
          <p:nvPr/>
        </p:nvSpPr>
        <p:spPr>
          <a:xfrm>
            <a:off x="449525" y="2409175"/>
            <a:ext cx="1644000" cy="9030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Module 1: Introduction to Git</a:t>
            </a:r>
            <a:endParaRPr b="1" sz="1200"/>
          </a:p>
        </p:txBody>
      </p:sp>
      <p:sp>
        <p:nvSpPr>
          <p:cNvPr id="564" name="Google Shape;564;p58"/>
          <p:cNvSpPr/>
          <p:nvPr/>
        </p:nvSpPr>
        <p:spPr>
          <a:xfrm>
            <a:off x="1595332" y="2409175"/>
            <a:ext cx="21033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2: Install and Initialize git repo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65" name="Google Shape;565;p58"/>
          <p:cNvSpPr/>
          <p:nvPr/>
        </p:nvSpPr>
        <p:spPr>
          <a:xfrm>
            <a:off x="3196603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3: Work locally with git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566" name="Google Shape;566;p58"/>
          <p:cNvSpPr/>
          <p:nvPr/>
        </p:nvSpPr>
        <p:spPr>
          <a:xfrm>
            <a:off x="4838437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Module 4: Branching and Merging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567" name="Google Shape;567;p58"/>
          <p:cNvSpPr/>
          <p:nvPr/>
        </p:nvSpPr>
        <p:spPr>
          <a:xfrm>
            <a:off x="6472903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5: Collaboration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568" name="Google Shape;568;p58"/>
          <p:cNvSpPr/>
          <p:nvPr/>
        </p:nvSpPr>
        <p:spPr>
          <a:xfrm>
            <a:off x="4903075" y="3390525"/>
            <a:ext cx="20436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What is a branch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Create a branch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Merge branches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69" name="Google Shape;569;p5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45 / 67</a:t>
            </a:r>
            <a:endParaRPr sz="1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4.1: What is a Branch?</a:t>
            </a:r>
            <a:endParaRPr/>
          </a:p>
        </p:txBody>
      </p:sp>
      <p:sp>
        <p:nvSpPr>
          <p:cNvPr id="575" name="Google Shape;57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9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4: Branching and Merging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7" name="Google Shape;577;p59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What is a Branch?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8" name="Google Shape;578;p59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Create a Branch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9" name="Google Shape;579;p59"/>
          <p:cNvSpPr/>
          <p:nvPr/>
        </p:nvSpPr>
        <p:spPr>
          <a:xfrm>
            <a:off x="692630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Merge the branch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580" name="Google Shape;580;p59"/>
          <p:cNvCxnSpPr>
            <a:stCxn id="576" idx="2"/>
            <a:endCxn id="577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59"/>
          <p:cNvCxnSpPr>
            <a:stCxn id="576" idx="2"/>
            <a:endCxn id="578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59"/>
          <p:cNvCxnSpPr>
            <a:stCxn id="576" idx="2"/>
            <a:endCxn id="579" idx="0"/>
          </p:cNvCxnSpPr>
          <p:nvPr/>
        </p:nvCxnSpPr>
        <p:spPr>
          <a:xfrm>
            <a:off x="4572000" y="2571750"/>
            <a:ext cx="3065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5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46 / 67</a:t>
            </a:r>
            <a:endParaRPr sz="1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4.1: What is a Branch?</a:t>
            </a:r>
            <a:endParaRPr/>
          </a:p>
        </p:txBody>
      </p:sp>
      <p:sp>
        <p:nvSpPr>
          <p:cNvPr id="589" name="Google Shape;589;p60"/>
          <p:cNvSpPr txBox="1"/>
          <p:nvPr>
            <p:ph idx="1" type="body"/>
          </p:nvPr>
        </p:nvSpPr>
        <p:spPr>
          <a:xfrm>
            <a:off x="506800" y="1152475"/>
            <a:ext cx="34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 branch is a parallel independent line of development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 replica environment for your source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You create and work in branches to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Isolate your work to create a new feature or bug-fix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90" name="Google Shape;59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400" y="1170125"/>
            <a:ext cx="4893201" cy="327333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47 / 67</a:t>
            </a:r>
            <a:endParaRPr sz="1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4.2: Create a branch</a:t>
            </a:r>
            <a:endParaRPr/>
          </a:p>
        </p:txBody>
      </p:sp>
      <p:sp>
        <p:nvSpPr>
          <p:cNvPr id="597" name="Google Shape;597;p61"/>
          <p:cNvSpPr txBox="1"/>
          <p:nvPr>
            <p:ph idx="1" type="body"/>
          </p:nvPr>
        </p:nvSpPr>
        <p:spPr>
          <a:xfrm>
            <a:off x="506800" y="1152475"/>
            <a:ext cx="3439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Visualize and learn here: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https://git-school.github.io/visualizing-git/#free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</a:t>
            </a:r>
            <a:r>
              <a:rPr lang="en-GB" sz="800"/>
              <a:t>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</a:t>
            </a:r>
            <a:r>
              <a:rPr lang="en-GB" sz="800"/>
              <a:t>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branch dev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dev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branch feature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feature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dev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merge feature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master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merge dev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400" y="1170125"/>
            <a:ext cx="4893201" cy="327333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48 / 67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Visualize the complete Git workflow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 / 67</a:t>
            </a:r>
            <a:endParaRPr sz="15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4.2: Create a branch</a:t>
            </a:r>
            <a:endParaRPr/>
          </a:p>
        </p:txBody>
      </p:sp>
      <p:sp>
        <p:nvSpPr>
          <p:cNvPr id="605" name="Google Shape;605;p62"/>
          <p:cNvSpPr txBox="1"/>
          <p:nvPr>
            <p:ph idx="1" type="body"/>
          </p:nvPr>
        </p:nvSpPr>
        <p:spPr>
          <a:xfrm>
            <a:off x="506800" y="1152475"/>
            <a:ext cx="3439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Visualize and learn here: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https://git-school.github.io/visualizing-git/#free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branch dev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dev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branch feature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feature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dev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merge feature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master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merge dev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48 / 67</a:t>
            </a:r>
            <a:endParaRPr sz="1500"/>
          </a:p>
        </p:txBody>
      </p:sp>
      <p:pic>
        <p:nvPicPr>
          <p:cNvPr id="607" name="Google Shape;60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825" y="1562425"/>
            <a:ext cx="4893201" cy="229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Easy branching and merging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</a:t>
            </a:r>
            <a:r>
              <a:rPr lang="en-GB"/>
              <a:t>ew feature development or bugfix in isolation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Frequent code check-ins with synchronous merged work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Easy to track changes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last-minute conflict chaos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CI/CD pipeline practice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49 / 67</a:t>
            </a:r>
            <a:endParaRPr sz="15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4: Summarize commands</a:t>
            </a:r>
            <a:endParaRPr/>
          </a:p>
        </p:txBody>
      </p:sp>
      <p:sp>
        <p:nvSpPr>
          <p:cNvPr id="620" name="Google Shape;620;p64"/>
          <p:cNvSpPr txBox="1"/>
          <p:nvPr>
            <p:ph idx="1" type="body"/>
          </p:nvPr>
        </p:nvSpPr>
        <p:spPr>
          <a:xfrm>
            <a:off x="506800" y="1152475"/>
            <a:ext cx="819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</a:t>
            </a:r>
            <a:r>
              <a:rPr lang="en-GB"/>
              <a:t>it branch &lt;branch_name&gt;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</a:t>
            </a:r>
            <a:r>
              <a:rPr lang="en-GB"/>
              <a:t>it commit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</a:t>
            </a:r>
            <a:r>
              <a:rPr lang="en-GB"/>
              <a:t>it checkout &lt;branch&gt;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</a:t>
            </a:r>
            <a:r>
              <a:rPr lang="en-GB"/>
              <a:t>it merge &lt;branch&gt;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50 / 67</a:t>
            </a:r>
            <a:endParaRPr sz="15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5: Collaboration</a:t>
            </a:r>
            <a:endParaRPr/>
          </a:p>
        </p:txBody>
      </p:sp>
      <p:sp>
        <p:nvSpPr>
          <p:cNvPr id="627" name="Google Shape;62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5"/>
          <p:cNvSpPr/>
          <p:nvPr/>
        </p:nvSpPr>
        <p:spPr>
          <a:xfrm>
            <a:off x="473863" y="2120250"/>
            <a:ext cx="1644000" cy="9030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Module 1: Introduction to Git</a:t>
            </a:r>
            <a:endParaRPr b="1" sz="1200"/>
          </a:p>
        </p:txBody>
      </p:sp>
      <p:sp>
        <p:nvSpPr>
          <p:cNvPr id="629" name="Google Shape;629;p65"/>
          <p:cNvSpPr/>
          <p:nvPr/>
        </p:nvSpPr>
        <p:spPr>
          <a:xfrm>
            <a:off x="1619669" y="2120250"/>
            <a:ext cx="21033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2: Install and Initialize git repo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630" name="Google Shape;630;p65"/>
          <p:cNvSpPr/>
          <p:nvPr/>
        </p:nvSpPr>
        <p:spPr>
          <a:xfrm>
            <a:off x="3220941" y="2120250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Module 3: Work locally with git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631" name="Google Shape;631;p65"/>
          <p:cNvSpPr/>
          <p:nvPr/>
        </p:nvSpPr>
        <p:spPr>
          <a:xfrm>
            <a:off x="4862774" y="2120250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Module 4: Branching and Merging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632" name="Google Shape;632;p65"/>
          <p:cNvSpPr/>
          <p:nvPr/>
        </p:nvSpPr>
        <p:spPr>
          <a:xfrm>
            <a:off x="6497241" y="2120250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Module 5: Collaboration</a:t>
            </a:r>
            <a:endParaRPr b="1"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33" name="Google Shape;633;p65"/>
          <p:cNvSpPr/>
          <p:nvPr/>
        </p:nvSpPr>
        <p:spPr>
          <a:xfrm>
            <a:off x="6537550" y="3158725"/>
            <a:ext cx="2043600" cy="12945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What is a Remote?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Clone a Remote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Make local commits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Push to a Remote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34" name="Google Shape;634;p6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51 / 67</a:t>
            </a:r>
            <a:endParaRPr sz="15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5: Collaboration</a:t>
            </a:r>
            <a:endParaRPr/>
          </a:p>
        </p:txBody>
      </p:sp>
      <p:sp>
        <p:nvSpPr>
          <p:cNvPr id="640" name="Google Shape;64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6"/>
          <p:cNvSpPr/>
          <p:nvPr/>
        </p:nvSpPr>
        <p:spPr>
          <a:xfrm>
            <a:off x="473863" y="2120250"/>
            <a:ext cx="1644000" cy="9030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Module 1: Introduction to Git</a:t>
            </a:r>
            <a:endParaRPr b="1" sz="1200"/>
          </a:p>
        </p:txBody>
      </p:sp>
      <p:sp>
        <p:nvSpPr>
          <p:cNvPr id="642" name="Google Shape;642;p66"/>
          <p:cNvSpPr/>
          <p:nvPr/>
        </p:nvSpPr>
        <p:spPr>
          <a:xfrm>
            <a:off x="1619669" y="2120250"/>
            <a:ext cx="21033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2: Install and Initialize git repo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643" name="Google Shape;643;p66"/>
          <p:cNvSpPr/>
          <p:nvPr/>
        </p:nvSpPr>
        <p:spPr>
          <a:xfrm>
            <a:off x="3220941" y="2120250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Module 3: Work locally with git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644" name="Google Shape;644;p66"/>
          <p:cNvSpPr/>
          <p:nvPr/>
        </p:nvSpPr>
        <p:spPr>
          <a:xfrm>
            <a:off x="4862774" y="2120250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Module 4: Branching and Merging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645" name="Google Shape;645;p66"/>
          <p:cNvSpPr/>
          <p:nvPr/>
        </p:nvSpPr>
        <p:spPr>
          <a:xfrm>
            <a:off x="6497241" y="2120250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Module 5: Collaboration</a:t>
            </a:r>
            <a:endParaRPr b="1"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6" name="Google Shape;646;p66"/>
          <p:cNvSpPr/>
          <p:nvPr/>
        </p:nvSpPr>
        <p:spPr>
          <a:xfrm>
            <a:off x="6537550" y="3092100"/>
            <a:ext cx="2043600" cy="14124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What is a Remote?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Clone a Remote repo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Make local commits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b="1" lang="en-GB" sz="1200">
                <a:solidFill>
                  <a:srgbClr val="FFFFFF"/>
                </a:solidFill>
              </a:rPr>
              <a:t>Push to the Remote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7" name="Google Shape;647;p6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52 / 67</a:t>
            </a:r>
            <a:endParaRPr sz="15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5.1: What is a Remote?</a:t>
            </a:r>
            <a:endParaRPr/>
          </a:p>
        </p:txBody>
      </p:sp>
      <p:sp>
        <p:nvSpPr>
          <p:cNvPr id="653" name="Google Shape;65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7"/>
          <p:cNvSpPr/>
          <p:nvPr/>
        </p:nvSpPr>
        <p:spPr>
          <a:xfrm>
            <a:off x="3861150" y="1588950"/>
            <a:ext cx="14958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5: Collaboration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5" name="Google Shape;655;p67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What is a Remote?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6" name="Google Shape;656;p67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Clone a Remote repo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7" name="Google Shape;657;p67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Push to the Remote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58" name="Google Shape;658;p67"/>
          <p:cNvCxnSpPr>
            <a:stCxn id="654" idx="2"/>
            <a:endCxn id="655" idx="0"/>
          </p:cNvCxnSpPr>
          <p:nvPr/>
        </p:nvCxnSpPr>
        <p:spPr>
          <a:xfrm flipH="1">
            <a:off x="1573950" y="2571750"/>
            <a:ext cx="3035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67"/>
          <p:cNvCxnSpPr>
            <a:stCxn id="654" idx="2"/>
            <a:endCxn id="656" idx="0"/>
          </p:cNvCxnSpPr>
          <p:nvPr/>
        </p:nvCxnSpPr>
        <p:spPr>
          <a:xfrm flipH="1">
            <a:off x="3428550" y="2571750"/>
            <a:ext cx="11805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67"/>
          <p:cNvCxnSpPr>
            <a:stCxn id="654" idx="2"/>
            <a:endCxn id="657" idx="0"/>
          </p:cNvCxnSpPr>
          <p:nvPr/>
        </p:nvCxnSpPr>
        <p:spPr>
          <a:xfrm>
            <a:off x="4609050" y="2571750"/>
            <a:ext cx="2528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67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Make local commits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62" name="Google Shape;662;p67"/>
          <p:cNvCxnSpPr>
            <a:stCxn id="654" idx="2"/>
            <a:endCxn id="661" idx="0"/>
          </p:cNvCxnSpPr>
          <p:nvPr/>
        </p:nvCxnSpPr>
        <p:spPr>
          <a:xfrm>
            <a:off x="4609050" y="2571750"/>
            <a:ext cx="6738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p6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53 / 67</a:t>
            </a:r>
            <a:endParaRPr sz="15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5.2: Clone a Remote Repo</a:t>
            </a:r>
            <a:endParaRPr/>
          </a:p>
        </p:txBody>
      </p:sp>
      <p:sp>
        <p:nvSpPr>
          <p:cNvPr id="669" name="Google Shape;66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8"/>
          <p:cNvSpPr/>
          <p:nvPr/>
        </p:nvSpPr>
        <p:spPr>
          <a:xfrm>
            <a:off x="3861150" y="1588950"/>
            <a:ext cx="14958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5: Collaboration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1" name="Google Shape;671;p68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What is a </a:t>
            </a:r>
            <a:r>
              <a:rPr b="1" lang="en-GB">
                <a:solidFill>
                  <a:schemeClr val="lt1"/>
                </a:solidFill>
              </a:rPr>
              <a:t>Remote</a:t>
            </a:r>
            <a:r>
              <a:rPr b="1" lang="en-GB">
                <a:solidFill>
                  <a:schemeClr val="lt1"/>
                </a:solidFill>
              </a:rPr>
              <a:t>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2" name="Google Shape;672;p68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Clone</a:t>
            </a:r>
            <a:r>
              <a:rPr b="1" lang="en-GB">
                <a:solidFill>
                  <a:schemeClr val="lt1"/>
                </a:solidFill>
              </a:rPr>
              <a:t> a Remote repo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3" name="Google Shape;673;p68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Push to the Remote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74" name="Google Shape;674;p68"/>
          <p:cNvCxnSpPr>
            <a:stCxn id="670" idx="2"/>
            <a:endCxn id="671" idx="0"/>
          </p:cNvCxnSpPr>
          <p:nvPr/>
        </p:nvCxnSpPr>
        <p:spPr>
          <a:xfrm flipH="1">
            <a:off x="1573950" y="2571750"/>
            <a:ext cx="3035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68"/>
          <p:cNvCxnSpPr>
            <a:stCxn id="670" idx="2"/>
            <a:endCxn id="672" idx="0"/>
          </p:cNvCxnSpPr>
          <p:nvPr/>
        </p:nvCxnSpPr>
        <p:spPr>
          <a:xfrm flipH="1">
            <a:off x="3428550" y="2571750"/>
            <a:ext cx="11805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68"/>
          <p:cNvCxnSpPr>
            <a:stCxn id="670" idx="2"/>
            <a:endCxn id="673" idx="0"/>
          </p:cNvCxnSpPr>
          <p:nvPr/>
        </p:nvCxnSpPr>
        <p:spPr>
          <a:xfrm>
            <a:off x="4609050" y="2571750"/>
            <a:ext cx="2528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68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Make local commits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78" name="Google Shape;678;p68"/>
          <p:cNvCxnSpPr>
            <a:stCxn id="670" idx="2"/>
            <a:endCxn id="677" idx="0"/>
          </p:cNvCxnSpPr>
          <p:nvPr/>
        </p:nvCxnSpPr>
        <p:spPr>
          <a:xfrm>
            <a:off x="4609050" y="2571750"/>
            <a:ext cx="6738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6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54 / 67</a:t>
            </a:r>
            <a:endParaRPr sz="1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5.3: Make local commits</a:t>
            </a:r>
            <a:endParaRPr/>
          </a:p>
        </p:txBody>
      </p:sp>
      <p:sp>
        <p:nvSpPr>
          <p:cNvPr id="685" name="Google Shape;685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9"/>
          <p:cNvSpPr/>
          <p:nvPr/>
        </p:nvSpPr>
        <p:spPr>
          <a:xfrm>
            <a:off x="3861150" y="1588950"/>
            <a:ext cx="14958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5: Collaboration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7" name="Google Shape;687;p69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What is a Remote?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8" name="Google Shape;688;p69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Clone a Remote repo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9" name="Google Shape;689;p69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Push to the Remote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90" name="Google Shape;690;p69"/>
          <p:cNvCxnSpPr>
            <a:stCxn id="686" idx="2"/>
            <a:endCxn id="687" idx="0"/>
          </p:cNvCxnSpPr>
          <p:nvPr/>
        </p:nvCxnSpPr>
        <p:spPr>
          <a:xfrm flipH="1">
            <a:off x="1573950" y="2571750"/>
            <a:ext cx="3035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69"/>
          <p:cNvCxnSpPr>
            <a:stCxn id="686" idx="2"/>
            <a:endCxn id="688" idx="0"/>
          </p:cNvCxnSpPr>
          <p:nvPr/>
        </p:nvCxnSpPr>
        <p:spPr>
          <a:xfrm flipH="1">
            <a:off x="3428550" y="2571750"/>
            <a:ext cx="11805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69"/>
          <p:cNvCxnSpPr>
            <a:stCxn id="686" idx="2"/>
            <a:endCxn id="689" idx="0"/>
          </p:cNvCxnSpPr>
          <p:nvPr/>
        </p:nvCxnSpPr>
        <p:spPr>
          <a:xfrm>
            <a:off x="4609050" y="2571750"/>
            <a:ext cx="2528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3" name="Google Shape;693;p69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Make local commits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94" name="Google Shape;694;p69"/>
          <p:cNvCxnSpPr>
            <a:stCxn id="686" idx="2"/>
            <a:endCxn id="693" idx="0"/>
          </p:cNvCxnSpPr>
          <p:nvPr/>
        </p:nvCxnSpPr>
        <p:spPr>
          <a:xfrm>
            <a:off x="4609050" y="2571750"/>
            <a:ext cx="6738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6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55 / 67</a:t>
            </a:r>
            <a:endParaRPr sz="15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5.4: Push to the remote</a:t>
            </a:r>
            <a:endParaRPr/>
          </a:p>
        </p:txBody>
      </p:sp>
      <p:sp>
        <p:nvSpPr>
          <p:cNvPr id="701" name="Google Shape;70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0"/>
          <p:cNvSpPr/>
          <p:nvPr/>
        </p:nvSpPr>
        <p:spPr>
          <a:xfrm>
            <a:off x="3861150" y="1588950"/>
            <a:ext cx="14958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Module 5: Collaboration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3" name="Google Shape;703;p70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What is a Remote?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4" name="Google Shape;704;p70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Clone a Remote repo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5" name="Google Shape;705;p70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Push to the </a:t>
            </a:r>
            <a:r>
              <a:rPr b="1" lang="en-GB">
                <a:solidFill>
                  <a:schemeClr val="lt1"/>
                </a:solidFill>
              </a:rPr>
              <a:t>Remote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706" name="Google Shape;706;p70"/>
          <p:cNvCxnSpPr>
            <a:stCxn id="702" idx="2"/>
            <a:endCxn id="703" idx="0"/>
          </p:cNvCxnSpPr>
          <p:nvPr/>
        </p:nvCxnSpPr>
        <p:spPr>
          <a:xfrm flipH="1">
            <a:off x="1573950" y="2571750"/>
            <a:ext cx="3035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70"/>
          <p:cNvCxnSpPr>
            <a:stCxn id="702" idx="2"/>
            <a:endCxn id="704" idx="0"/>
          </p:cNvCxnSpPr>
          <p:nvPr/>
        </p:nvCxnSpPr>
        <p:spPr>
          <a:xfrm flipH="1">
            <a:off x="3428550" y="2571750"/>
            <a:ext cx="11805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70"/>
          <p:cNvCxnSpPr>
            <a:stCxn id="702" idx="2"/>
            <a:endCxn id="705" idx="0"/>
          </p:cNvCxnSpPr>
          <p:nvPr/>
        </p:nvCxnSpPr>
        <p:spPr>
          <a:xfrm>
            <a:off x="4609050" y="2571750"/>
            <a:ext cx="2528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70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Make local commits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710" name="Google Shape;710;p70"/>
          <p:cNvCxnSpPr>
            <a:stCxn id="702" idx="2"/>
            <a:endCxn id="709" idx="0"/>
          </p:cNvCxnSpPr>
          <p:nvPr/>
        </p:nvCxnSpPr>
        <p:spPr>
          <a:xfrm>
            <a:off x="4609050" y="2571750"/>
            <a:ext cx="6738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7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56 / 67</a:t>
            </a:r>
            <a:endParaRPr sz="15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5.4: Push to the remote</a:t>
            </a:r>
            <a:endParaRPr/>
          </a:p>
        </p:txBody>
      </p:sp>
      <p:sp>
        <p:nvSpPr>
          <p:cNvPr id="717" name="Google Shape;71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push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push projA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push projA master_local:master</a:t>
            </a:r>
            <a:endParaRPr/>
          </a:p>
        </p:txBody>
      </p:sp>
      <p:sp>
        <p:nvSpPr>
          <p:cNvPr id="718" name="Google Shape;718;p7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57 / 67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657300" y="500525"/>
            <a:ext cx="7829400" cy="2590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0070C0"/>
                </a:solidFill>
              </a:rPr>
              <a:t>GITHUB</a:t>
            </a:r>
            <a:endParaRPr b="1" sz="800">
              <a:solidFill>
                <a:srgbClr val="0070C0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57300" y="3187225"/>
            <a:ext cx="7829400" cy="1481700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0070C0"/>
                </a:solidFill>
              </a:rPr>
              <a:t>LOCAL</a:t>
            </a:r>
            <a:endParaRPr b="1" sz="800">
              <a:solidFill>
                <a:srgbClr val="0070C0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362150" y="714925"/>
            <a:ext cx="27219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UPSTREAM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498331" y="1036282"/>
            <a:ext cx="1836000" cy="223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ORIGIN</a:t>
            </a:r>
            <a:endParaRPr b="1"/>
          </a:p>
        </p:txBody>
      </p:sp>
      <p:sp>
        <p:nvSpPr>
          <p:cNvPr id="95" name="Google Shape;95;p18"/>
          <p:cNvSpPr txBox="1"/>
          <p:nvPr/>
        </p:nvSpPr>
        <p:spPr>
          <a:xfrm>
            <a:off x="4016250" y="1280700"/>
            <a:ext cx="438000" cy="18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6534899" y="1275970"/>
            <a:ext cx="5400" cy="19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/>
          <p:nvPr/>
        </p:nvSpPr>
        <p:spPr>
          <a:xfrm>
            <a:off x="2695650" y="3289550"/>
            <a:ext cx="4303800" cy="223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Local Repo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630525" y="2176975"/>
            <a:ext cx="970800" cy="18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273954" y="4192908"/>
            <a:ext cx="1453500" cy="28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New Branch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397725" y="3799875"/>
            <a:ext cx="2034900" cy="223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-b branch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934900" y="1183538"/>
            <a:ext cx="2140200" cy="84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upstream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fetch upstream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upstream/master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498300" y="3756025"/>
            <a:ext cx="1028100" cy="34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116150" y="2140925"/>
            <a:ext cx="875100" cy="20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8"/>
          <p:cNvSpPr/>
          <p:nvPr/>
        </p:nvSpPr>
        <p:spPr>
          <a:xfrm flipH="1" rot="10800000">
            <a:off x="3258660" y="1001775"/>
            <a:ext cx="2241300" cy="320100"/>
          </a:xfrm>
          <a:prstGeom prst="bentArrow">
            <a:avLst>
              <a:gd fmla="val 30317" name="adj1"/>
              <a:gd fmla="val 4516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524" y="2006509"/>
            <a:ext cx="1231304" cy="20951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280200" y="532825"/>
            <a:ext cx="1962000" cy="20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Compare and create PR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 rot="10800000">
            <a:off x="6009865" y="1246856"/>
            <a:ext cx="14100" cy="20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8"/>
          <p:cNvSpPr/>
          <p:nvPr/>
        </p:nvSpPr>
        <p:spPr>
          <a:xfrm flipH="1">
            <a:off x="4084000" y="697075"/>
            <a:ext cx="2354400" cy="320100"/>
          </a:xfrm>
          <a:prstGeom prst="bentArrow">
            <a:avLst>
              <a:gd fmla="val 30317" name="adj1"/>
              <a:gd fmla="val 4516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>
            <a:off x="5354958" y="3518920"/>
            <a:ext cx="2100" cy="6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 rot="10800000">
            <a:off x="4581525" y="3513700"/>
            <a:ext cx="96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>
            <a:stCxn id="93" idx="1"/>
            <a:endCxn id="97" idx="1"/>
          </p:cNvCxnSpPr>
          <p:nvPr/>
        </p:nvCxnSpPr>
        <p:spPr>
          <a:xfrm>
            <a:off x="1362150" y="857125"/>
            <a:ext cx="1333500" cy="2544300"/>
          </a:xfrm>
          <a:prstGeom prst="curvedConnector3">
            <a:avLst>
              <a:gd fmla="val -421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97" idx="1"/>
            <a:endCxn id="97" idx="1"/>
          </p:cNvCxnSpPr>
          <p:nvPr/>
        </p:nvCxnSpPr>
        <p:spPr>
          <a:xfrm>
            <a:off x="2695650" y="3401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/>
          <p:nvPr/>
        </p:nvSpPr>
        <p:spPr>
          <a:xfrm>
            <a:off x="1019250" y="2276475"/>
            <a:ext cx="1296300" cy="2844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conflicts</a:t>
            </a:r>
            <a:endParaRPr sz="900"/>
          </a:p>
        </p:txBody>
      </p:sp>
      <p:cxnSp>
        <p:nvCxnSpPr>
          <p:cNvPr id="114" name="Google Shape;114;p18"/>
          <p:cNvCxnSpPr>
            <a:stCxn id="113" idx="2"/>
            <a:endCxn id="97" idx="1"/>
          </p:cNvCxnSpPr>
          <p:nvPr/>
        </p:nvCxnSpPr>
        <p:spPr>
          <a:xfrm flipH="1" rot="-5400000">
            <a:off x="1761150" y="2467125"/>
            <a:ext cx="840600" cy="102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 txBox="1"/>
          <p:nvPr/>
        </p:nvSpPr>
        <p:spPr>
          <a:xfrm>
            <a:off x="2094088" y="2742038"/>
            <a:ext cx="1962000" cy="20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--continue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528813" y="2208338"/>
            <a:ext cx="1092525" cy="189600"/>
          </a:xfrm>
          <a:prstGeom prst="flowChartInputOutpu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resolve</a:t>
            </a:r>
            <a:endParaRPr sz="1100"/>
          </a:p>
        </p:txBody>
      </p:sp>
      <p:cxnSp>
        <p:nvCxnSpPr>
          <p:cNvPr id="117" name="Google Shape;117;p18"/>
          <p:cNvCxnSpPr>
            <a:stCxn id="113" idx="0"/>
            <a:endCxn id="116" idx="2"/>
          </p:cNvCxnSpPr>
          <p:nvPr/>
        </p:nvCxnSpPr>
        <p:spPr>
          <a:xfrm>
            <a:off x="1667400" y="2276475"/>
            <a:ext cx="9708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2036525" y="2127375"/>
            <a:ext cx="492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9" name="Google Shape;119;p18"/>
          <p:cNvCxnSpPr>
            <a:stCxn id="116" idx="4"/>
            <a:endCxn id="115" idx="0"/>
          </p:cNvCxnSpPr>
          <p:nvPr/>
        </p:nvCxnSpPr>
        <p:spPr>
          <a:xfrm>
            <a:off x="3075075" y="2397938"/>
            <a:ext cx="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1275900" y="2573250"/>
            <a:ext cx="3915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3075100" y="2945438"/>
            <a:ext cx="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2771775" y="3518925"/>
            <a:ext cx="5496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350" y="1270738"/>
            <a:ext cx="438101" cy="2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 / 67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5: Collaboration Summary visualize</a:t>
            </a:r>
            <a:endParaRPr/>
          </a:p>
        </p:txBody>
      </p:sp>
      <p:sp>
        <p:nvSpPr>
          <p:cNvPr id="724" name="Google Shape;724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Module 1: Introduction to Git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58 / 67</a:t>
            </a:r>
            <a:endParaRPr sz="15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0" name="Google Shape;730;p73"/>
          <p:cNvGraphicFramePr/>
          <p:nvPr/>
        </p:nvGraphicFramePr>
        <p:xfrm>
          <a:off x="1025050" y="3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/>
                <a:gridCol w="2413000"/>
                <a:gridCol w="2413000"/>
              </a:tblGrid>
              <a:tr h="4197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REMOTE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 hMerge="1"/>
                <a:tc hMerge="1"/>
              </a:tr>
              <a:tr h="42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 hMerge="1"/>
                <a:tc hMerge="1"/>
              </a:tr>
              <a:tr h="41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68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</a:rPr>
                        <a:t>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31" name="Google Shape;731;p73"/>
          <p:cNvSpPr txBox="1"/>
          <p:nvPr/>
        </p:nvSpPr>
        <p:spPr>
          <a:xfrm>
            <a:off x="3347175" y="800425"/>
            <a:ext cx="1171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2" name="Google Shape;732;p73"/>
          <p:cNvCxnSpPr/>
          <p:nvPr/>
        </p:nvCxnSpPr>
        <p:spPr>
          <a:xfrm flipH="1">
            <a:off x="4619175" y="736375"/>
            <a:ext cx="111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3" name="Google Shape;73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013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013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607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00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100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694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050" y="4070975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050" y="3182088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6644" y="2351550"/>
            <a:ext cx="1004831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73"/>
          <p:cNvSpPr/>
          <p:nvPr/>
        </p:nvSpPr>
        <p:spPr>
          <a:xfrm>
            <a:off x="1335100" y="249432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73"/>
          <p:cNvSpPr/>
          <p:nvPr/>
        </p:nvSpPr>
        <p:spPr>
          <a:xfrm>
            <a:off x="1337875" y="330322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3"/>
          <p:cNvSpPr/>
          <p:nvPr/>
        </p:nvSpPr>
        <p:spPr>
          <a:xfrm>
            <a:off x="1337875" y="404562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5" name="Google Shape;745;p73"/>
          <p:cNvCxnSpPr>
            <a:stCxn id="744" idx="0"/>
            <a:endCxn id="743" idx="4"/>
          </p:cNvCxnSpPr>
          <p:nvPr/>
        </p:nvCxnSpPr>
        <p:spPr>
          <a:xfrm rot="10800000">
            <a:off x="1432675" y="3492725"/>
            <a:ext cx="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73"/>
          <p:cNvCxnSpPr>
            <a:endCxn id="742" idx="4"/>
          </p:cNvCxnSpPr>
          <p:nvPr/>
        </p:nvCxnSpPr>
        <p:spPr>
          <a:xfrm rot="10800000">
            <a:off x="1429900" y="2683925"/>
            <a:ext cx="57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7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59 / 67</a:t>
            </a:r>
            <a:endParaRPr sz="15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2" name="Google Shape;752;p74"/>
          <p:cNvGraphicFramePr/>
          <p:nvPr/>
        </p:nvGraphicFramePr>
        <p:xfrm>
          <a:off x="1025050" y="3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/>
                <a:gridCol w="2413000"/>
                <a:gridCol w="2413000"/>
              </a:tblGrid>
              <a:tr h="4197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REMOTE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 hMerge="1"/>
                <a:tc hMerge="1"/>
              </a:tr>
              <a:tr h="42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 hMerge="1"/>
                <a:tc hMerge="1"/>
              </a:tr>
              <a:tr h="41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68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</a:rPr>
                        <a:t>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53" name="Google Shape;753;p74"/>
          <p:cNvSpPr txBox="1"/>
          <p:nvPr/>
        </p:nvSpPr>
        <p:spPr>
          <a:xfrm>
            <a:off x="3347175" y="800425"/>
            <a:ext cx="1171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4" name="Google Shape;754;p74"/>
          <p:cNvCxnSpPr/>
          <p:nvPr/>
        </p:nvCxnSpPr>
        <p:spPr>
          <a:xfrm flipH="1">
            <a:off x="4619175" y="736375"/>
            <a:ext cx="111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5" name="Google Shape;75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013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013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607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00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100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694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4"/>
          <p:cNvSpPr/>
          <p:nvPr/>
        </p:nvSpPr>
        <p:spPr>
          <a:xfrm>
            <a:off x="1291875" y="249432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4"/>
          <p:cNvSpPr/>
          <p:nvPr/>
        </p:nvSpPr>
        <p:spPr>
          <a:xfrm>
            <a:off x="1294650" y="330322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4"/>
          <p:cNvSpPr/>
          <p:nvPr/>
        </p:nvSpPr>
        <p:spPr>
          <a:xfrm>
            <a:off x="1294650" y="404562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4" name="Google Shape;764;p74"/>
          <p:cNvCxnSpPr>
            <a:stCxn id="763" idx="0"/>
            <a:endCxn id="762" idx="4"/>
          </p:cNvCxnSpPr>
          <p:nvPr/>
        </p:nvCxnSpPr>
        <p:spPr>
          <a:xfrm rot="10800000">
            <a:off x="1389450" y="3492725"/>
            <a:ext cx="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74"/>
          <p:cNvCxnSpPr>
            <a:endCxn id="761" idx="4"/>
          </p:cNvCxnSpPr>
          <p:nvPr/>
        </p:nvCxnSpPr>
        <p:spPr>
          <a:xfrm rot="10800000">
            <a:off x="1386675" y="2683925"/>
            <a:ext cx="57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6" name="Google Shape;76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050" y="4070975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050" y="3182088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6644" y="2351550"/>
            <a:ext cx="1004831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74"/>
          <p:cNvSpPr/>
          <p:nvPr/>
        </p:nvSpPr>
        <p:spPr>
          <a:xfrm>
            <a:off x="3836738" y="25275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74"/>
          <p:cNvSpPr/>
          <p:nvPr/>
        </p:nvSpPr>
        <p:spPr>
          <a:xfrm>
            <a:off x="3839513" y="33364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74"/>
          <p:cNvSpPr/>
          <p:nvPr/>
        </p:nvSpPr>
        <p:spPr>
          <a:xfrm>
            <a:off x="3839513" y="40788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2" name="Google Shape;772;p74"/>
          <p:cNvCxnSpPr>
            <a:stCxn id="771" idx="0"/>
            <a:endCxn id="770" idx="4"/>
          </p:cNvCxnSpPr>
          <p:nvPr/>
        </p:nvCxnSpPr>
        <p:spPr>
          <a:xfrm rot="10800000">
            <a:off x="3934313" y="3525975"/>
            <a:ext cx="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74"/>
          <p:cNvCxnSpPr>
            <a:endCxn id="769" idx="4"/>
          </p:cNvCxnSpPr>
          <p:nvPr/>
        </p:nvCxnSpPr>
        <p:spPr>
          <a:xfrm rot="10800000">
            <a:off x="3931538" y="2717175"/>
            <a:ext cx="57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4" name="Google Shape;774;p7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60 / 67</a:t>
            </a:r>
            <a:endParaRPr sz="15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9" name="Google Shape;779;p75"/>
          <p:cNvGraphicFramePr/>
          <p:nvPr/>
        </p:nvGraphicFramePr>
        <p:xfrm>
          <a:off x="1025050" y="3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/>
                <a:gridCol w="2413000"/>
                <a:gridCol w="2413000"/>
              </a:tblGrid>
              <a:tr h="4197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REMOTE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 hMerge="1"/>
                <a:tc hMerge="1"/>
              </a:tr>
              <a:tr h="42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 hMerge="1"/>
                <a:tc hMerge="1"/>
              </a:tr>
              <a:tr h="41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68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</a:rPr>
                        <a:t>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80" name="Google Shape;780;p75"/>
          <p:cNvSpPr txBox="1"/>
          <p:nvPr/>
        </p:nvSpPr>
        <p:spPr>
          <a:xfrm>
            <a:off x="3347175" y="800425"/>
            <a:ext cx="1171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1" name="Google Shape;781;p75"/>
          <p:cNvCxnSpPr/>
          <p:nvPr/>
        </p:nvCxnSpPr>
        <p:spPr>
          <a:xfrm flipH="1">
            <a:off x="4619175" y="736375"/>
            <a:ext cx="111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2" name="Google Shape;78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013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013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607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00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100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694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5"/>
          <p:cNvSpPr/>
          <p:nvPr/>
        </p:nvSpPr>
        <p:spPr>
          <a:xfrm>
            <a:off x="1291875" y="249432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75"/>
          <p:cNvSpPr/>
          <p:nvPr/>
        </p:nvSpPr>
        <p:spPr>
          <a:xfrm>
            <a:off x="1294650" y="330322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5"/>
          <p:cNvSpPr/>
          <p:nvPr/>
        </p:nvSpPr>
        <p:spPr>
          <a:xfrm>
            <a:off x="1294650" y="404562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1" name="Google Shape;791;p75"/>
          <p:cNvCxnSpPr>
            <a:stCxn id="790" idx="0"/>
            <a:endCxn id="789" idx="4"/>
          </p:cNvCxnSpPr>
          <p:nvPr/>
        </p:nvCxnSpPr>
        <p:spPr>
          <a:xfrm rot="10800000">
            <a:off x="1389450" y="3492725"/>
            <a:ext cx="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75"/>
          <p:cNvCxnSpPr>
            <a:endCxn id="788" idx="4"/>
          </p:cNvCxnSpPr>
          <p:nvPr/>
        </p:nvCxnSpPr>
        <p:spPr>
          <a:xfrm rot="10800000">
            <a:off x="1386675" y="2683925"/>
            <a:ext cx="57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93" name="Google Shape;7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050" y="4070975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050" y="3182088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6644" y="2351550"/>
            <a:ext cx="1004831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5"/>
          <p:cNvSpPr/>
          <p:nvPr/>
        </p:nvSpPr>
        <p:spPr>
          <a:xfrm>
            <a:off x="3836738" y="25275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5"/>
          <p:cNvSpPr/>
          <p:nvPr/>
        </p:nvSpPr>
        <p:spPr>
          <a:xfrm>
            <a:off x="3839513" y="33364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5"/>
          <p:cNvSpPr/>
          <p:nvPr/>
        </p:nvSpPr>
        <p:spPr>
          <a:xfrm>
            <a:off x="3839513" y="40788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9" name="Google Shape;799;p75"/>
          <p:cNvCxnSpPr>
            <a:stCxn id="798" idx="0"/>
            <a:endCxn id="797" idx="4"/>
          </p:cNvCxnSpPr>
          <p:nvPr/>
        </p:nvCxnSpPr>
        <p:spPr>
          <a:xfrm rot="10800000">
            <a:off x="3934313" y="3525975"/>
            <a:ext cx="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75"/>
          <p:cNvCxnSpPr>
            <a:endCxn id="796" idx="4"/>
          </p:cNvCxnSpPr>
          <p:nvPr/>
        </p:nvCxnSpPr>
        <p:spPr>
          <a:xfrm rot="10800000">
            <a:off x="3931538" y="2717175"/>
            <a:ext cx="57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75"/>
          <p:cNvSpPr/>
          <p:nvPr/>
        </p:nvSpPr>
        <p:spPr>
          <a:xfrm>
            <a:off x="6384388" y="25275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5"/>
          <p:cNvSpPr/>
          <p:nvPr/>
        </p:nvSpPr>
        <p:spPr>
          <a:xfrm>
            <a:off x="6387163" y="33364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5"/>
          <p:cNvSpPr/>
          <p:nvPr/>
        </p:nvSpPr>
        <p:spPr>
          <a:xfrm>
            <a:off x="6387163" y="40788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75"/>
          <p:cNvCxnSpPr>
            <a:stCxn id="803" idx="0"/>
            <a:endCxn id="802" idx="4"/>
          </p:cNvCxnSpPr>
          <p:nvPr/>
        </p:nvCxnSpPr>
        <p:spPr>
          <a:xfrm rot="10800000">
            <a:off x="6481963" y="3525975"/>
            <a:ext cx="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75"/>
          <p:cNvCxnSpPr>
            <a:endCxn id="801" idx="4"/>
          </p:cNvCxnSpPr>
          <p:nvPr/>
        </p:nvCxnSpPr>
        <p:spPr>
          <a:xfrm rot="10800000">
            <a:off x="6479188" y="2717175"/>
            <a:ext cx="57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7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61 / 67</a:t>
            </a:r>
            <a:endParaRPr sz="15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1" name="Google Shape;811;p76"/>
          <p:cNvGraphicFramePr/>
          <p:nvPr/>
        </p:nvGraphicFramePr>
        <p:xfrm>
          <a:off x="3118038" y="32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3411575"/>
              </a:tblGrid>
              <a:tr h="134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REMOTE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96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</a:rPr>
                        <a:t>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812" name="Google Shape;812;p76"/>
          <p:cNvSpPr txBox="1"/>
          <p:nvPr/>
        </p:nvSpPr>
        <p:spPr>
          <a:xfrm>
            <a:off x="3118050" y="1777050"/>
            <a:ext cx="11670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3" name="Google Shape;813;p76"/>
          <p:cNvCxnSpPr/>
          <p:nvPr/>
        </p:nvCxnSpPr>
        <p:spPr>
          <a:xfrm>
            <a:off x="4465675" y="1675875"/>
            <a:ext cx="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4" name="Google Shape;81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975" y="4365400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975" y="3675963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569" y="2966350"/>
            <a:ext cx="1004831" cy="6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7" name="Google Shape;817;p76"/>
          <p:cNvCxnSpPr/>
          <p:nvPr/>
        </p:nvCxnSpPr>
        <p:spPr>
          <a:xfrm rot="10800000">
            <a:off x="5241825" y="1663350"/>
            <a:ext cx="210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Google Shape;818;p76"/>
          <p:cNvSpPr txBox="1"/>
          <p:nvPr/>
        </p:nvSpPr>
        <p:spPr>
          <a:xfrm>
            <a:off x="5411275" y="1746825"/>
            <a:ext cx="1095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9" name="Google Shape;819;p76"/>
          <p:cNvSpPr/>
          <p:nvPr/>
        </p:nvSpPr>
        <p:spPr>
          <a:xfrm>
            <a:off x="4729075" y="666750"/>
            <a:ext cx="1896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6"/>
          <p:cNvSpPr/>
          <p:nvPr/>
        </p:nvSpPr>
        <p:spPr>
          <a:xfrm>
            <a:off x="4729000" y="1026244"/>
            <a:ext cx="1896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6"/>
          <p:cNvSpPr/>
          <p:nvPr/>
        </p:nvSpPr>
        <p:spPr>
          <a:xfrm>
            <a:off x="4729075" y="1385737"/>
            <a:ext cx="1896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2" name="Google Shape;822;p76"/>
          <p:cNvCxnSpPr>
            <a:stCxn id="821" idx="0"/>
            <a:endCxn id="820" idx="4"/>
          </p:cNvCxnSpPr>
          <p:nvPr/>
        </p:nvCxnSpPr>
        <p:spPr>
          <a:xfrm rot="10800000">
            <a:off x="4823875" y="1166137"/>
            <a:ext cx="0" cy="2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76"/>
          <p:cNvCxnSpPr>
            <a:stCxn id="820" idx="0"/>
          </p:cNvCxnSpPr>
          <p:nvPr/>
        </p:nvCxnSpPr>
        <p:spPr>
          <a:xfrm rot="10800000">
            <a:off x="4819600" y="806644"/>
            <a:ext cx="4200" cy="2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76"/>
          <p:cNvSpPr/>
          <p:nvPr/>
        </p:nvSpPr>
        <p:spPr>
          <a:xfrm>
            <a:off x="4166338" y="30934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76"/>
          <p:cNvSpPr/>
          <p:nvPr/>
        </p:nvSpPr>
        <p:spPr>
          <a:xfrm>
            <a:off x="4166263" y="37527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6"/>
          <p:cNvSpPr/>
          <p:nvPr/>
        </p:nvSpPr>
        <p:spPr>
          <a:xfrm>
            <a:off x="4166338" y="4412075"/>
            <a:ext cx="189600" cy="18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76"/>
          <p:cNvCxnSpPr>
            <a:stCxn id="826" idx="0"/>
            <a:endCxn id="825" idx="4"/>
          </p:cNvCxnSpPr>
          <p:nvPr/>
        </p:nvCxnSpPr>
        <p:spPr>
          <a:xfrm rot="10800000">
            <a:off x="4261138" y="3942275"/>
            <a:ext cx="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76"/>
          <p:cNvCxnSpPr>
            <a:stCxn id="825" idx="0"/>
            <a:endCxn id="824" idx="4"/>
          </p:cNvCxnSpPr>
          <p:nvPr/>
        </p:nvCxnSpPr>
        <p:spPr>
          <a:xfrm rot="10800000">
            <a:off x="4261063" y="3282975"/>
            <a:ext cx="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7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62 / 67</a:t>
            </a:r>
            <a:endParaRPr sz="15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Real-time Open-source contribution </a:t>
            </a:r>
            <a:endParaRPr/>
          </a:p>
        </p:txBody>
      </p:sp>
      <p:sp>
        <p:nvSpPr>
          <p:cNvPr id="835" name="Google Shape;835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Fork -&gt;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https://github.com/divyabhushan/git-webinar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Commit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Push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Create a 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Wait for approval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Your changes merged and published </a:t>
            </a:r>
            <a:endParaRPr/>
          </a:p>
        </p:txBody>
      </p:sp>
      <p:sp>
        <p:nvSpPr>
          <p:cNvPr id="836" name="Google Shape;836;p7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63 / 67</a:t>
            </a:r>
            <a:endParaRPr sz="15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Congratulations !!!</a:t>
            </a:r>
            <a:endParaRPr/>
          </a:p>
        </p:txBody>
      </p:sp>
      <p:sp>
        <p:nvSpPr>
          <p:cNvPr id="842" name="Google Shape;84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have </a:t>
            </a:r>
            <a:r>
              <a:rPr lang="en-GB"/>
              <a:t>kick started</a:t>
            </a:r>
            <a:r>
              <a:rPr lang="en-GB"/>
              <a:t> your journey in the world of open source.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7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65 / 67</a:t>
            </a:r>
            <a:endParaRPr sz="15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:)</a:t>
            </a:r>
            <a:endParaRPr/>
          </a:p>
        </p:txBody>
      </p:sp>
      <p:sp>
        <p:nvSpPr>
          <p:cNvPr id="849" name="Google Shape;849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have reached the end of this session.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is just a beginning of 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Where to reach 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LInkedin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GitHub</a:t>
            </a:r>
            <a:endParaRPr/>
          </a:p>
        </p:txBody>
      </p:sp>
      <p:sp>
        <p:nvSpPr>
          <p:cNvPr id="850" name="Google Shape;850;p7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66 / 67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 title="git-webinar-introduc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Basic knowledge of any Operating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Good to have a familiarity writing basic terminal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Git version: 2.27.0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Create a GitHub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Text editor: Visual Studio Code(or any editor of your choice)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Demo setup: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Operating System: macOS Catalina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Git version: 2.27.0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Visual Studio Code: 1.46.1</a:t>
            </a:r>
            <a:endParaRPr/>
          </a:p>
        </p:txBody>
      </p:sp>
      <p:sp>
        <p:nvSpPr>
          <p:cNvPr id="136" name="Google Shape;136;p2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7 / 67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Modules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49525" y="2409175"/>
            <a:ext cx="1644000" cy="9030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1: Introduction to Git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1595332" y="2409175"/>
            <a:ext cx="21033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2: Install and Initialize git repo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45" name="Google Shape;145;p21"/>
          <p:cNvSpPr/>
          <p:nvPr/>
        </p:nvSpPr>
        <p:spPr>
          <a:xfrm>
            <a:off x="3196603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3: Work locally with git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4838437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4: Branching and Merging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6472903" y="2409175"/>
            <a:ext cx="2172900" cy="9030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34343"/>
                </a:solidFill>
              </a:rPr>
              <a:t>Module 5: Collaboration</a:t>
            </a:r>
            <a:endParaRPr b="1"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148" name="Google Shape;148;p2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8 / 67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