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17"/>
  </p:notesMasterIdLst>
  <p:sldIdLst>
    <p:sldId id="256" r:id="rId2"/>
    <p:sldId id="258" r:id="rId3"/>
    <p:sldId id="261" r:id="rId4"/>
    <p:sldId id="272" r:id="rId5"/>
    <p:sldId id="277" r:id="rId6"/>
    <p:sldId id="271" r:id="rId7"/>
    <p:sldId id="275" r:id="rId8"/>
    <p:sldId id="273" r:id="rId9"/>
    <p:sldId id="278" r:id="rId10"/>
    <p:sldId id="284" r:id="rId11"/>
    <p:sldId id="279" r:id="rId12"/>
    <p:sldId id="280" r:id="rId13"/>
    <p:sldId id="282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52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1901" autoAdjust="0"/>
  </p:normalViewPr>
  <p:slideViewPr>
    <p:cSldViewPr snapToGrid="0">
      <p:cViewPr varScale="1">
        <p:scale>
          <a:sx n="64" d="100"/>
          <a:sy n="64" d="100"/>
        </p:scale>
        <p:origin x="7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DB6D7-2A6E-4C5A-BD38-B9B7ACE1E4A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42784-8CDE-4181-B6DC-72A64440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2784-8CDE-4181-B6DC-72A64440C9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4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2784-8CDE-4181-B6DC-72A64440C9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2784-8CDE-4181-B6DC-72A64440C9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2784-8CDE-4181-B6DC-72A64440C9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2784-8CDE-4181-B6DC-72A64440C9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2784-8CDE-4181-B6DC-72A64440C9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2784-8CDE-4181-B6DC-72A64440C9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9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58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3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3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2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6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1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5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6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0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5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7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6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BB11-3728-4A9D-8983-F12658F71D5A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7FDA85-7FF9-4FBC-BFC7-FCA3B0151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file:///C:\Users\shardul.pundir\Desktop\Shardul_C8CapstoneProjectTABpdf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file:///C:\Users\shardul.pundir\Downloads\ShardulPundir_CapstoneProject.ipynb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03874-B097-996F-3EED-68985FBA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57" y="1192695"/>
            <a:ext cx="9352721" cy="4522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41B23-EEA2-4EB4-6A64-53902BFAAC13}"/>
              </a:ext>
            </a:extLst>
          </p:cNvPr>
          <p:cNvSpPr txBox="1"/>
          <p:nvPr/>
        </p:nvSpPr>
        <p:spPr>
          <a:xfrm>
            <a:off x="6510130" y="2774365"/>
            <a:ext cx="55599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000" b="1" dirty="0"/>
              <a:t>Created By Anjali Thota</a:t>
            </a:r>
          </a:p>
          <a:p>
            <a:r>
              <a:rPr lang="en-IN" sz="2000" b="1" dirty="0"/>
              <a:t>Batch:DA326S32</a:t>
            </a:r>
          </a:p>
          <a:p>
            <a:r>
              <a:rPr lang="en-IN" sz="2000" b="1" dirty="0"/>
              <a:t>Mentored By Komilla Bhatia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578429-C167-7D97-90DB-CA84EF8F21B7}"/>
              </a:ext>
            </a:extLst>
          </p:cNvPr>
          <p:cNvSpPr txBox="1">
            <a:spLocks/>
          </p:cNvSpPr>
          <p:nvPr/>
        </p:nvSpPr>
        <p:spPr>
          <a:xfrm>
            <a:off x="342900" y="1"/>
            <a:ext cx="11160123" cy="1017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Capstone Project:</a:t>
            </a:r>
          </a:p>
          <a:p>
            <a:r>
              <a:rPr lang="en-IN" sz="3200" b="1" dirty="0"/>
              <a:t>FOOTBALL GAME DATASET  ANALYSIS</a:t>
            </a:r>
            <a:br>
              <a:rPr lang="en-IN" sz="3200" b="1" dirty="0"/>
            </a:br>
            <a:br>
              <a:rPr lang="en-IN" sz="4000" b="1" dirty="0"/>
            </a:b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3632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CB58-3081-B52F-6621-C0D8AC65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30" y="141514"/>
            <a:ext cx="11297782" cy="39188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/>
              <a:t>ML </a:t>
            </a:r>
            <a:r>
              <a:rPr lang="en-IN" sz="2700" b="1" dirty="0">
                <a:effectLst/>
                <a:latin typeface="Segoe UI" panose="020B0502040204020203" pitchFamily="34" charset="0"/>
              </a:rPr>
              <a:t>ALGORITHMS </a:t>
            </a:r>
            <a:endParaRPr lang="en-IN" sz="27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747526-84D1-4767-550B-9FCBBE2C0CFD}"/>
              </a:ext>
            </a:extLst>
          </p:cNvPr>
          <p:cNvSpPr/>
          <p:nvPr/>
        </p:nvSpPr>
        <p:spPr>
          <a:xfrm>
            <a:off x="206830" y="616226"/>
            <a:ext cx="11788956" cy="6100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var(--jp-code-font-family)"/>
              </a:rPr>
              <a:t>Linear Regression: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Purpose: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Predicts the future market value of a player.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Input features: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Player details such as goals, last season's performance, minutes played, home/away club goals, height, and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Output: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Predicted market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var(--jp-code-font-family)"/>
              </a:rPr>
              <a:t>Logistic Regression: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Purpose: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Predicts whether a player will receive a card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Input features: Player details such as minutes played, last season's performance, and market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Output: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Predicted probability of receiving a card (0 or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var(--jp-code-font-family)"/>
              </a:rPr>
              <a:t>K-means: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Purpose: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Predict the Clusters players based on their characteristics to identify groups with similar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Input features: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Player details  such minutes played, last season’s ,market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var(--jp-code-font-family)"/>
              </a:rPr>
              <a:t>Output: </a:t>
            </a: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Clusters of players 4.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A0A358-F416-3F70-6061-EBDCA127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87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15E832-9673-2B05-4852-32D99B19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83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65564A-B863-697B-42FB-D45D0CC2F86E}"/>
              </a:ext>
            </a:extLst>
          </p:cNvPr>
          <p:cNvSpPr txBox="1"/>
          <p:nvPr/>
        </p:nvSpPr>
        <p:spPr>
          <a:xfrm>
            <a:off x="149087" y="801516"/>
            <a:ext cx="1187726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Performance Analysis</a:t>
            </a:r>
          </a:p>
          <a:p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Christian Pulisic </a:t>
            </a:r>
            <a:r>
              <a:rPr lang="en-US" sz="1600" dirty="0"/>
              <a:t>has the highest goal scoring rate </a:t>
            </a:r>
            <a:r>
              <a:rPr lang="en-US" sz="1600" b="1" dirty="0"/>
              <a:t>at 0.004306(sum of goals by sum of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ID </a:t>
            </a:r>
            <a:r>
              <a:rPr lang="en-US" sz="1600" b="1" dirty="0"/>
              <a:t>2378598</a:t>
            </a:r>
            <a:r>
              <a:rPr lang="en-US" sz="1600" dirty="0"/>
              <a:t> has the </a:t>
            </a:r>
            <a:r>
              <a:rPr lang="en-US" sz="1600" b="1" dirty="0"/>
              <a:t>highest </a:t>
            </a:r>
            <a:r>
              <a:rPr lang="en-US" sz="1600" dirty="0"/>
              <a:t>total goals, with</a:t>
            </a:r>
            <a:r>
              <a:rPr lang="en-US" sz="1600" b="1" dirty="0"/>
              <a:t> 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ID </a:t>
            </a:r>
            <a:r>
              <a:rPr lang="en-US" sz="1600" b="1" dirty="0"/>
              <a:t>2757218</a:t>
            </a:r>
            <a:r>
              <a:rPr lang="en-US" sz="1600" dirty="0"/>
              <a:t> has the </a:t>
            </a:r>
            <a:r>
              <a:rPr lang="en-US" sz="1600" b="1" dirty="0"/>
              <a:t>lowest</a:t>
            </a:r>
            <a:r>
              <a:rPr lang="en-US" sz="1600" dirty="0"/>
              <a:t> total goals</a:t>
            </a:r>
            <a:r>
              <a:rPr lang="en-US" sz="1600" b="1" dirty="0"/>
              <a:t>, </a:t>
            </a:r>
            <a:r>
              <a:rPr lang="en-US" sz="1600" dirty="0"/>
              <a:t>with</a:t>
            </a:r>
            <a:r>
              <a:rPr lang="en-US" sz="1600" b="1" dirty="0"/>
              <a:t>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John Anthony </a:t>
            </a:r>
            <a:r>
              <a:rPr lang="en-US" sz="1600" dirty="0"/>
              <a:t>has received the most </a:t>
            </a:r>
            <a:r>
              <a:rPr lang="en-US" sz="1600" b="1" dirty="0"/>
              <a:t>yellow cards, with 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Geoff Cameron </a:t>
            </a:r>
            <a:r>
              <a:rPr lang="en-US" sz="1600" dirty="0"/>
              <a:t>has received the </a:t>
            </a:r>
            <a:r>
              <a:rPr lang="en-US" sz="1600" b="1" dirty="0"/>
              <a:t>most red cards, with 2.</a:t>
            </a:r>
          </a:p>
          <a:p>
            <a:endParaRPr lang="en-US" sz="1600" b="1" dirty="0"/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Profile and Market Value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Players from 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Colombia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have the 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highest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Avg Market Value at </a:t>
            </a:r>
            <a:r>
              <a:rPr lang="en-IN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30,000,000 In 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Ethiopia 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 the </a:t>
            </a: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lowest average 1,50,000 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market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Attacking Midfielders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have the </a:t>
            </a: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highest 23,760 k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average market value Based on subpostion.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Left Winger 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 the lowest average market value </a:t>
            </a: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8,400k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FC2ED-77A2-CF13-6FE0-FFAF2DD5986F}"/>
              </a:ext>
            </a:extLst>
          </p:cNvPr>
          <p:cNvSpPr txBox="1"/>
          <p:nvPr/>
        </p:nvSpPr>
        <p:spPr>
          <a:xfrm>
            <a:off x="1709531" y="278296"/>
            <a:ext cx="9024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SUMMARY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7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D6CC6-CF57-437D-4A3A-5AB74AEEF6CF}"/>
              </a:ext>
            </a:extLst>
          </p:cNvPr>
          <p:cNvSpPr txBox="1"/>
          <p:nvPr/>
        </p:nvSpPr>
        <p:spPr>
          <a:xfrm>
            <a:off x="205740" y="251460"/>
            <a:ext cx="1183005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SUMMARY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Stadium Analysis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/>
              <a:t>Stadium with average attendance Of Santiago  </a:t>
            </a:r>
            <a:r>
              <a:rPr lang="en-US" sz="1600" dirty="0"/>
              <a:t>Bernabeu leads the Highest average attendance of </a:t>
            </a:r>
            <a:r>
              <a:rPr lang="en-US" sz="1600" b="1" dirty="0"/>
              <a:t>75,109k.</a:t>
            </a:r>
          </a:p>
          <a:p>
            <a:r>
              <a:rPr lang="en-US" sz="1600" b="1" dirty="0"/>
              <a:t>ALLIANZ ARENA </a:t>
            </a:r>
            <a:r>
              <a:rPr lang="en-US" sz="1600" dirty="0"/>
              <a:t>leads the low average attendance of </a:t>
            </a:r>
            <a:r>
              <a:rPr lang="en-US" sz="1600" b="1" dirty="0"/>
              <a:t>65,019k.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Competition wise  average attendance of  Other </a:t>
            </a:r>
            <a:r>
              <a:rPr lang="en-US" sz="1600" dirty="0"/>
              <a:t>competitions have the highest average </a:t>
            </a:r>
            <a:r>
              <a:rPr lang="en-US" sz="1600" b="1" dirty="0"/>
              <a:t>attendance of 58,846 k.</a:t>
            </a:r>
          </a:p>
          <a:p>
            <a:r>
              <a:rPr lang="en-US" sz="1600" b="1" dirty="0"/>
              <a:t>International cup </a:t>
            </a:r>
            <a:r>
              <a:rPr lang="en-US" sz="1600" dirty="0"/>
              <a:t>matches attract an average of </a:t>
            </a:r>
            <a:r>
              <a:rPr lang="en-US" sz="1600" b="1" dirty="0"/>
              <a:t>39,558 k.</a:t>
            </a:r>
          </a:p>
          <a:p>
            <a:endParaRPr lang="en-US" sz="1600" b="1" dirty="0"/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Patterns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/>
              <a:t> </a:t>
            </a:r>
            <a:r>
              <a:rPr lang="en-US" sz="1600" dirty="0"/>
              <a:t>Based Top 5  goals based </a:t>
            </a:r>
            <a:r>
              <a:rPr lang="en-US" sz="1600" b="1" dirty="0"/>
              <a:t>subpostion</a:t>
            </a:r>
            <a:r>
              <a:rPr lang="en-US" sz="1600" dirty="0"/>
              <a:t> </a:t>
            </a:r>
            <a:r>
              <a:rPr lang="en-US" sz="1600" b="1" dirty="0"/>
              <a:t>Centre-forward </a:t>
            </a:r>
            <a:r>
              <a:rPr lang="en-US" sz="1600" dirty="0"/>
              <a:t>substitutions have resulted in the most goals, with </a:t>
            </a:r>
            <a:r>
              <a:rPr lang="en-US" sz="1600" b="1" dirty="0"/>
              <a:t>a total of 2,201.</a:t>
            </a:r>
          </a:p>
          <a:p>
            <a:endParaRPr lang="en-US" sz="1600" b="1" dirty="0"/>
          </a:p>
          <a:p>
            <a:r>
              <a:rPr lang="en-US" sz="1600" b="1" dirty="0"/>
              <a:t>Second Striker </a:t>
            </a:r>
            <a:r>
              <a:rPr lang="en-US" sz="1600" dirty="0"/>
              <a:t>Having the </a:t>
            </a:r>
            <a:r>
              <a:rPr lang="en-US" sz="1600" b="1" dirty="0"/>
              <a:t>less 172 Goals.</a:t>
            </a:r>
          </a:p>
          <a:p>
            <a:endParaRPr lang="en-US" sz="1600" b="1" dirty="0"/>
          </a:p>
          <a:p>
            <a:r>
              <a:rPr lang="en-US" sz="1600" b="1" dirty="0"/>
              <a:t>Competition type based total goals scoring  game wise </a:t>
            </a:r>
          </a:p>
          <a:p>
            <a:endParaRPr lang="en-US" sz="1600" b="1" dirty="0"/>
          </a:p>
          <a:p>
            <a:r>
              <a:rPr lang="en-US" sz="1600" b="1" dirty="0"/>
              <a:t>Others </a:t>
            </a:r>
            <a:r>
              <a:rPr lang="en-US" sz="1600" dirty="0"/>
              <a:t>have the </a:t>
            </a:r>
            <a:r>
              <a:rPr lang="en-US" sz="1600" b="1" dirty="0"/>
              <a:t>highest goals 6.33</a:t>
            </a:r>
          </a:p>
          <a:p>
            <a:endParaRPr lang="en-US" sz="1600" b="1" dirty="0"/>
          </a:p>
          <a:p>
            <a:r>
              <a:rPr lang="en-US" sz="1600" b="1" dirty="0"/>
              <a:t>domostic_cup </a:t>
            </a:r>
            <a:r>
              <a:rPr lang="en-US" sz="1600" dirty="0"/>
              <a:t>matches have a slightly </a:t>
            </a:r>
            <a:r>
              <a:rPr lang="en-US" sz="1600" b="1" dirty="0"/>
              <a:t>second  </a:t>
            </a:r>
            <a:r>
              <a:rPr lang="en-US" sz="1600" dirty="0"/>
              <a:t>higher of total goals scored </a:t>
            </a:r>
            <a:r>
              <a:rPr lang="en-US" sz="1600" b="1" dirty="0"/>
              <a:t>3.993 </a:t>
            </a:r>
            <a:r>
              <a:rPr lang="en-US" sz="1600" dirty="0"/>
              <a:t>compared to </a:t>
            </a:r>
            <a:r>
              <a:rPr lang="en-US" sz="1600" b="1" dirty="0"/>
              <a:t>international league </a:t>
            </a:r>
            <a:r>
              <a:rPr lang="en-US" sz="1600" dirty="0"/>
              <a:t>matches</a:t>
            </a:r>
            <a:r>
              <a:rPr lang="en-US" sz="1600" b="1" dirty="0"/>
              <a:t>, at 3.086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5298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AC1C33-9D45-260C-B4D4-E55265A60EB2}"/>
              </a:ext>
            </a:extLst>
          </p:cNvPr>
          <p:cNvSpPr txBox="1"/>
          <p:nvPr/>
        </p:nvSpPr>
        <p:spPr>
          <a:xfrm>
            <a:off x="556591" y="1311965"/>
            <a:ext cx="1112188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Analysis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</a:t>
            </a:r>
            <a:r>
              <a:rPr lang="en-US" sz="1600" b="1" dirty="0"/>
              <a:t>ID 2757218 </a:t>
            </a:r>
            <a:r>
              <a:rPr lang="en-US" sz="1600" dirty="0"/>
              <a:t>has the highest total goals, with </a:t>
            </a:r>
            <a:r>
              <a:rPr lang="en-US" sz="1600" b="1" dirty="0"/>
              <a:t>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</a:t>
            </a:r>
            <a:r>
              <a:rPr lang="en-US" sz="1600" b="1" dirty="0"/>
              <a:t>ID 2231415 </a:t>
            </a:r>
            <a:r>
              <a:rPr lang="en-US" sz="1600" dirty="0"/>
              <a:t>has the lowest total goals, </a:t>
            </a:r>
            <a:r>
              <a:rPr lang="en-US" sz="1600" b="1" dirty="0"/>
              <a:t>with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Event ID </a:t>
            </a:r>
            <a:r>
              <a:rPr lang="en-US" sz="1600" b="1" dirty="0"/>
              <a:t>3a27cec829f94eb3ee48ac335bbe9cd4</a:t>
            </a:r>
            <a:r>
              <a:rPr lang="en-US" sz="1600" dirty="0"/>
              <a:t> has the highest </a:t>
            </a:r>
            <a:r>
              <a:rPr lang="en-US" sz="1600" b="1" dirty="0"/>
              <a:t>total goals, with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Event ID </a:t>
            </a:r>
            <a:r>
              <a:rPr lang="en-US" sz="1600" b="1" dirty="0"/>
              <a:t>b717041d1fc6293fdc07c</a:t>
            </a:r>
            <a:r>
              <a:rPr lang="en-US" sz="1600" dirty="0"/>
              <a:t>df7f2cb438d has the </a:t>
            </a:r>
            <a:r>
              <a:rPr lang="en-US" sz="1600" b="1" dirty="0"/>
              <a:t>lowest total goals, with 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F057D-3137-B1CB-990B-6C82AE891950}"/>
              </a:ext>
            </a:extLst>
          </p:cNvPr>
          <p:cNvSpPr txBox="1"/>
          <p:nvPr/>
        </p:nvSpPr>
        <p:spPr>
          <a:xfrm>
            <a:off x="2286000" y="318052"/>
            <a:ext cx="6661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SUMMARY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428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DF37A-6B8D-1032-61DA-C845A716F30B}"/>
              </a:ext>
            </a:extLst>
          </p:cNvPr>
          <p:cNvSpPr txBox="1"/>
          <p:nvPr/>
        </p:nvSpPr>
        <p:spPr>
          <a:xfrm>
            <a:off x="188843" y="1113183"/>
            <a:ext cx="1172012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Christian Pulisic led the </a:t>
            </a:r>
            <a:r>
              <a:rPr lang="en-US" sz="1600" b="1" dirty="0"/>
              <a:t>last season (2023) </a:t>
            </a:r>
            <a:r>
              <a:rPr lang="en-US" sz="1600" dirty="0"/>
              <a:t>in goal-scoring rate, with a rate </a:t>
            </a:r>
            <a:r>
              <a:rPr lang="en-US" sz="1600" b="1" dirty="0"/>
              <a:t>of 0.004306,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game with </a:t>
            </a:r>
            <a:r>
              <a:rPr lang="en-US" sz="1600" b="1" dirty="0"/>
              <a:t>ID 2378598 </a:t>
            </a:r>
            <a:r>
              <a:rPr lang="en-US" sz="1600" dirty="0"/>
              <a:t>had the highest number of total goals </a:t>
            </a:r>
            <a:r>
              <a:rPr lang="en-US" sz="1600" b="1" dirty="0"/>
              <a:t>scored (17) </a:t>
            </a:r>
            <a:r>
              <a:rPr lang="en-US" sz="1600" dirty="0"/>
              <a:t>by both home and away clubs, indicating it was a high-scoring event.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map indicates a concentration of players in </a:t>
            </a:r>
            <a:r>
              <a:rPr lang="en-US" sz="1600" b="1" dirty="0"/>
              <a:t>Europe, particularly in England, Germany, Italy, and Spain</a:t>
            </a:r>
            <a:r>
              <a:rPr lang="en-US" sz="1600" dirty="0"/>
              <a:t>. This suggests that these regions are major hubs for football </a:t>
            </a:r>
            <a:r>
              <a:rPr lang="en-US" sz="1600" b="1" dirty="0"/>
              <a:t>needed to improvement</a:t>
            </a:r>
            <a:r>
              <a:rPr lang="en-US" sz="1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average number of goals scored by home teams </a:t>
            </a:r>
            <a:r>
              <a:rPr lang="en-US" sz="1600" b="1" dirty="0"/>
              <a:t>(4)</a:t>
            </a:r>
            <a:r>
              <a:rPr lang="en-US" sz="1600" dirty="0"/>
              <a:t> is slightly higher than that of away teams </a:t>
            </a:r>
            <a:r>
              <a:rPr lang="en-US" sz="1600" b="1" dirty="0"/>
              <a:t>(3.4)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Santiago Bernabeu leads the list of top 5 stadiums with the highest average attendance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"other" category, which likely includes a mix of different competitions, has the highest average attendance, followed by international cups and domestic leagues. 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match featured a total </a:t>
            </a:r>
            <a:r>
              <a:rPr lang="en-US" sz="1600" b="1" dirty="0"/>
              <a:t>of 35 </a:t>
            </a:r>
            <a:r>
              <a:rPr lang="en-US" sz="1600" dirty="0"/>
              <a:t>goals, with </a:t>
            </a:r>
            <a:r>
              <a:rPr lang="en-US" sz="1600" b="1" dirty="0"/>
              <a:t>an average of 17.5 </a:t>
            </a:r>
            <a:r>
              <a:rPr lang="en-US" sz="1600" dirty="0"/>
              <a:t>goals per team. This suggests that the match was relatively high scoring.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2357F-CD58-91B6-0DB1-5E4430411EE1}"/>
              </a:ext>
            </a:extLst>
          </p:cNvPr>
          <p:cNvSpPr txBox="1"/>
          <p:nvPr/>
        </p:nvSpPr>
        <p:spPr>
          <a:xfrm>
            <a:off x="2136913" y="357808"/>
            <a:ext cx="8209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64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2381D9-57DD-6328-2553-5A64F288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982980"/>
            <a:ext cx="10853103" cy="33375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75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5B48-B43C-765D-28D7-B521F397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190500"/>
            <a:ext cx="11638146" cy="1724025"/>
          </a:xfrm>
        </p:spPr>
        <p:txBody>
          <a:bodyPr>
            <a:norm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9754-A847-E408-0319-D57A9CF4DE38}"/>
              </a:ext>
            </a:extLst>
          </p:cNvPr>
          <p:cNvSpPr txBox="1"/>
          <p:nvPr/>
        </p:nvSpPr>
        <p:spPr>
          <a:xfrm>
            <a:off x="373379" y="58847"/>
            <a:ext cx="11561445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PROBLEM STATEMENT</a:t>
            </a:r>
          </a:p>
          <a:p>
            <a:endParaRPr lang="en-IN" dirty="0"/>
          </a:p>
          <a:p>
            <a:r>
              <a:rPr lang="en-IN" dirty="0"/>
              <a:t>The project is to analysed a football dataset to identify key factors for success, specifically within areas such as player performance, team tactics, fan behavior.</a:t>
            </a:r>
          </a:p>
          <a:p>
            <a:endParaRPr lang="en-IN" dirty="0"/>
          </a:p>
          <a:p>
            <a:r>
              <a:rPr lang="en-IN" dirty="0"/>
              <a:t>The data that can be used to enhance decision-making in football.</a:t>
            </a:r>
          </a:p>
          <a:p>
            <a:endParaRPr lang="en-IN" dirty="0"/>
          </a:p>
          <a:p>
            <a:r>
              <a:rPr lang="en-IN" sz="2000" b="1" dirty="0"/>
              <a:t>OBJECTIVES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Player Profile and Market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Team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Attendance and Stadium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Substitution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0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4261-5A33-3961-051A-E7A3ED0D5404}"/>
              </a:ext>
            </a:extLst>
          </p:cNvPr>
          <p:cNvSpPr txBox="1">
            <a:spLocks/>
          </p:cNvSpPr>
          <p:nvPr/>
        </p:nvSpPr>
        <p:spPr>
          <a:xfrm>
            <a:off x="529483" y="290279"/>
            <a:ext cx="10443317" cy="8002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spc="600" baseline="0">
                <a:solidFill>
                  <a:schemeClr val="tx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IN" i="1" dirty="0"/>
              <a:t>Project Procedure</a:t>
            </a:r>
          </a:p>
          <a:p>
            <a:endParaRPr lang="en-IN" i="1" dirty="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265882C1-7E8E-E9D5-70CC-364CEFDE02EC}"/>
              </a:ext>
            </a:extLst>
          </p:cNvPr>
          <p:cNvSpPr txBox="1">
            <a:spLocks/>
          </p:cNvSpPr>
          <p:nvPr/>
        </p:nvSpPr>
        <p:spPr>
          <a:xfrm>
            <a:off x="5100713" y="2399838"/>
            <a:ext cx="2417457" cy="10804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PYTHON</a:t>
            </a:r>
          </a:p>
          <a:p>
            <a:r>
              <a:rPr lang="en-IN" sz="1200" dirty="0"/>
              <a:t>DATA PREPROCESSING AND ML    ALGORITHAMS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0130891E-D937-8FC0-2CE8-780372FB4794}"/>
              </a:ext>
            </a:extLst>
          </p:cNvPr>
          <p:cNvSpPr txBox="1">
            <a:spLocks/>
          </p:cNvSpPr>
          <p:nvPr/>
        </p:nvSpPr>
        <p:spPr>
          <a:xfrm>
            <a:off x="357809" y="2278657"/>
            <a:ext cx="1649895" cy="12298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2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IN" sz="1800" b="1" dirty="0"/>
              <a:t>Excel :</a:t>
            </a:r>
          </a:p>
          <a:p>
            <a:pPr defTabSz="457200"/>
            <a:r>
              <a:rPr lang="en-IN" sz="1200" dirty="0"/>
              <a:t>LOADING DATA 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98325B-86C5-0DEE-BDE1-EBE9DCA9E4B0}"/>
              </a:ext>
            </a:extLst>
          </p:cNvPr>
          <p:cNvSpPr/>
          <p:nvPr/>
        </p:nvSpPr>
        <p:spPr>
          <a:xfrm>
            <a:off x="448906" y="11269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DD724-9DEF-78F0-B990-FB7FF4E7DB2C}"/>
              </a:ext>
            </a:extLst>
          </p:cNvPr>
          <p:cNvGrpSpPr/>
          <p:nvPr/>
        </p:nvGrpSpPr>
        <p:grpSpPr>
          <a:xfrm>
            <a:off x="8245881" y="997904"/>
            <a:ext cx="1050583" cy="940425"/>
            <a:chOff x="9192269" y="5487247"/>
            <a:chExt cx="1017249" cy="9889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B90B08-771F-3971-FAD3-F91F893A90CF}"/>
                </a:ext>
              </a:extLst>
            </p:cNvPr>
            <p:cNvSpPr/>
            <p:nvPr/>
          </p:nvSpPr>
          <p:spPr>
            <a:xfrm>
              <a:off x="9192269" y="5487247"/>
              <a:ext cx="1017249" cy="9889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14" descr="Tableau Logo, symbol, meaning, history, PNG, brand">
              <a:hlinkClick r:id="rId2" action="ppaction://hlinkfile"/>
              <a:extLst>
                <a:ext uri="{FF2B5EF4-FFF2-40B4-BE49-F238E27FC236}">
                  <a16:creationId xmlns:a16="http://schemas.microsoft.com/office/drawing/2014/main" id="{40584AA4-E1DF-7461-EBAB-1C43F1C5C7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2" r="17224"/>
            <a:stretch/>
          </p:blipFill>
          <p:spPr bwMode="auto">
            <a:xfrm>
              <a:off x="9328109" y="5657205"/>
              <a:ext cx="745570" cy="648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79B7C64-F053-A3B1-7BC1-E57C8AE1E5E2}"/>
              </a:ext>
            </a:extLst>
          </p:cNvPr>
          <p:cNvSpPr txBox="1">
            <a:spLocks/>
          </p:cNvSpPr>
          <p:nvPr/>
        </p:nvSpPr>
        <p:spPr>
          <a:xfrm>
            <a:off x="8004632" y="2335087"/>
            <a:ext cx="2351942" cy="13936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2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TABLEAU</a:t>
            </a:r>
            <a:r>
              <a:rPr lang="en-IN" sz="1400" b="1" dirty="0"/>
              <a:t>:</a:t>
            </a:r>
          </a:p>
          <a:p>
            <a:r>
              <a:rPr lang="en-IN" sz="1200" dirty="0"/>
              <a:t>FINDING BUSINESS INSIGHTS</a:t>
            </a:r>
          </a:p>
        </p:txBody>
      </p:sp>
      <p:pic>
        <p:nvPicPr>
          <p:cNvPr id="17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6B7D2206-38A4-157D-8D80-1EB46FAE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57" y="1061011"/>
            <a:ext cx="1128195" cy="90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D814A96-7329-4231-00F3-091670187F9B}"/>
              </a:ext>
            </a:extLst>
          </p:cNvPr>
          <p:cNvSpPr/>
          <p:nvPr/>
        </p:nvSpPr>
        <p:spPr>
          <a:xfrm flipV="1">
            <a:off x="10913430" y="1016665"/>
            <a:ext cx="953892" cy="840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E677D-3C93-223E-50FF-139B85D3B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3541" y="1194714"/>
            <a:ext cx="585880" cy="5135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4362533-0123-CE01-FD68-93701944D300}"/>
              </a:ext>
            </a:extLst>
          </p:cNvPr>
          <p:cNvSpPr txBox="1"/>
          <p:nvPr/>
        </p:nvSpPr>
        <p:spPr>
          <a:xfrm flipH="1">
            <a:off x="10604551" y="2278658"/>
            <a:ext cx="1451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b="1" dirty="0"/>
              <a:t>FIGMA</a:t>
            </a:r>
            <a:r>
              <a:rPr lang="en-IN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dirty="0"/>
              <a:t>BACKGROUND DESIGN FOR FIGMA</a:t>
            </a:r>
          </a:p>
        </p:txBody>
      </p:sp>
      <p:pic>
        <p:nvPicPr>
          <p:cNvPr id="33" name="Graphic 32" descr="Back with solid fill">
            <a:extLst>
              <a:ext uri="{FF2B5EF4-FFF2-40B4-BE49-F238E27FC236}">
                <a16:creationId xmlns:a16="http://schemas.microsoft.com/office/drawing/2014/main" id="{62061633-A801-84F4-AEC9-D9219CF4B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3232" y="994271"/>
            <a:ext cx="914400" cy="914400"/>
          </a:xfrm>
          <a:prstGeom prst="rect">
            <a:avLst/>
          </a:prstGeom>
        </p:spPr>
      </p:pic>
      <p:pic>
        <p:nvPicPr>
          <p:cNvPr id="34" name="Graphic 33" descr="Back with solid fill">
            <a:extLst>
              <a:ext uri="{FF2B5EF4-FFF2-40B4-BE49-F238E27FC236}">
                <a16:creationId xmlns:a16="http://schemas.microsoft.com/office/drawing/2014/main" id="{0735EE7F-E987-6B4F-38DF-707FE6489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7753" y="1084680"/>
            <a:ext cx="914400" cy="914400"/>
          </a:xfrm>
          <a:prstGeom prst="rect">
            <a:avLst/>
          </a:prstGeom>
        </p:spPr>
      </p:pic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72E9B0EE-28EC-3AA1-A49C-3F660297CF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90151" y="942831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DCDD28-A1E4-9E71-D4B3-2E4EA3E78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5" y="1279919"/>
            <a:ext cx="465494" cy="531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48B9CD-82B1-1075-87A1-2DBC15FE23BC}"/>
              </a:ext>
            </a:extLst>
          </p:cNvPr>
          <p:cNvSpPr txBox="1"/>
          <p:nvPr/>
        </p:nvSpPr>
        <p:spPr>
          <a:xfrm>
            <a:off x="165653" y="3480274"/>
            <a:ext cx="110377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/>
          </a:p>
          <a:p>
            <a:r>
              <a:rPr lang="en-IN" b="1" dirty="0"/>
              <a:t>Excel</a:t>
            </a:r>
            <a:r>
              <a:rPr lang="en-IN" sz="1600" dirty="0"/>
              <a:t>:  </a:t>
            </a:r>
            <a:r>
              <a:rPr lang="en-IN" sz="1400" dirty="0"/>
              <a:t>Excel is using  for importing and exporting data sets.</a:t>
            </a:r>
          </a:p>
          <a:p>
            <a:endParaRPr lang="en-IN" dirty="0"/>
          </a:p>
          <a:p>
            <a:r>
              <a:rPr lang="en-IN" sz="1400" b="1" dirty="0"/>
              <a:t>MY SQL WORKBENCH:    </a:t>
            </a:r>
            <a:r>
              <a:rPr lang="en-IN" sz="1400" dirty="0"/>
              <a:t>For Analyzing the Data.</a:t>
            </a:r>
          </a:p>
          <a:p>
            <a:endParaRPr lang="en-IN" sz="1400" dirty="0"/>
          </a:p>
          <a:p>
            <a:r>
              <a:rPr lang="en-IN" b="1" dirty="0"/>
              <a:t>Python</a:t>
            </a:r>
            <a:r>
              <a:rPr lang="en-IN" sz="1400" dirty="0"/>
              <a:t>: Python  using the  commonly used for merging tables and preprocessing data. </a:t>
            </a:r>
          </a:p>
          <a:p>
            <a:endParaRPr lang="en-IN" dirty="0"/>
          </a:p>
          <a:p>
            <a:r>
              <a:rPr lang="en-IN" b="1" dirty="0"/>
              <a:t>Tableau</a:t>
            </a:r>
            <a:r>
              <a:rPr lang="en-IN" dirty="0"/>
              <a:t>:</a:t>
            </a:r>
            <a:r>
              <a:rPr lang="en-IN" sz="1400" dirty="0"/>
              <a:t>Tableau is a powerful data visualization tool that can be used to create a variety of charts and </a:t>
            </a:r>
            <a:r>
              <a:rPr lang="en-IN" sz="1600" dirty="0"/>
              <a:t>graphs.</a:t>
            </a:r>
          </a:p>
          <a:p>
            <a:endParaRPr lang="en-IN" sz="1600" dirty="0"/>
          </a:p>
          <a:p>
            <a:r>
              <a:rPr lang="en-IN" b="1" dirty="0"/>
              <a:t>Figma</a:t>
            </a:r>
            <a:r>
              <a:rPr lang="en-IN" sz="1600" dirty="0"/>
              <a:t>: </a:t>
            </a:r>
            <a:r>
              <a:rPr lang="en-IN" sz="1400" dirty="0"/>
              <a:t>Figma is a design tool that can be used to create backgrounds and other visual elements</a:t>
            </a:r>
          </a:p>
        </p:txBody>
      </p:sp>
      <p:pic>
        <p:nvPicPr>
          <p:cNvPr id="9" name="Graphic 8" descr="Back with solid fill">
            <a:extLst>
              <a:ext uri="{FF2B5EF4-FFF2-40B4-BE49-F238E27FC236}">
                <a16:creationId xmlns:a16="http://schemas.microsoft.com/office/drawing/2014/main" id="{35DEB023-78FC-2C62-2547-06639EAFF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4277" y="1084680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4EAEF6-652D-1119-B692-E1DBEE98ECD4}"/>
              </a:ext>
            </a:extLst>
          </p:cNvPr>
          <p:cNvSpPr/>
          <p:nvPr/>
        </p:nvSpPr>
        <p:spPr>
          <a:xfrm>
            <a:off x="2642264" y="1161781"/>
            <a:ext cx="988428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5D0E4A-A71B-3521-35A8-74CFD81E7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30" y="1328805"/>
            <a:ext cx="609524" cy="609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411B07-A82A-3F92-84C5-FCCBD231DA33}"/>
              </a:ext>
            </a:extLst>
          </p:cNvPr>
          <p:cNvSpPr txBox="1"/>
          <p:nvPr/>
        </p:nvSpPr>
        <p:spPr>
          <a:xfrm>
            <a:off x="2107096" y="2494591"/>
            <a:ext cx="2566736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MY SQLWORKBENCH :</a:t>
            </a:r>
          </a:p>
          <a:p>
            <a:pPr defTabSz="457200"/>
            <a:r>
              <a:rPr lang="en-IN" sz="1100" b="1" dirty="0"/>
              <a:t>   </a:t>
            </a:r>
          </a:p>
          <a:p>
            <a:pPr defTabSz="457200"/>
            <a:r>
              <a:rPr lang="en-IN" sz="1400" dirty="0"/>
              <a:t>For 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41909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3C11D8-A655-B8A0-1F34-F140EF196FE4}"/>
              </a:ext>
            </a:extLst>
          </p:cNvPr>
          <p:cNvSpPr/>
          <p:nvPr/>
        </p:nvSpPr>
        <p:spPr>
          <a:xfrm>
            <a:off x="9795510" y="228600"/>
            <a:ext cx="2228850" cy="6355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1200" b="1" dirty="0"/>
              <a:t>Christian Pulisic </a:t>
            </a:r>
            <a:r>
              <a:rPr lang="en-US" sz="1200" dirty="0"/>
              <a:t>has the highest goal scoring(sum Goals by sum minutes) rate </a:t>
            </a:r>
            <a:r>
              <a:rPr lang="en-US" sz="1200" b="1" dirty="0"/>
              <a:t>at 0.004306.</a:t>
            </a:r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1200" dirty="0"/>
              <a:t>Game ID </a:t>
            </a:r>
            <a:r>
              <a:rPr lang="en-US" sz="1200" b="1" dirty="0"/>
              <a:t>2378598</a:t>
            </a:r>
            <a:r>
              <a:rPr lang="en-US" sz="1200" dirty="0"/>
              <a:t> has the </a:t>
            </a:r>
            <a:r>
              <a:rPr lang="en-US" sz="1200" b="1" dirty="0"/>
              <a:t>highest </a:t>
            </a:r>
            <a:r>
              <a:rPr lang="en-US" sz="1200" dirty="0"/>
              <a:t>total goals, with</a:t>
            </a:r>
            <a:r>
              <a:rPr lang="en-US" sz="1200" b="1" dirty="0"/>
              <a:t> 17.</a:t>
            </a:r>
          </a:p>
          <a:p>
            <a:pPr algn="ctr"/>
            <a:r>
              <a:rPr lang="en-US" sz="1200" dirty="0"/>
              <a:t>Game ID </a:t>
            </a:r>
            <a:r>
              <a:rPr lang="en-US" sz="1200" b="1" dirty="0"/>
              <a:t>2757218</a:t>
            </a:r>
            <a:r>
              <a:rPr lang="en-US" sz="1200" dirty="0"/>
              <a:t> has the </a:t>
            </a:r>
            <a:r>
              <a:rPr lang="en-US" sz="1200" b="1" dirty="0"/>
              <a:t>lowest</a:t>
            </a:r>
            <a:r>
              <a:rPr lang="en-US" sz="1200" dirty="0"/>
              <a:t> total goals</a:t>
            </a:r>
            <a:r>
              <a:rPr lang="en-US" sz="1200" b="1" dirty="0"/>
              <a:t>, </a:t>
            </a:r>
            <a:r>
              <a:rPr lang="en-US" sz="1200" dirty="0"/>
              <a:t>with</a:t>
            </a:r>
            <a:r>
              <a:rPr lang="en-US" sz="1200" b="1" dirty="0"/>
              <a:t> 2.</a:t>
            </a:r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1200" b="1" dirty="0"/>
              <a:t>John Anthony </a:t>
            </a:r>
            <a:r>
              <a:rPr lang="en-US" sz="1200" dirty="0"/>
              <a:t>has received the most </a:t>
            </a:r>
            <a:r>
              <a:rPr lang="en-US" sz="1200" b="1" dirty="0"/>
              <a:t>yellow cards, with 39.</a:t>
            </a:r>
          </a:p>
          <a:p>
            <a:pPr algn="ctr"/>
            <a:r>
              <a:rPr lang="en-US" sz="1200" b="1" dirty="0"/>
              <a:t>Geoff Cameron </a:t>
            </a:r>
            <a:r>
              <a:rPr lang="en-US" sz="1200" dirty="0"/>
              <a:t>has received the </a:t>
            </a:r>
            <a:r>
              <a:rPr lang="en-US" sz="1200" b="1" dirty="0"/>
              <a:t>most red cards, with 2.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63CCD-75BE-0BD8-C460-0BFBC920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28600"/>
            <a:ext cx="9503134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688CA5-FC11-DC5D-574E-C9CF9FCA5F5C}"/>
              </a:ext>
            </a:extLst>
          </p:cNvPr>
          <p:cNvSpPr/>
          <p:nvPr/>
        </p:nvSpPr>
        <p:spPr>
          <a:xfrm>
            <a:off x="9784080" y="125730"/>
            <a:ext cx="2320290" cy="6492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Players from 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Colombia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have the 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highest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Avg Market Value at</a:t>
            </a:r>
          </a:p>
          <a:p>
            <a:pPr algn="ctr"/>
            <a:r>
              <a:rPr lang="en-IN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30,000,000 In Eur.</a:t>
            </a:r>
            <a:endParaRPr lang="en-IN" sz="1600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Ethiopia 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 the </a:t>
            </a: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lowest average 1,50,000 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market values.</a:t>
            </a:r>
          </a:p>
          <a:p>
            <a:pPr algn="ctr"/>
            <a:endParaRPr lang="en-US" sz="1600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Attacking Midfielders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have the </a:t>
            </a: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highest 23,760 k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average market value Based on subpostion. </a:t>
            </a:r>
          </a:p>
          <a:p>
            <a:pPr algn="ctr"/>
            <a:endParaRPr lang="en-US" sz="1600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Left Winger </a:t>
            </a:r>
            <a:r>
              <a:rPr lang="en-US" sz="16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 the lowest average market value </a:t>
            </a:r>
            <a:r>
              <a:rPr lang="en-US" sz="1600" b="1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8,400k</a:t>
            </a:r>
          </a:p>
          <a:p>
            <a:pPr algn="ctr"/>
            <a:endParaRPr lang="en-US" sz="1600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C67EC-1077-631A-D45C-F7BCE703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308112"/>
            <a:ext cx="9543387" cy="63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0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407F11-DD8F-AD2A-5FD8-B5D44C3D4F5D}"/>
              </a:ext>
            </a:extLst>
          </p:cNvPr>
          <p:cNvSpPr/>
          <p:nvPr/>
        </p:nvSpPr>
        <p:spPr>
          <a:xfrm>
            <a:off x="9326880" y="228600"/>
            <a:ext cx="2697480" cy="63779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Top 5 Higher average Home club Goals   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 Home Teams and  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Nottingham Forest Football Club  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having the highest Goals</a:t>
            </a:r>
            <a:r>
              <a:rPr lang="en-IN" sz="16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5</a:t>
            </a:r>
            <a:endParaRPr lang="en-IN" sz="1200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kern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Top 5 Higher average AWAY club Goals   </a:t>
            </a:r>
            <a:r>
              <a:rPr lang="en-IN" sz="14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 Home Teams having the highest  goals of name  </a:t>
            </a:r>
            <a:r>
              <a:rPr lang="en-IN" sz="14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FC Shakhtar and Racing Club de Krasnodar with  </a:t>
            </a:r>
            <a:r>
              <a:rPr lang="en-IN" sz="1400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Goals</a:t>
            </a:r>
            <a:r>
              <a:rPr lang="en-IN" sz="1400" b="1" kern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4</a:t>
            </a:r>
            <a:endParaRPr lang="en-IN" sz="1100" b="1" kern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4B45C-2127-C556-266D-0A9477B9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21276"/>
            <a:ext cx="8951646" cy="62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44290-F4BA-57FB-2DF7-D3AF3B9AC40E}"/>
              </a:ext>
            </a:extLst>
          </p:cNvPr>
          <p:cNvSpPr/>
          <p:nvPr/>
        </p:nvSpPr>
        <p:spPr>
          <a:xfrm>
            <a:off x="9532620" y="228600"/>
            <a:ext cx="2491740" cy="6355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Stadium with average attendance </a:t>
            </a:r>
          </a:p>
          <a:p>
            <a:pPr algn="ctr"/>
            <a:r>
              <a:rPr lang="en-US" sz="1400" b="1" dirty="0"/>
              <a:t>Of </a:t>
            </a:r>
          </a:p>
          <a:p>
            <a:pPr algn="ctr"/>
            <a:r>
              <a:rPr lang="en-US" sz="1400" b="1" dirty="0"/>
              <a:t>Santiago  </a:t>
            </a:r>
            <a:r>
              <a:rPr lang="en-US" sz="1400" dirty="0"/>
              <a:t>Bernabeu leads the Highest average attendance of </a:t>
            </a:r>
            <a:r>
              <a:rPr lang="en-US" sz="1400" b="1" dirty="0"/>
              <a:t>75,109.k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1400" b="1" dirty="0"/>
              <a:t>ALLIANZ ARENA </a:t>
            </a:r>
            <a:r>
              <a:rPr lang="en-US" sz="1400" dirty="0"/>
              <a:t>leads the low average attendance of </a:t>
            </a:r>
            <a:r>
              <a:rPr lang="en-US" sz="1400" b="1" dirty="0"/>
              <a:t>65,019k.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Competition wise  average attendance of  </a:t>
            </a:r>
          </a:p>
          <a:p>
            <a:pPr algn="ctr"/>
            <a:r>
              <a:rPr lang="en-US" sz="1400" b="1" dirty="0"/>
              <a:t>Other </a:t>
            </a:r>
            <a:r>
              <a:rPr lang="en-US" sz="1400" dirty="0"/>
              <a:t>competitions have the highest average </a:t>
            </a:r>
            <a:r>
              <a:rPr lang="en-US" sz="1400" b="1" dirty="0"/>
              <a:t>attendance of 58,846 k.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International cup </a:t>
            </a:r>
            <a:r>
              <a:rPr lang="en-US" sz="1400" dirty="0"/>
              <a:t>matches attract an average of </a:t>
            </a:r>
            <a:r>
              <a:rPr lang="en-US" sz="1400" b="1" dirty="0"/>
              <a:t>39,558 k.</a:t>
            </a:r>
          </a:p>
          <a:p>
            <a:pPr algn="ctr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69CE-0A6D-3527-0E5A-5C3D49EE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28601"/>
            <a:ext cx="9105569" cy="63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3E8166-837F-F74B-FF8B-D29A0E183687}"/>
              </a:ext>
            </a:extLst>
          </p:cNvPr>
          <p:cNvSpPr/>
          <p:nvPr/>
        </p:nvSpPr>
        <p:spPr>
          <a:xfrm>
            <a:off x="9795510" y="228600"/>
            <a:ext cx="2228850" cy="6355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 Based Top 5  goals based </a:t>
            </a:r>
            <a:r>
              <a:rPr lang="en-US" sz="1400" b="1" dirty="0"/>
              <a:t>subpostion</a:t>
            </a:r>
            <a:r>
              <a:rPr lang="en-US" sz="1400" dirty="0"/>
              <a:t> </a:t>
            </a:r>
            <a:r>
              <a:rPr lang="en-US" sz="1400" b="1" dirty="0"/>
              <a:t>Centre-forward </a:t>
            </a:r>
            <a:r>
              <a:rPr lang="en-US" sz="1400" dirty="0"/>
              <a:t>substitutions have resulted in the most goals, with </a:t>
            </a:r>
            <a:r>
              <a:rPr lang="en-US" sz="1400" b="1" dirty="0"/>
              <a:t>a total of 2,201.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b="1" dirty="0"/>
              <a:t>Second Striker </a:t>
            </a:r>
            <a:r>
              <a:rPr lang="en-US" sz="1400" dirty="0"/>
              <a:t>Having the </a:t>
            </a:r>
            <a:r>
              <a:rPr lang="en-US" sz="1400" b="1" dirty="0"/>
              <a:t>less 172 Goals.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Competition type </a:t>
            </a:r>
            <a:r>
              <a:rPr lang="en-US" sz="1400" b="1" dirty="0"/>
              <a:t>based total goals scoring  game wise </a:t>
            </a:r>
          </a:p>
          <a:p>
            <a:pPr algn="ctr"/>
            <a:r>
              <a:rPr lang="en-US" sz="1400" b="1" dirty="0"/>
              <a:t>Others </a:t>
            </a:r>
            <a:r>
              <a:rPr lang="en-US" sz="1400" dirty="0"/>
              <a:t>have the </a:t>
            </a:r>
            <a:r>
              <a:rPr lang="en-US" sz="1400" b="1" dirty="0"/>
              <a:t>highest goals 6.33</a:t>
            </a:r>
          </a:p>
          <a:p>
            <a:pPr algn="ctr"/>
            <a:r>
              <a:rPr lang="en-US" sz="1400" b="1" dirty="0"/>
              <a:t>domostic_cup </a:t>
            </a:r>
            <a:r>
              <a:rPr lang="en-US" sz="1400" dirty="0"/>
              <a:t>matches have a slightly </a:t>
            </a:r>
            <a:r>
              <a:rPr lang="en-US" sz="1400" b="1" dirty="0"/>
              <a:t>second  </a:t>
            </a:r>
            <a:r>
              <a:rPr lang="en-US" sz="1400" dirty="0"/>
              <a:t>higher of total goals scored </a:t>
            </a:r>
            <a:r>
              <a:rPr lang="en-US" sz="1400" b="1" dirty="0"/>
              <a:t>3.993 </a:t>
            </a:r>
            <a:r>
              <a:rPr lang="en-US" sz="1400" dirty="0"/>
              <a:t>compared to </a:t>
            </a:r>
            <a:r>
              <a:rPr lang="en-US" sz="1400" b="1" dirty="0"/>
              <a:t>international league </a:t>
            </a:r>
            <a:r>
              <a:rPr lang="en-US" sz="1400" dirty="0"/>
              <a:t>matches</a:t>
            </a:r>
            <a:r>
              <a:rPr lang="en-US" sz="1400" b="1" dirty="0"/>
              <a:t>, at 3.086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5F55F-65D4-32EB-2631-7D074271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28600"/>
            <a:ext cx="9453438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6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A6B169-40DD-414B-61C8-4BB131BE831A}"/>
              </a:ext>
            </a:extLst>
          </p:cNvPr>
          <p:cNvSpPr/>
          <p:nvPr/>
        </p:nvSpPr>
        <p:spPr>
          <a:xfrm>
            <a:off x="9852660" y="240030"/>
            <a:ext cx="2296292" cy="66179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 Based Top 5  Game Event ID’s In That </a:t>
            </a:r>
            <a:r>
              <a:rPr lang="en-US" sz="1400" b="1" dirty="0"/>
              <a:t>3a27cec829f94eb3ee48ac335bbe9cd4</a:t>
            </a:r>
            <a:r>
              <a:rPr lang="en-US" sz="1400" dirty="0"/>
              <a:t> has the highest </a:t>
            </a:r>
            <a:r>
              <a:rPr lang="en-US" sz="1400" b="1" dirty="0"/>
              <a:t>total goals, with 17.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 </a:t>
            </a:r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400" b="1" dirty="0"/>
              <a:t>Top 5 Goals Based on </a:t>
            </a:r>
          </a:p>
          <a:p>
            <a:pPr algn="ctr"/>
            <a:r>
              <a:rPr lang="en-US" sz="1400" b="1" dirty="0"/>
              <a:t>Game wise </a:t>
            </a:r>
            <a:r>
              <a:rPr lang="en-US" sz="1400" dirty="0"/>
              <a:t>minutes playing</a:t>
            </a:r>
            <a:endParaRPr lang="en-US" sz="1400" b="1" dirty="0"/>
          </a:p>
          <a:p>
            <a:pPr algn="ctr"/>
            <a:r>
              <a:rPr lang="en-US" sz="1400" b="1" dirty="0"/>
              <a:t>101.6 </a:t>
            </a:r>
            <a:r>
              <a:rPr lang="en-US" sz="1400" dirty="0"/>
              <a:t>minutes havening the </a:t>
            </a:r>
            <a:r>
              <a:rPr lang="en-US" sz="1400" b="1" dirty="0"/>
              <a:t>highest Goals 15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36A3E-78D7-9701-9008-B8F411A0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" y="168966"/>
            <a:ext cx="9432235" cy="63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325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5235</TotalTime>
  <Words>1131</Words>
  <Application>Microsoft Office PowerPoint</Application>
  <PresentationFormat>Widescreen</PresentationFormat>
  <Paragraphs>236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Cambria</vt:lpstr>
      <vt:lpstr>Century Gothic</vt:lpstr>
      <vt:lpstr>Segoe UI</vt:lpstr>
      <vt:lpstr>Times New Roman</vt:lpstr>
      <vt:lpstr>var(--jp-code-font-family)</vt:lpstr>
      <vt:lpstr>Wingdings 3</vt:lpstr>
      <vt:lpstr>Wisp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ALGORITHMS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n</dc:creator>
  <cp:lastModifiedBy>Anjali Thota</cp:lastModifiedBy>
  <cp:revision>26</cp:revision>
  <dcterms:created xsi:type="dcterms:W3CDTF">2024-04-15T06:46:40Z</dcterms:created>
  <dcterms:modified xsi:type="dcterms:W3CDTF">2024-09-16T01:20:03Z</dcterms:modified>
</cp:coreProperties>
</file>