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59" r:id="rId10"/>
    <p:sldId id="267" r:id="rId11"/>
    <p:sldId id="271" r:id="rId12"/>
    <p:sldId id="27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9" autoAdjust="0"/>
    <p:restoredTop sz="84046" autoAdjust="0"/>
  </p:normalViewPr>
  <p:slideViewPr>
    <p:cSldViewPr snapToGrid="0">
      <p:cViewPr varScale="1">
        <p:scale>
          <a:sx n="50" d="100"/>
          <a:sy n="50" d="100"/>
        </p:scale>
        <p:origin x="1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B570-47A6-4908-A35D-B4BB201ACD0B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1F31F-E29D-4E67-AEA0-980768FD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1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1F31F-E29D-4E67-AEA0-980768FD35B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7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1F31F-E29D-4E67-AEA0-980768FD35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0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1F31F-E29D-4E67-AEA0-980768FD35B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9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1F31F-E29D-4E67-AEA0-980768FD35B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3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1F31F-E29D-4E67-AEA0-980768FD35B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6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3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8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8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5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2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8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8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8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C3C5D-31B8-4544-BA71-04315404AFD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82C950-8D3B-43D9-BEB9-2908DD05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0878F9-CC39-DFCB-653C-6DB84A9BE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6807" y="4583430"/>
            <a:ext cx="7577563" cy="1760220"/>
          </a:xfrm>
        </p:spPr>
        <p:txBody>
          <a:bodyPr>
            <a:normAutofit/>
          </a:bodyPr>
          <a:lstStyle/>
          <a:p>
            <a:r>
              <a:rPr lang="en-IN" sz="2400" b="1" dirty="0"/>
              <a:t>BY ANJALI THOTA</a:t>
            </a:r>
          </a:p>
          <a:p>
            <a:r>
              <a:rPr lang="en-IN" sz="2400" b="1" dirty="0"/>
              <a:t>Batch:-   DA326S32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BD097-EC42-B949-89BE-80AA0B0C277F}"/>
              </a:ext>
            </a:extLst>
          </p:cNvPr>
          <p:cNvSpPr txBox="1"/>
          <p:nvPr/>
        </p:nvSpPr>
        <p:spPr>
          <a:xfrm>
            <a:off x="1691640" y="1397422"/>
            <a:ext cx="79352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Raleway-Regular"/>
              </a:rPr>
              <a:t>Refining Computer Sales Strategy through Statistical Analysis Project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0963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DF98D8-170A-3A7C-B853-1F83C2B613C8}"/>
              </a:ext>
            </a:extLst>
          </p:cNvPr>
          <p:cNvSpPr/>
          <p:nvPr/>
        </p:nvSpPr>
        <p:spPr>
          <a:xfrm>
            <a:off x="9436100" y="228600"/>
            <a:ext cx="2641600" cy="627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distribution of prices for products with a premium. The graph reveals a clear concentration of prices at the lower end of the spectrum</a:t>
            </a:r>
            <a:r>
              <a:rPr lang="en-US" sz="2400" b="1" dirty="0"/>
              <a:t>, with a sharp peak near the $0 mark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F7669-3698-D0C7-79CA-1FA4C129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28600"/>
            <a:ext cx="906160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>
            <a:extLst>
              <a:ext uri="{FF2B5EF4-FFF2-40B4-BE49-F238E27FC236}">
                <a16:creationId xmlns:a16="http://schemas.microsoft.com/office/drawing/2014/main" id="{49917113-1D9C-4D8F-94F7-4D5A3F8C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15900"/>
            <a:ext cx="91186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C7C854-1FF6-A2CA-F9AC-294116481819}"/>
              </a:ext>
            </a:extLst>
          </p:cNvPr>
          <p:cNvSpPr/>
          <p:nvPr/>
        </p:nvSpPr>
        <p:spPr>
          <a:xfrm>
            <a:off x="9436100" y="228600"/>
            <a:ext cx="2641600" cy="627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distribution of premium prices is concentrated in the higher price range, while the distribution of non-premium prices is concentrated in the lower price range.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8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CE37-ED99-FF9E-C301-62D71CB5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162050"/>
            <a:ext cx="11595099" cy="45339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The probability density </a:t>
            </a:r>
            <a:r>
              <a:rPr lang="en-US" sz="2400" b="1" dirty="0"/>
              <a:t>of prices for both products with and without a CD is very low across all price points. </a:t>
            </a:r>
            <a:r>
              <a:rPr lang="en-US" sz="2400" dirty="0"/>
              <a:t>The highest density appears to be around the $0 price point.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The distribution of prices for products with a premium. The graph reveals a clear concentration of prices at the lower </a:t>
            </a:r>
            <a:r>
              <a:rPr lang="en-US" sz="2400" dirty="0"/>
              <a:t>end of the spectrum, with a sharp peak near the $0 mark.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distribution of </a:t>
            </a:r>
            <a:r>
              <a:rPr lang="en-US" sz="2400" b="1" dirty="0"/>
              <a:t>premium prices is concentrated in the higher price range</a:t>
            </a:r>
            <a:r>
              <a:rPr lang="en-US" sz="2400" dirty="0"/>
              <a:t>, while the distribution </a:t>
            </a:r>
            <a:r>
              <a:rPr lang="en-US" sz="2400" b="1" dirty="0"/>
              <a:t>of non-premium prices is concentrated in the lower price range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</a:t>
            </a:r>
            <a:br>
              <a:rPr lang="en-US" sz="24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endParaRPr lang="en-I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0983E2-DE17-A6EA-AA48-9F37F3AB06A7}"/>
              </a:ext>
            </a:extLst>
          </p:cNvPr>
          <p:cNvSpPr txBox="1">
            <a:spLocks/>
          </p:cNvSpPr>
          <p:nvPr/>
        </p:nvSpPr>
        <p:spPr>
          <a:xfrm>
            <a:off x="457201" y="217171"/>
            <a:ext cx="11045824" cy="7086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65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0425-2726-4F07-B1C0-E0A90484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1219200"/>
            <a:ext cx="11670030" cy="5193029"/>
          </a:xfrm>
        </p:spPr>
        <p:txBody>
          <a:bodyPr>
            <a:normAutofit/>
          </a:bodyPr>
          <a:lstStyle/>
          <a:p>
            <a:r>
              <a:rPr lang="en-IN" sz="1600" b="1" dirty="0"/>
              <a:t>Sample_Size _ 10: </a:t>
            </a:r>
            <a:r>
              <a:rPr lang="en-IN" sz="1600" dirty="0"/>
              <a:t>-</a:t>
            </a:r>
            <a:r>
              <a:rPr lang="en-US" sz="1600" dirty="0"/>
              <a:t>Low Peak: Around the price of between 1800 and 2000, with a count of 1.</a:t>
            </a:r>
          </a:p>
          <a:p>
            <a:pPr marL="0" indent="0">
              <a:buNone/>
            </a:pPr>
            <a:r>
              <a:rPr lang="en-US" sz="1600" dirty="0"/>
              <a:t>        High Peak: Around the price of between 2400 and 2600, with a count of 6.</a:t>
            </a:r>
          </a:p>
          <a:p>
            <a:r>
              <a:rPr lang="en-US" sz="1600" b="1" dirty="0"/>
              <a:t> Sample_Size_100:-</a:t>
            </a:r>
            <a:r>
              <a:rPr lang="en-US" sz="1600" dirty="0"/>
              <a:t>The count of prices around 1500-2500 is higher in this dataset,  suggesting a higher concentration in this range. </a:t>
            </a:r>
          </a:p>
          <a:p>
            <a:r>
              <a:rPr lang="en-US" sz="1600" b="1" dirty="0"/>
              <a:t>Sample_Size_200:-</a:t>
            </a:r>
            <a:r>
              <a:rPr lang="en-US" sz="1600" dirty="0"/>
              <a:t>The highest concentration of data points is around the 2000-2500 price range, indicating that this is where most prices are clustered.</a:t>
            </a:r>
          </a:p>
          <a:p>
            <a:r>
              <a:rPr lang="en-US" sz="1600" b="1" dirty="0"/>
              <a:t>Sample_Size_300:-</a:t>
            </a:r>
            <a:r>
              <a:rPr lang="en-US" sz="1600" dirty="0"/>
              <a:t>The count of prices around 1500-2500 is higher in this dataset, suggesting a higher concentration in this range. </a:t>
            </a:r>
            <a:endParaRPr lang="en-IN" sz="1600" dirty="0"/>
          </a:p>
          <a:p>
            <a:r>
              <a:rPr lang="en-US" sz="1600" b="1" dirty="0"/>
              <a:t>Sample_Size_400:-</a:t>
            </a:r>
            <a:r>
              <a:rPr lang="en-US" sz="1600" dirty="0"/>
              <a:t>The count of prices around 1500-2500 is higher in this dataset, suggesting a higher concentration in this range. </a:t>
            </a:r>
          </a:p>
          <a:p>
            <a:r>
              <a:rPr lang="en-US" sz="1600" b="1" dirty="0"/>
              <a:t>Sample_Size_1000:-</a:t>
            </a:r>
            <a:r>
              <a:rPr lang="en-US" sz="1600" dirty="0"/>
              <a:t>There is a gradual decline in </a:t>
            </a:r>
            <a:r>
              <a:rPr lang="en-US" sz="1600" b="1" dirty="0"/>
              <a:t>the number of occurrences as the price increases beyond 2500, showing that higher prices </a:t>
            </a:r>
            <a:r>
              <a:rPr lang="en-US" sz="1600" dirty="0"/>
              <a:t>are less common. </a:t>
            </a:r>
            <a:endParaRPr lang="en-IN" sz="1600" dirty="0"/>
          </a:p>
          <a:p>
            <a:r>
              <a:rPr lang="en-US" sz="1800" b="1" dirty="0"/>
              <a:t>Finall_Conclusion</a:t>
            </a:r>
            <a:r>
              <a:rPr lang="en-US" b="1" dirty="0"/>
              <a:t>: When Increasing the Sample Size  it’s Equally To The Normal Distibruation.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73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0425-2726-4F07-B1C0-E0A90484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617220"/>
            <a:ext cx="11171553" cy="58750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Conclusion: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findings suggest that certain features ( CD, screen size) and product categories (premium vs. non-premium) significantly impact customer purchasing behavior and pricing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can use these insights to tailor their offerings and pricing strategies to better meet customer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32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960983E2-DE17-A6EA-AA48-9F37F3AB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8" y="765810"/>
            <a:ext cx="10634344" cy="47205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 YOU  ALL</a:t>
            </a:r>
          </a:p>
        </p:txBody>
      </p:sp>
    </p:spTree>
    <p:extLst>
      <p:ext uri="{BB962C8B-B14F-4D97-AF65-F5344CB8AC3E}">
        <p14:creationId xmlns:p14="http://schemas.microsoft.com/office/powerpoint/2010/main" val="32467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63AC-8616-36CF-CE02-CC5E065E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71" y="217171"/>
            <a:ext cx="3360419" cy="880110"/>
          </a:xfrm>
        </p:spPr>
        <p:txBody>
          <a:bodyPr>
            <a:normAutofit/>
          </a:bodyPr>
          <a:lstStyle/>
          <a:p>
            <a:r>
              <a:rPr lang="en-IN" sz="2800" b="1" dirty="0"/>
              <a:t>Problem Statement</a:t>
            </a:r>
            <a:endParaRPr lang="en-IN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468039-CA1F-C32A-659E-F09A371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3071"/>
            <a:ext cx="10018713" cy="4088130"/>
          </a:xfrm>
        </p:spPr>
        <p:txBody>
          <a:bodyPr/>
          <a:lstStyle/>
          <a:p>
            <a:r>
              <a:rPr lang="en-US" dirty="0"/>
              <a:t>The analyzing a dataset of computer purchases to understand the likelihood</a:t>
            </a:r>
          </a:p>
          <a:p>
            <a:pPr marL="0" indent="0">
              <a:buNone/>
            </a:pPr>
            <a:r>
              <a:rPr lang="en-US" dirty="0"/>
              <a:t>   of customers purchasing specific computer configurations and the</a:t>
            </a:r>
          </a:p>
          <a:p>
            <a:pPr marL="0" indent="0">
              <a:buNone/>
            </a:pPr>
            <a:r>
              <a:rPr lang="en-US" dirty="0"/>
              <a:t>   statistical properties of various aspects of the data.</a:t>
            </a:r>
          </a:p>
          <a:p>
            <a:endParaRPr lang="en-US" dirty="0"/>
          </a:p>
          <a:p>
            <a:r>
              <a:rPr lang="en-US" dirty="0"/>
              <a:t>The analysis involves calculating probabilities, performing hypothesis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2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BADE-D330-4E4F-253B-9608C411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1" y="125731"/>
            <a:ext cx="3897629" cy="1154430"/>
          </a:xfrm>
        </p:spPr>
        <p:txBody>
          <a:bodyPr>
            <a:normAutofit/>
          </a:bodyPr>
          <a:lstStyle/>
          <a:p>
            <a:r>
              <a:rPr lang="en-IN" sz="2800" b="1" dirty="0"/>
              <a:t>Objectives For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201F00-546F-9A23-C6D6-3EFB39F0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2" y="1714500"/>
            <a:ext cx="11354432" cy="4076701"/>
          </a:xfrm>
        </p:spPr>
        <p:txBody>
          <a:bodyPr>
            <a:normAutofit/>
          </a:bodyPr>
          <a:lstStyle/>
          <a:p>
            <a:r>
              <a:rPr lang="en-US" dirty="0"/>
              <a:t> Enhance Product Strategy and Sales Performance through Specification-Based Analysis.</a:t>
            </a:r>
          </a:p>
          <a:p>
            <a:r>
              <a:rPr lang="en-US" dirty="0"/>
              <a:t> Assessing Price Disparities Between Premium and Non-Premium Computers as compared to prices of both categories together.</a:t>
            </a:r>
          </a:p>
          <a:p>
            <a:r>
              <a:rPr lang="en-US" dirty="0"/>
              <a:t> Understanding Computer Price Trends Through Distribution Analysis</a:t>
            </a:r>
          </a:p>
          <a:p>
            <a:r>
              <a:rPr lang="en-IN" dirty="0"/>
              <a:t> Analyzing Advertising Budget for Premium Computers.</a:t>
            </a:r>
          </a:p>
          <a:p>
            <a:r>
              <a:rPr lang="en-US" dirty="0"/>
              <a:t> Evaluating the Price Impact of CD Players on Computers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3529CB5-CBCD-9748-7AA2-EC87D5F004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79400"/>
            <a:ext cx="8585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89459-297F-301C-9D09-945AD47C27A4}"/>
              </a:ext>
            </a:extLst>
          </p:cNvPr>
          <p:cNvSpPr/>
          <p:nvPr/>
        </p:nvSpPr>
        <p:spPr>
          <a:xfrm>
            <a:off x="9039134" y="445588"/>
            <a:ext cx="3063966" cy="6220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Peak: Around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of between 1800 and 2000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count of 1.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Peak: Around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of between 2400 and 2600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count of 6.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7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B5E1D106-B80A-6853-D578-4790A18C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427075"/>
            <a:ext cx="54578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ED8654F-1ABF-2E7E-A875-5E0940E42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69817"/>
            <a:ext cx="8712200" cy="651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36434D-F35E-E613-BFF2-C4EF6E9F9DBB}"/>
              </a:ext>
            </a:extLst>
          </p:cNvPr>
          <p:cNvSpPr/>
          <p:nvPr/>
        </p:nvSpPr>
        <p:spPr>
          <a:xfrm>
            <a:off x="8929915" y="169817"/>
            <a:ext cx="3135085" cy="6688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highest concentration of data points are  around </a:t>
            </a:r>
            <a:r>
              <a:rPr lang="en-US" sz="2400" b="1" dirty="0"/>
              <a:t>the price range of 2000 to 2500. </a:t>
            </a:r>
          </a:p>
        </p:txBody>
      </p:sp>
    </p:spTree>
    <p:extLst>
      <p:ext uri="{BB962C8B-B14F-4D97-AF65-F5344CB8AC3E}">
        <p14:creationId xmlns:p14="http://schemas.microsoft.com/office/powerpoint/2010/main" val="37757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71C9D1EF-4E7C-69EA-58FC-63F57E22C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7" y="232952"/>
            <a:ext cx="8381999" cy="641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2EDA1C-7102-27BE-1746-0F2BC09CF2EE}"/>
              </a:ext>
            </a:extLst>
          </p:cNvPr>
          <p:cNvSpPr/>
          <p:nvPr/>
        </p:nvSpPr>
        <p:spPr>
          <a:xfrm>
            <a:off x="8817428" y="326571"/>
            <a:ext cx="3135085" cy="611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highest concentration of </a:t>
            </a:r>
            <a:r>
              <a:rPr lang="en-US" sz="2400" b="1" dirty="0"/>
              <a:t>data points is around the 2000-2500 price </a:t>
            </a:r>
            <a:r>
              <a:rPr lang="en-US" sz="2400" dirty="0"/>
              <a:t>range, indicating that this is where most prices are clustered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87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AEFB14B8-9772-D18E-1EC6-D637FCB85F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" y="222069"/>
            <a:ext cx="8558120" cy="63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3CD5B1-5FA2-BA3F-DCBF-639166CE103C}"/>
              </a:ext>
            </a:extLst>
          </p:cNvPr>
          <p:cNvSpPr/>
          <p:nvPr/>
        </p:nvSpPr>
        <p:spPr>
          <a:xfrm>
            <a:off x="9144001" y="222069"/>
            <a:ext cx="2947916" cy="6361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count of </a:t>
            </a:r>
            <a:r>
              <a:rPr lang="en-US" sz="2400" b="1" dirty="0"/>
              <a:t>prices around 1500-2500 </a:t>
            </a:r>
            <a:r>
              <a:rPr lang="en-US" sz="2400" dirty="0"/>
              <a:t>is higher in this dataset, suggesting a higher concentration in this range.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26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CB0765D1-A398-632E-F160-745810FA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7" y="248193"/>
            <a:ext cx="8447313" cy="628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7E378-FC78-6F73-D8B0-8B752C5C29ED}"/>
              </a:ext>
            </a:extLst>
          </p:cNvPr>
          <p:cNvSpPr/>
          <p:nvPr/>
        </p:nvSpPr>
        <p:spPr>
          <a:xfrm>
            <a:off x="8817428" y="248193"/>
            <a:ext cx="3135085" cy="62832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There is a gradual decline in </a:t>
            </a:r>
            <a:r>
              <a:rPr lang="en-US" b="1" dirty="0"/>
              <a:t>the number of occurrences as the price increases beyond 2500, showing that higher prices </a:t>
            </a:r>
            <a:r>
              <a:rPr lang="en-US" dirty="0"/>
              <a:t>are less common.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90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018A2-82CE-7413-FA13-60C3EF2B9031}"/>
              </a:ext>
            </a:extLst>
          </p:cNvPr>
          <p:cNvSpPr/>
          <p:nvPr/>
        </p:nvSpPr>
        <p:spPr>
          <a:xfrm>
            <a:off x="8026400" y="939800"/>
            <a:ext cx="3898900" cy="572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probability density of prices </a:t>
            </a:r>
            <a:r>
              <a:rPr lang="en-US" sz="2400" b="1" dirty="0"/>
              <a:t>for both products with and without a CD is very low across all price points</a:t>
            </a:r>
            <a:r>
              <a:rPr lang="en-US" sz="2400" dirty="0"/>
              <a:t>. The highest density appears to be around the </a:t>
            </a:r>
            <a:r>
              <a:rPr lang="en-US" sz="2400" b="1" dirty="0"/>
              <a:t>$0 price point</a:t>
            </a:r>
            <a:r>
              <a:rPr lang="en-US" b="1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8C952-94F3-7434-B85F-15DDA974FD57}"/>
              </a:ext>
            </a:extLst>
          </p:cNvPr>
          <p:cNvSpPr txBox="1"/>
          <p:nvPr/>
        </p:nvSpPr>
        <p:spPr>
          <a:xfrm>
            <a:off x="2324100" y="190500"/>
            <a:ext cx="828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CD_WITH &amp; WITHOUT_PRICE_COMPARSION AND DISPLACEMENT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F9480-3981-A39B-6A4F-34C52D36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850900"/>
            <a:ext cx="779780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1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300</TotalTime>
  <Words>718</Words>
  <Application>Microsoft Office PowerPoint</Application>
  <PresentationFormat>Widescreen</PresentationFormat>
  <Paragraphs>47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Raleway-Regular</vt:lpstr>
      <vt:lpstr>Parallax</vt:lpstr>
      <vt:lpstr>PowerPoint Presentation</vt:lpstr>
      <vt:lpstr>Problem Statement</vt:lpstr>
      <vt:lpstr>Objectives For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The probability density of prices for both products with and without a CD is very low across all price points. The highest density appears to be around the $0 price point.   The distribution of prices for products with a premium. The graph reveals a clear concentration of prices at the lower end of the spectrum, with a sharp peak near the $0 mark.   The distribution of premium prices is concentrated in the higher price range, while the distribution of non-premium prices is concentrated in the lower price range.          </vt:lpstr>
      <vt:lpstr>PowerPoint Presentation</vt:lpstr>
      <vt:lpstr>PowerPoint Presentation</vt:lpstr>
      <vt:lpstr>THANK  YOU 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Thota</dc:creator>
  <cp:lastModifiedBy>Anjali Thota</cp:lastModifiedBy>
  <cp:revision>4</cp:revision>
  <dcterms:created xsi:type="dcterms:W3CDTF">2024-08-01T13:14:44Z</dcterms:created>
  <dcterms:modified xsi:type="dcterms:W3CDTF">2024-08-06T17:11:27Z</dcterms:modified>
</cp:coreProperties>
</file>