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notesMasterIdLst>
    <p:notesMasterId r:id="rId18"/>
  </p:notesMasterIdLst>
  <p:sldIdLst>
    <p:sldId id="256" r:id="rId2"/>
    <p:sldId id="258" r:id="rId3"/>
    <p:sldId id="261" r:id="rId4"/>
    <p:sldId id="262" r:id="rId5"/>
    <p:sldId id="263" r:id="rId6"/>
    <p:sldId id="264" r:id="rId7"/>
    <p:sldId id="265" r:id="rId8"/>
    <p:sldId id="266" r:id="rId9"/>
    <p:sldId id="267" r:id="rId10"/>
    <p:sldId id="268" r:id="rId11"/>
    <p:sldId id="269" r:id="rId12"/>
    <p:sldId id="273" r:id="rId13"/>
    <p:sldId id="274" r:id="rId14"/>
    <p:sldId id="271" r:id="rId15"/>
    <p:sldId id="270"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6" d="100"/>
          <a:sy n="56" d="100"/>
        </p:scale>
        <p:origin x="10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CF6BB5-16C3-4FCB-AD65-B57E22670EAC}" type="datetimeFigureOut">
              <a:rPr lang="en-IN" smtClean="0"/>
              <a:t>27-07-2024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07003-3792-4A7E-841F-863E447B58EC}" type="slidenum">
              <a:rPr lang="en-IN" smtClean="0"/>
              <a:t>‹#›</a:t>
            </a:fld>
            <a:endParaRPr lang="en-IN"/>
          </a:p>
        </p:txBody>
      </p:sp>
    </p:spTree>
    <p:extLst>
      <p:ext uri="{BB962C8B-B14F-4D97-AF65-F5344CB8AC3E}">
        <p14:creationId xmlns:p14="http://schemas.microsoft.com/office/powerpoint/2010/main" val="646892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5207003-3792-4A7E-841F-863E447B58EC}" type="slidenum">
              <a:rPr lang="en-IN" smtClean="0"/>
              <a:t>8</a:t>
            </a:fld>
            <a:endParaRPr lang="en-IN"/>
          </a:p>
        </p:txBody>
      </p:sp>
    </p:spTree>
    <p:extLst>
      <p:ext uri="{BB962C8B-B14F-4D97-AF65-F5344CB8AC3E}">
        <p14:creationId xmlns:p14="http://schemas.microsoft.com/office/powerpoint/2010/main" val="3670700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5207003-3792-4A7E-841F-863E447B58EC}" type="slidenum">
              <a:rPr lang="en-IN" smtClean="0"/>
              <a:t>14</a:t>
            </a:fld>
            <a:endParaRPr lang="en-IN"/>
          </a:p>
        </p:txBody>
      </p:sp>
    </p:spTree>
    <p:extLst>
      <p:ext uri="{BB962C8B-B14F-4D97-AF65-F5344CB8AC3E}">
        <p14:creationId xmlns:p14="http://schemas.microsoft.com/office/powerpoint/2010/main" val="82742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8D00FD-994F-4F71-9297-FE8ABEB863D9}" type="datetimeFigureOut">
              <a:rPr lang="en-IN" smtClean="0"/>
              <a:t>27-07-2024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8588DCA4-C588-419F-B246-15EAA96DAC98}" type="slidenum">
              <a:rPr lang="en-IN" smtClean="0"/>
              <a:t>‹#›</a:t>
            </a:fld>
            <a:endParaRPr lang="en-IN"/>
          </a:p>
        </p:txBody>
      </p:sp>
    </p:spTree>
    <p:extLst>
      <p:ext uri="{BB962C8B-B14F-4D97-AF65-F5344CB8AC3E}">
        <p14:creationId xmlns:p14="http://schemas.microsoft.com/office/powerpoint/2010/main" val="1159774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8D00FD-994F-4F71-9297-FE8ABEB863D9}" type="datetimeFigureOut">
              <a:rPr lang="en-IN" smtClean="0"/>
              <a:t>27-07-2024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88DCA4-C588-419F-B246-15EAA96DAC98}" type="slidenum">
              <a:rPr lang="en-IN" smtClean="0"/>
              <a:t>‹#›</a:t>
            </a:fld>
            <a:endParaRPr lang="en-IN"/>
          </a:p>
        </p:txBody>
      </p:sp>
    </p:spTree>
    <p:extLst>
      <p:ext uri="{BB962C8B-B14F-4D97-AF65-F5344CB8AC3E}">
        <p14:creationId xmlns:p14="http://schemas.microsoft.com/office/powerpoint/2010/main" val="2114261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8D00FD-994F-4F71-9297-FE8ABEB863D9}"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88DCA4-C588-419F-B246-15EAA96DAC98}" type="slidenum">
              <a:rPr lang="en-IN" smtClean="0"/>
              <a:t>‹#›</a:t>
            </a:fld>
            <a:endParaRPr lang="en-IN"/>
          </a:p>
        </p:txBody>
      </p:sp>
    </p:spTree>
    <p:extLst>
      <p:ext uri="{BB962C8B-B14F-4D97-AF65-F5344CB8AC3E}">
        <p14:creationId xmlns:p14="http://schemas.microsoft.com/office/powerpoint/2010/main" val="2256241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8D00FD-994F-4F71-9297-FE8ABEB863D9}"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88DCA4-C588-419F-B246-15EAA96DAC98}" type="slidenum">
              <a:rPr lang="en-IN" smtClean="0"/>
              <a:t>‹#›</a:t>
            </a:fld>
            <a:endParaRPr lang="en-IN"/>
          </a:p>
        </p:txBody>
      </p:sp>
    </p:spTree>
    <p:extLst>
      <p:ext uri="{BB962C8B-B14F-4D97-AF65-F5344CB8AC3E}">
        <p14:creationId xmlns:p14="http://schemas.microsoft.com/office/powerpoint/2010/main" val="1550155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8D00FD-994F-4F71-9297-FE8ABEB863D9}"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88DCA4-C588-419F-B246-15EAA96DAC98}" type="slidenum">
              <a:rPr lang="en-IN" smtClean="0"/>
              <a:t>‹#›</a:t>
            </a:fld>
            <a:endParaRPr lang="en-IN"/>
          </a:p>
        </p:txBody>
      </p:sp>
    </p:spTree>
    <p:extLst>
      <p:ext uri="{BB962C8B-B14F-4D97-AF65-F5344CB8AC3E}">
        <p14:creationId xmlns:p14="http://schemas.microsoft.com/office/powerpoint/2010/main" val="3851038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8D00FD-994F-4F71-9297-FE8ABEB863D9}"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88DCA4-C588-419F-B246-15EAA96DAC98}" type="slidenum">
              <a:rPr lang="en-IN" smtClean="0"/>
              <a:t>‹#›</a:t>
            </a:fld>
            <a:endParaRPr lang="en-IN"/>
          </a:p>
        </p:txBody>
      </p:sp>
    </p:spTree>
    <p:extLst>
      <p:ext uri="{BB962C8B-B14F-4D97-AF65-F5344CB8AC3E}">
        <p14:creationId xmlns:p14="http://schemas.microsoft.com/office/powerpoint/2010/main" val="11145643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8D00FD-994F-4F71-9297-FE8ABEB863D9}"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88DCA4-C588-419F-B246-15EAA96DAC98}" type="slidenum">
              <a:rPr lang="en-IN" smtClean="0"/>
              <a:t>‹#›</a:t>
            </a:fld>
            <a:endParaRPr lang="en-IN"/>
          </a:p>
        </p:txBody>
      </p:sp>
    </p:spTree>
    <p:extLst>
      <p:ext uri="{BB962C8B-B14F-4D97-AF65-F5344CB8AC3E}">
        <p14:creationId xmlns:p14="http://schemas.microsoft.com/office/powerpoint/2010/main" val="2523749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8D00FD-994F-4F71-9297-FE8ABEB863D9}"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88DCA4-C588-419F-B246-15EAA96DAC98}" type="slidenum">
              <a:rPr lang="en-IN" smtClean="0"/>
              <a:t>‹#›</a:t>
            </a:fld>
            <a:endParaRPr lang="en-IN"/>
          </a:p>
        </p:txBody>
      </p:sp>
    </p:spTree>
    <p:extLst>
      <p:ext uri="{BB962C8B-B14F-4D97-AF65-F5344CB8AC3E}">
        <p14:creationId xmlns:p14="http://schemas.microsoft.com/office/powerpoint/2010/main" val="12069170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8D00FD-994F-4F71-9297-FE8ABEB863D9}"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88DCA4-C588-419F-B246-15EAA96DAC98}" type="slidenum">
              <a:rPr lang="en-IN" smtClean="0"/>
              <a:t>‹#›</a:t>
            </a:fld>
            <a:endParaRPr lang="en-IN"/>
          </a:p>
        </p:txBody>
      </p:sp>
    </p:spTree>
    <p:extLst>
      <p:ext uri="{BB962C8B-B14F-4D97-AF65-F5344CB8AC3E}">
        <p14:creationId xmlns:p14="http://schemas.microsoft.com/office/powerpoint/2010/main" val="3447034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8D00FD-994F-4F71-9297-FE8ABEB863D9}"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8588DCA4-C588-419F-B246-15EAA96DAC98}" type="slidenum">
              <a:rPr lang="en-IN" smtClean="0"/>
              <a:t>‹#›</a:t>
            </a:fld>
            <a:endParaRPr lang="en-IN"/>
          </a:p>
        </p:txBody>
      </p:sp>
    </p:spTree>
    <p:extLst>
      <p:ext uri="{BB962C8B-B14F-4D97-AF65-F5344CB8AC3E}">
        <p14:creationId xmlns:p14="http://schemas.microsoft.com/office/powerpoint/2010/main" val="4100408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8D00FD-994F-4F71-9297-FE8ABEB863D9}"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88DCA4-C588-419F-B246-15EAA96DAC98}" type="slidenum">
              <a:rPr lang="en-IN" smtClean="0"/>
              <a:t>‹#›</a:t>
            </a:fld>
            <a:endParaRPr lang="en-IN"/>
          </a:p>
        </p:txBody>
      </p:sp>
    </p:spTree>
    <p:extLst>
      <p:ext uri="{BB962C8B-B14F-4D97-AF65-F5344CB8AC3E}">
        <p14:creationId xmlns:p14="http://schemas.microsoft.com/office/powerpoint/2010/main" val="3001477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8D00FD-994F-4F71-9297-FE8ABEB863D9}" type="datetimeFigureOut">
              <a:rPr lang="en-IN" smtClean="0"/>
              <a:t>27-07-2024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88DCA4-C588-419F-B246-15EAA96DAC98}" type="slidenum">
              <a:rPr lang="en-IN" smtClean="0"/>
              <a:t>‹#›</a:t>
            </a:fld>
            <a:endParaRPr lang="en-IN"/>
          </a:p>
        </p:txBody>
      </p:sp>
    </p:spTree>
    <p:extLst>
      <p:ext uri="{BB962C8B-B14F-4D97-AF65-F5344CB8AC3E}">
        <p14:creationId xmlns:p14="http://schemas.microsoft.com/office/powerpoint/2010/main" val="4109234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8D00FD-994F-4F71-9297-FE8ABEB863D9}" type="datetimeFigureOut">
              <a:rPr lang="en-IN" smtClean="0"/>
              <a:t>27-07-2024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88DCA4-C588-419F-B246-15EAA96DAC98}" type="slidenum">
              <a:rPr lang="en-IN" smtClean="0"/>
              <a:t>‹#›</a:t>
            </a:fld>
            <a:endParaRPr lang="en-IN"/>
          </a:p>
        </p:txBody>
      </p:sp>
    </p:spTree>
    <p:extLst>
      <p:ext uri="{BB962C8B-B14F-4D97-AF65-F5344CB8AC3E}">
        <p14:creationId xmlns:p14="http://schemas.microsoft.com/office/powerpoint/2010/main" val="1254878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8D00FD-994F-4F71-9297-FE8ABEB863D9}" type="datetimeFigureOut">
              <a:rPr lang="en-IN" smtClean="0"/>
              <a:t>27-07-2024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88DCA4-C588-419F-B246-15EAA96DAC98}" type="slidenum">
              <a:rPr lang="en-IN" smtClean="0"/>
              <a:t>‹#›</a:t>
            </a:fld>
            <a:endParaRPr lang="en-IN"/>
          </a:p>
        </p:txBody>
      </p:sp>
    </p:spTree>
    <p:extLst>
      <p:ext uri="{BB962C8B-B14F-4D97-AF65-F5344CB8AC3E}">
        <p14:creationId xmlns:p14="http://schemas.microsoft.com/office/powerpoint/2010/main" val="3990437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D00FD-994F-4F71-9297-FE8ABEB863D9}" type="datetimeFigureOut">
              <a:rPr lang="en-IN" smtClean="0"/>
              <a:t>27-07-2024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88DCA4-C588-419F-B246-15EAA96DAC98}" type="slidenum">
              <a:rPr lang="en-IN" smtClean="0"/>
              <a:t>‹#›</a:t>
            </a:fld>
            <a:endParaRPr lang="en-IN"/>
          </a:p>
        </p:txBody>
      </p:sp>
    </p:spTree>
    <p:extLst>
      <p:ext uri="{BB962C8B-B14F-4D97-AF65-F5344CB8AC3E}">
        <p14:creationId xmlns:p14="http://schemas.microsoft.com/office/powerpoint/2010/main" val="7831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8D00FD-994F-4F71-9297-FE8ABEB863D9}" type="datetimeFigureOut">
              <a:rPr lang="en-IN" smtClean="0"/>
              <a:t>27-07-2024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88DCA4-C588-419F-B246-15EAA96DAC98}" type="slidenum">
              <a:rPr lang="en-IN" smtClean="0"/>
              <a:t>‹#›</a:t>
            </a:fld>
            <a:endParaRPr lang="en-IN"/>
          </a:p>
        </p:txBody>
      </p:sp>
    </p:spTree>
    <p:extLst>
      <p:ext uri="{BB962C8B-B14F-4D97-AF65-F5344CB8AC3E}">
        <p14:creationId xmlns:p14="http://schemas.microsoft.com/office/powerpoint/2010/main" val="1519629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8D00FD-994F-4F71-9297-FE8ABEB863D9}" type="datetimeFigureOut">
              <a:rPr lang="en-IN" smtClean="0"/>
              <a:t>27-07-2024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88DCA4-C588-419F-B246-15EAA96DAC98}" type="slidenum">
              <a:rPr lang="en-IN" smtClean="0"/>
              <a:t>‹#›</a:t>
            </a:fld>
            <a:endParaRPr lang="en-IN"/>
          </a:p>
        </p:txBody>
      </p:sp>
    </p:spTree>
    <p:extLst>
      <p:ext uri="{BB962C8B-B14F-4D97-AF65-F5344CB8AC3E}">
        <p14:creationId xmlns:p14="http://schemas.microsoft.com/office/powerpoint/2010/main" val="1413250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18D00FD-994F-4F71-9297-FE8ABEB863D9}" type="datetimeFigureOut">
              <a:rPr lang="en-IN" smtClean="0"/>
              <a:t>27-07-2024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588DCA4-C588-419F-B246-15EAA96DAC98}" type="slidenum">
              <a:rPr lang="en-IN" smtClean="0"/>
              <a:t>‹#›</a:t>
            </a:fld>
            <a:endParaRPr lang="en-IN"/>
          </a:p>
        </p:txBody>
      </p:sp>
    </p:spTree>
    <p:extLst>
      <p:ext uri="{BB962C8B-B14F-4D97-AF65-F5344CB8AC3E}">
        <p14:creationId xmlns:p14="http://schemas.microsoft.com/office/powerpoint/2010/main" val="3842844085"/>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5C287-4138-676F-26B1-5BD3C12B4F07}"/>
              </a:ext>
            </a:extLst>
          </p:cNvPr>
          <p:cNvSpPr>
            <a:spLocks noGrp="1"/>
          </p:cNvSpPr>
          <p:nvPr>
            <p:ph type="ctrTitle"/>
          </p:nvPr>
        </p:nvSpPr>
        <p:spPr>
          <a:xfrm>
            <a:off x="2928401" y="845820"/>
            <a:ext cx="8574622" cy="3150447"/>
          </a:xfrm>
        </p:spPr>
        <p:txBody>
          <a:bodyPr>
            <a:normAutofit/>
          </a:bodyPr>
          <a:lstStyle/>
          <a:p>
            <a:r>
              <a:rPr lang="en-IN" sz="4000" dirty="0"/>
              <a:t>Mitigating Birds Strikes Aviation</a:t>
            </a:r>
            <a:br>
              <a:rPr lang="en-IN" sz="4000" dirty="0"/>
            </a:br>
            <a:br>
              <a:rPr lang="en-IN" sz="4000" dirty="0"/>
            </a:br>
            <a:br>
              <a:rPr lang="en-IN" sz="4000" dirty="0"/>
            </a:br>
            <a:endParaRPr lang="en-IN" sz="4000" dirty="0"/>
          </a:p>
        </p:txBody>
      </p:sp>
      <p:sp>
        <p:nvSpPr>
          <p:cNvPr id="3" name="Subtitle 2">
            <a:extLst>
              <a:ext uri="{FF2B5EF4-FFF2-40B4-BE49-F238E27FC236}">
                <a16:creationId xmlns:a16="http://schemas.microsoft.com/office/drawing/2014/main" id="{DFF3BEEC-13A4-E87B-E125-E0896B3DC422}"/>
              </a:ext>
            </a:extLst>
          </p:cNvPr>
          <p:cNvSpPr>
            <a:spLocks noGrp="1"/>
          </p:cNvSpPr>
          <p:nvPr>
            <p:ph type="subTitle" idx="1"/>
          </p:nvPr>
        </p:nvSpPr>
        <p:spPr>
          <a:xfrm>
            <a:off x="8955740" y="4229100"/>
            <a:ext cx="2547283" cy="976955"/>
          </a:xfrm>
        </p:spPr>
        <p:txBody>
          <a:bodyPr/>
          <a:lstStyle/>
          <a:p>
            <a:r>
              <a:rPr lang="en-IN" dirty="0"/>
              <a:t>By Anjali Thota</a:t>
            </a:r>
          </a:p>
          <a:p>
            <a:r>
              <a:rPr lang="en-IN" dirty="0"/>
              <a:t>Batch:DA326S32</a:t>
            </a:r>
          </a:p>
        </p:txBody>
      </p:sp>
    </p:spTree>
    <p:extLst>
      <p:ext uri="{BB962C8B-B14F-4D97-AF65-F5344CB8AC3E}">
        <p14:creationId xmlns:p14="http://schemas.microsoft.com/office/powerpoint/2010/main" val="2668061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71B564B-F09E-B4E5-8051-09A66085A2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930" y="194310"/>
            <a:ext cx="9673590" cy="6663690"/>
          </a:xfrm>
        </p:spPr>
      </p:pic>
      <p:sp>
        <p:nvSpPr>
          <p:cNvPr id="6" name="Rectangle: Rounded Corners 5">
            <a:extLst>
              <a:ext uri="{FF2B5EF4-FFF2-40B4-BE49-F238E27FC236}">
                <a16:creationId xmlns:a16="http://schemas.microsoft.com/office/drawing/2014/main" id="{DCBABCF2-D8FA-53A0-6262-29FAA6593C1D}"/>
              </a:ext>
            </a:extLst>
          </p:cNvPr>
          <p:cNvSpPr/>
          <p:nvPr/>
        </p:nvSpPr>
        <p:spPr>
          <a:xfrm>
            <a:off x="10149840" y="982980"/>
            <a:ext cx="1840230" cy="49491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The most bird strikes out of the countries listed. </a:t>
            </a:r>
          </a:p>
          <a:p>
            <a:pPr algn="ctr"/>
            <a:r>
              <a:rPr lang="en-US" sz="2000" b="1" dirty="0"/>
              <a:t>The Circle shows the Bird strikes country “ALBMA” With 2520</a:t>
            </a:r>
          </a:p>
        </p:txBody>
      </p:sp>
    </p:spTree>
    <p:extLst>
      <p:ext uri="{BB962C8B-B14F-4D97-AF65-F5344CB8AC3E}">
        <p14:creationId xmlns:p14="http://schemas.microsoft.com/office/powerpoint/2010/main" val="2799984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02782-7FE8-7BA9-38F8-59E21FE7866A}"/>
              </a:ext>
            </a:extLst>
          </p:cNvPr>
          <p:cNvSpPr>
            <a:spLocks noGrp="1"/>
          </p:cNvSpPr>
          <p:nvPr>
            <p:ph type="title"/>
          </p:nvPr>
        </p:nvSpPr>
        <p:spPr>
          <a:xfrm>
            <a:off x="1771650" y="91441"/>
            <a:ext cx="9731374" cy="708660"/>
          </a:xfrm>
        </p:spPr>
        <p:txBody>
          <a:bodyPr>
            <a:normAutofit/>
          </a:bodyPr>
          <a:lstStyle/>
          <a:p>
            <a:r>
              <a:rPr lang="en-IN" sz="3200" dirty="0"/>
              <a:t>Risk_Management&amp;Communication_Training</a:t>
            </a:r>
          </a:p>
        </p:txBody>
      </p:sp>
      <p:pic>
        <p:nvPicPr>
          <p:cNvPr id="5" name="Content Placeholder 4">
            <a:extLst>
              <a:ext uri="{FF2B5EF4-FFF2-40B4-BE49-F238E27FC236}">
                <a16:creationId xmlns:a16="http://schemas.microsoft.com/office/drawing/2014/main" id="{B14B864C-04E6-C1F3-81EC-775BD1D187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450" y="800100"/>
            <a:ext cx="9818370" cy="5817869"/>
          </a:xfrm>
        </p:spPr>
      </p:pic>
      <p:sp>
        <p:nvSpPr>
          <p:cNvPr id="6" name="Rectangle: Rounded Corners 5">
            <a:extLst>
              <a:ext uri="{FF2B5EF4-FFF2-40B4-BE49-F238E27FC236}">
                <a16:creationId xmlns:a16="http://schemas.microsoft.com/office/drawing/2014/main" id="{36AC4073-7E47-973F-9CC7-099F740B871C}"/>
              </a:ext>
            </a:extLst>
          </p:cNvPr>
          <p:cNvSpPr/>
          <p:nvPr/>
        </p:nvSpPr>
        <p:spPr>
          <a:xfrm>
            <a:off x="10153650" y="1399182"/>
            <a:ext cx="1733550" cy="391734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There are 4,000 clouds detected when there is no measurement for ceiling height, but there is a visibility measurement</a:t>
            </a:r>
            <a:r>
              <a:rPr lang="en-US" dirty="0"/>
              <a:t>.</a:t>
            </a:r>
            <a:endParaRPr lang="en-IN" dirty="0"/>
          </a:p>
        </p:txBody>
      </p:sp>
    </p:spTree>
    <p:extLst>
      <p:ext uri="{BB962C8B-B14F-4D97-AF65-F5344CB8AC3E}">
        <p14:creationId xmlns:p14="http://schemas.microsoft.com/office/powerpoint/2010/main" val="165529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EF381F0-374C-A706-144A-2559D12F9A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 y="160020"/>
            <a:ext cx="9612630" cy="6503670"/>
          </a:xfrm>
        </p:spPr>
      </p:pic>
      <p:sp>
        <p:nvSpPr>
          <p:cNvPr id="6" name="Rectangle: Rounded Corners 5">
            <a:extLst>
              <a:ext uri="{FF2B5EF4-FFF2-40B4-BE49-F238E27FC236}">
                <a16:creationId xmlns:a16="http://schemas.microsoft.com/office/drawing/2014/main" id="{41942D28-BDB3-FD02-5FA2-393BD79DD72D}"/>
              </a:ext>
            </a:extLst>
          </p:cNvPr>
          <p:cNvSpPr/>
          <p:nvPr/>
        </p:nvSpPr>
        <p:spPr>
          <a:xfrm>
            <a:off x="9837420" y="811530"/>
            <a:ext cx="2026920" cy="44119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 The cost of wind damage is 141 million dollars, whereas the cost with no damage is only 2 million dollars.</a:t>
            </a:r>
            <a:endParaRPr lang="en-IN" sz="2000" b="1" dirty="0"/>
          </a:p>
        </p:txBody>
      </p:sp>
    </p:spTree>
    <p:extLst>
      <p:ext uri="{BB962C8B-B14F-4D97-AF65-F5344CB8AC3E}">
        <p14:creationId xmlns:p14="http://schemas.microsoft.com/office/powerpoint/2010/main" val="217433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88102A2-FD5E-48FB-6122-F8085AA8BB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729" y="0"/>
            <a:ext cx="9222807" cy="6737684"/>
          </a:xfrm>
        </p:spPr>
      </p:pic>
      <p:sp>
        <p:nvSpPr>
          <p:cNvPr id="8" name="Rectangle: Rounded Corners 7">
            <a:extLst>
              <a:ext uri="{FF2B5EF4-FFF2-40B4-BE49-F238E27FC236}">
                <a16:creationId xmlns:a16="http://schemas.microsoft.com/office/drawing/2014/main" id="{5478A051-6A5A-E301-5E57-FA4C8A8F22AF}"/>
              </a:ext>
            </a:extLst>
          </p:cNvPr>
          <p:cNvSpPr/>
          <p:nvPr/>
        </p:nvSpPr>
        <p:spPr>
          <a:xfrm>
            <a:off x="9541042" y="594360"/>
            <a:ext cx="2406316" cy="46291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The y-axis shows the Distance of "Feet Of Ground" and the x-axis shows the  Altudebin size when feet ground  distance 832 having the most strikes</a:t>
            </a:r>
            <a:endParaRPr lang="en-IN" sz="2000" b="1" dirty="0"/>
          </a:p>
        </p:txBody>
      </p:sp>
    </p:spTree>
    <p:extLst>
      <p:ext uri="{BB962C8B-B14F-4D97-AF65-F5344CB8AC3E}">
        <p14:creationId xmlns:p14="http://schemas.microsoft.com/office/powerpoint/2010/main" val="2138611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546DFA07-192F-FB30-4ECF-03985FB59B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010" y="125730"/>
            <a:ext cx="9086850" cy="6549390"/>
          </a:xfrm>
        </p:spPr>
      </p:pic>
      <p:sp>
        <p:nvSpPr>
          <p:cNvPr id="14" name="Rectangle: Rounded Corners 13">
            <a:extLst>
              <a:ext uri="{FF2B5EF4-FFF2-40B4-BE49-F238E27FC236}">
                <a16:creationId xmlns:a16="http://schemas.microsoft.com/office/drawing/2014/main" id="{30D28323-BBC4-EDA2-5830-548EDC153DF5}"/>
              </a:ext>
            </a:extLst>
          </p:cNvPr>
          <p:cNvSpPr/>
          <p:nvPr/>
        </p:nvSpPr>
        <p:spPr>
          <a:xfrm>
            <a:off x="9692640" y="960120"/>
            <a:ext cx="2171700" cy="42633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The blue data series shows the count of bird strikes where the pilot did warn of birds and the orange data series shows the count of bird strikes where the pilot did not warn of birds</a:t>
            </a:r>
            <a:r>
              <a:rPr lang="en-US" dirty="0"/>
              <a:t>.</a:t>
            </a:r>
            <a:endParaRPr lang="en-IN" dirty="0"/>
          </a:p>
        </p:txBody>
      </p:sp>
    </p:spTree>
    <p:extLst>
      <p:ext uri="{BB962C8B-B14F-4D97-AF65-F5344CB8AC3E}">
        <p14:creationId xmlns:p14="http://schemas.microsoft.com/office/powerpoint/2010/main" val="1600480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02782-7FE8-7BA9-38F8-59E21FE7866A}"/>
              </a:ext>
            </a:extLst>
          </p:cNvPr>
          <p:cNvSpPr>
            <a:spLocks noGrp="1"/>
          </p:cNvSpPr>
          <p:nvPr>
            <p:ph type="title"/>
          </p:nvPr>
        </p:nvSpPr>
        <p:spPr>
          <a:xfrm>
            <a:off x="1668780" y="125731"/>
            <a:ext cx="9834243" cy="685800"/>
          </a:xfrm>
        </p:spPr>
        <p:txBody>
          <a:bodyPr>
            <a:normAutofit/>
          </a:bodyPr>
          <a:lstStyle/>
          <a:p>
            <a:pPr algn="l"/>
            <a:r>
              <a:rPr lang="en-IN" sz="2800" b="1" dirty="0"/>
              <a:t>Conclusion:-</a:t>
            </a:r>
          </a:p>
        </p:txBody>
      </p:sp>
      <p:sp>
        <p:nvSpPr>
          <p:cNvPr id="3" name="Content Placeholder 2">
            <a:extLst>
              <a:ext uri="{FF2B5EF4-FFF2-40B4-BE49-F238E27FC236}">
                <a16:creationId xmlns:a16="http://schemas.microsoft.com/office/drawing/2014/main" id="{757AAFB0-1BC4-7D0F-1E63-E142C1099FB1}"/>
              </a:ext>
            </a:extLst>
          </p:cNvPr>
          <p:cNvSpPr>
            <a:spLocks noGrp="1"/>
          </p:cNvSpPr>
          <p:nvPr>
            <p:ph idx="1"/>
          </p:nvPr>
        </p:nvSpPr>
        <p:spPr>
          <a:xfrm>
            <a:off x="156411" y="811531"/>
            <a:ext cx="11845089" cy="5829299"/>
          </a:xfrm>
        </p:spPr>
        <p:txBody>
          <a:bodyPr>
            <a:normAutofit fontScale="77500" lnSpcReduction="20000"/>
          </a:bodyPr>
          <a:lstStyle/>
          <a:p>
            <a:endParaRPr lang="en-US" dirty="0"/>
          </a:p>
          <a:p>
            <a:r>
              <a:rPr lang="en-US" sz="2100" b="1" dirty="0"/>
              <a:t> The number of bird strikes has been increasing over the years of 2005 to 2011. </a:t>
            </a:r>
          </a:p>
          <a:p>
            <a:r>
              <a:rPr lang="en-US" sz="2100" b="1" dirty="0"/>
              <a:t>The most birds are struck during the Approach phase of flight 10,382</a:t>
            </a:r>
          </a:p>
          <a:p>
            <a:r>
              <a:rPr lang="en-US" sz="2100" b="1" dirty="0"/>
              <a:t>The most birds are struck during the Country wise "Dolla's" 803.</a:t>
            </a:r>
          </a:p>
          <a:p>
            <a:r>
              <a:rPr lang="en-US" sz="2100" b="1" dirty="0"/>
              <a:t>The birds Strikes having based on sky condition's:</a:t>
            </a:r>
          </a:p>
          <a:p>
            <a:r>
              <a:rPr lang="en-US" sz="2100" b="1" dirty="0"/>
              <a:t>No Cloud: 8,706</a:t>
            </a:r>
          </a:p>
          <a:p>
            <a:r>
              <a:rPr lang="en-US" sz="2100" b="1" dirty="0"/>
              <a:t>Some Cloud: 4,210</a:t>
            </a:r>
          </a:p>
          <a:p>
            <a:r>
              <a:rPr lang="en-US" sz="2100" b="1" dirty="0"/>
              <a:t>Overcast: 2,000</a:t>
            </a:r>
          </a:p>
          <a:p>
            <a:r>
              <a:rPr lang="en-US" sz="2100" b="1" dirty="0"/>
              <a:t>The  "Birds Strikes &amp; Aircraft" Having the positive relation</a:t>
            </a:r>
          </a:p>
          <a:p>
            <a:r>
              <a:rPr lang="en-US" sz="2100" b="1" dirty="0"/>
              <a:t>The category with the highest number of injured people (21) has a label of "Airplane"</a:t>
            </a:r>
          </a:p>
          <a:p>
            <a:r>
              <a:rPr lang="en-US" sz="2100" b="1" dirty="0"/>
              <a:t>The most bird strikes out of the countries listed. The Circle shows the Bird strikes country  “California”.</a:t>
            </a:r>
          </a:p>
          <a:p>
            <a:endParaRPr lang="en-US" sz="2100" b="1" dirty="0"/>
          </a:p>
          <a:p>
            <a:r>
              <a:rPr lang="en-US" sz="2100" b="1" dirty="0"/>
              <a:t>The y-axis shows the impact to flight, which includes aborted takeoffs, engine shutdowns, precautionary landings, and other unspecified events. The x-axis shows the year.</a:t>
            </a:r>
          </a:p>
          <a:p>
            <a:endParaRPr lang="en-US" sz="2100" b="1" dirty="0"/>
          </a:p>
          <a:p>
            <a:r>
              <a:rPr lang="en-US" sz="2100" b="1" dirty="0"/>
              <a:t> The y-axis shows the Distance of "Feet Of Ground" and the x-axis shows the  Altudebin size when feet ground  distance 832 having the most strikes.</a:t>
            </a:r>
          </a:p>
          <a:p>
            <a:r>
              <a:rPr lang="en-US" sz="2100" b="1" dirty="0"/>
              <a:t>There are 4,000 clouds detected when there is no measurement for ceiling height, but there is a visibility measurement.</a:t>
            </a:r>
            <a:endParaRPr lang="en-IN" sz="2100" b="1" dirty="0"/>
          </a:p>
          <a:p>
            <a:endParaRPr lang="en-IN" dirty="0"/>
          </a:p>
        </p:txBody>
      </p:sp>
    </p:spTree>
    <p:extLst>
      <p:ext uri="{BB962C8B-B14F-4D97-AF65-F5344CB8AC3E}">
        <p14:creationId xmlns:p14="http://schemas.microsoft.com/office/powerpoint/2010/main" val="4120343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BF77C4DD-8A8D-2B2F-A006-F23965E8455E}"/>
              </a:ext>
            </a:extLst>
          </p:cNvPr>
          <p:cNvSpPr/>
          <p:nvPr/>
        </p:nvSpPr>
        <p:spPr>
          <a:xfrm>
            <a:off x="1965960" y="2194560"/>
            <a:ext cx="7781925" cy="238887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marL="0" indent="0" algn="ctr">
              <a:buNone/>
            </a:pPr>
            <a:r>
              <a:rPr lang="en-IN" sz="4800" b="1"/>
              <a:t>THANK YOU</a:t>
            </a:r>
            <a:endParaRPr lang="en-IN" sz="4800" b="1" dirty="0"/>
          </a:p>
        </p:txBody>
      </p:sp>
    </p:spTree>
    <p:extLst>
      <p:ext uri="{BB962C8B-B14F-4D97-AF65-F5344CB8AC3E}">
        <p14:creationId xmlns:p14="http://schemas.microsoft.com/office/powerpoint/2010/main" val="188196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7AAFB0-1BC4-7D0F-1E63-E142C1099FB1}"/>
              </a:ext>
            </a:extLst>
          </p:cNvPr>
          <p:cNvSpPr>
            <a:spLocks noGrp="1"/>
          </p:cNvSpPr>
          <p:nvPr>
            <p:ph idx="1"/>
          </p:nvPr>
        </p:nvSpPr>
        <p:spPr>
          <a:xfrm>
            <a:off x="84221" y="2983832"/>
            <a:ext cx="9539839" cy="3508408"/>
          </a:xfrm>
        </p:spPr>
        <p:style>
          <a:lnRef idx="2">
            <a:schemeClr val="dk1"/>
          </a:lnRef>
          <a:fillRef idx="1">
            <a:schemeClr val="lt1"/>
          </a:fillRef>
          <a:effectRef idx="0">
            <a:schemeClr val="dk1"/>
          </a:effectRef>
          <a:fontRef idx="minor">
            <a:schemeClr val="dk1"/>
          </a:fontRef>
        </p:style>
        <p:txBody>
          <a:bodyPr>
            <a:normAutofit/>
          </a:bodyPr>
          <a:lstStyle/>
          <a:p>
            <a:r>
              <a:rPr lang="en-IN" sz="2000" b="1" dirty="0"/>
              <a:t>Objectives For Analysis</a:t>
            </a:r>
          </a:p>
          <a:p>
            <a:r>
              <a:rPr lang="en-IN" sz="1400" b="1" dirty="0"/>
              <a:t>Regulatory_Complaince</a:t>
            </a:r>
          </a:p>
          <a:p>
            <a:r>
              <a:rPr lang="en-IN" sz="1400" b="1" dirty="0"/>
              <a:t>Injury Preventation And Wildlife Conservation</a:t>
            </a:r>
          </a:p>
          <a:p>
            <a:r>
              <a:rPr lang="en-IN" sz="1400" b="1" dirty="0"/>
              <a:t>Operational Efficiency</a:t>
            </a:r>
          </a:p>
          <a:p>
            <a:r>
              <a:rPr lang="en-IN" sz="1400" b="1" dirty="0"/>
              <a:t>Cost Reduction</a:t>
            </a:r>
          </a:p>
          <a:p>
            <a:r>
              <a:rPr lang="en-IN" sz="1400" b="1" dirty="0"/>
              <a:t>Risk Management</a:t>
            </a:r>
          </a:p>
          <a:p>
            <a:r>
              <a:rPr lang="en-IN" sz="1400" b="1" dirty="0"/>
              <a:t>Communication and Training</a:t>
            </a:r>
          </a:p>
          <a:p>
            <a:r>
              <a:rPr lang="en-IN" sz="1400" b="1" dirty="0"/>
              <a:t>Safety_Improvement_Management</a:t>
            </a:r>
          </a:p>
        </p:txBody>
      </p:sp>
      <p:sp>
        <p:nvSpPr>
          <p:cNvPr id="4" name="Title 1">
            <a:extLst>
              <a:ext uri="{FF2B5EF4-FFF2-40B4-BE49-F238E27FC236}">
                <a16:creationId xmlns:a16="http://schemas.microsoft.com/office/drawing/2014/main" id="{A853231F-B991-29CE-FA49-42A04E4C9557}"/>
              </a:ext>
            </a:extLst>
          </p:cNvPr>
          <p:cNvSpPr txBox="1">
            <a:spLocks/>
          </p:cNvSpPr>
          <p:nvPr/>
        </p:nvSpPr>
        <p:spPr>
          <a:xfrm>
            <a:off x="180474" y="478102"/>
            <a:ext cx="8940666" cy="204431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IN" sz="2000" b="1" dirty="0"/>
              <a:t>Problem Statement:-</a:t>
            </a:r>
          </a:p>
          <a:p>
            <a:pPr algn="l"/>
            <a:endParaRPr lang="en-IN" sz="1600" b="1" dirty="0"/>
          </a:p>
          <a:p>
            <a:pPr algn="l"/>
            <a:endParaRPr lang="en-IN" sz="1600" dirty="0"/>
          </a:p>
          <a:p>
            <a:pPr algn="l"/>
            <a:r>
              <a:rPr lang="en-US" sz="1600" b="1" dirty="0"/>
              <a:t>Bird strikes can lead to aborted takeoffs, engine shutdowns, and other safety-critical events.</a:t>
            </a:r>
          </a:p>
          <a:p>
            <a:pPr algn="l"/>
            <a:endParaRPr lang="en-IN" sz="1600" b="1" dirty="0"/>
          </a:p>
          <a:p>
            <a:pPr algn="l"/>
            <a:r>
              <a:rPr lang="en-US" sz="1600" b="1" dirty="0"/>
              <a:t>The increasing frequency of bird strikes poses a significant safety risk to aviation, with potential consequences for both aircraft and passengers</a:t>
            </a:r>
            <a:endParaRPr lang="en-IN" sz="1600" b="1" dirty="0"/>
          </a:p>
        </p:txBody>
      </p:sp>
      <p:sp>
        <p:nvSpPr>
          <p:cNvPr id="7" name="Title 1">
            <a:extLst>
              <a:ext uri="{FF2B5EF4-FFF2-40B4-BE49-F238E27FC236}">
                <a16:creationId xmlns:a16="http://schemas.microsoft.com/office/drawing/2014/main" id="{0CA4DBDA-68D6-021C-FF02-579BF1F51FEB}"/>
              </a:ext>
            </a:extLst>
          </p:cNvPr>
          <p:cNvSpPr txBox="1">
            <a:spLocks/>
          </p:cNvSpPr>
          <p:nvPr/>
        </p:nvSpPr>
        <p:spPr>
          <a:xfrm flipV="1">
            <a:off x="180474" y="254769"/>
            <a:ext cx="7134726" cy="1632086"/>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1800" b="1" dirty="0"/>
          </a:p>
        </p:txBody>
      </p:sp>
    </p:spTree>
    <p:extLst>
      <p:ext uri="{BB962C8B-B14F-4D97-AF65-F5344CB8AC3E}">
        <p14:creationId xmlns:p14="http://schemas.microsoft.com/office/powerpoint/2010/main" val="1835887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02782-7FE8-7BA9-38F8-59E21FE7866A}"/>
              </a:ext>
            </a:extLst>
          </p:cNvPr>
          <p:cNvSpPr>
            <a:spLocks noGrp="1"/>
          </p:cNvSpPr>
          <p:nvPr>
            <p:ph type="title"/>
          </p:nvPr>
        </p:nvSpPr>
        <p:spPr>
          <a:xfrm>
            <a:off x="1771650" y="160021"/>
            <a:ext cx="6355080" cy="491489"/>
          </a:xfrm>
        </p:spPr>
        <p:txBody>
          <a:bodyPr>
            <a:noAutofit/>
          </a:bodyPr>
          <a:lstStyle/>
          <a:p>
            <a:r>
              <a:rPr lang="en-IN" sz="2800" b="1" dirty="0"/>
              <a:t>Safety Improvement Management</a:t>
            </a:r>
          </a:p>
        </p:txBody>
      </p:sp>
      <p:sp>
        <p:nvSpPr>
          <p:cNvPr id="16" name="Rectangle: Rounded Corners 15">
            <a:extLst>
              <a:ext uri="{FF2B5EF4-FFF2-40B4-BE49-F238E27FC236}">
                <a16:creationId xmlns:a16="http://schemas.microsoft.com/office/drawing/2014/main" id="{58008201-40C2-6F8F-B948-08E1361BE447}"/>
              </a:ext>
            </a:extLst>
          </p:cNvPr>
          <p:cNvSpPr/>
          <p:nvPr/>
        </p:nvSpPr>
        <p:spPr>
          <a:xfrm>
            <a:off x="9772650" y="1154430"/>
            <a:ext cx="2308860" cy="467487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a:p>
            <a:pPr algn="ctr"/>
            <a:r>
              <a:rPr lang="en-US" dirty="0"/>
              <a:t> </a:t>
            </a:r>
            <a:r>
              <a:rPr lang="en-US" sz="2000" b="1" dirty="0"/>
              <a:t>The number of bird strikes has been increasing over the years of 2005 to 2011.</a:t>
            </a:r>
          </a:p>
          <a:p>
            <a:pPr algn="ctr"/>
            <a:endParaRPr lang="en-US" sz="2000" b="1" dirty="0"/>
          </a:p>
          <a:p>
            <a:pPr algn="ctr"/>
            <a:r>
              <a:rPr lang="en-US" sz="2000" b="1" dirty="0"/>
              <a:t>The highest birds strikes in 2011 having the  3,247</a:t>
            </a:r>
            <a:endParaRPr lang="en-IN" sz="2000" b="1" dirty="0"/>
          </a:p>
        </p:txBody>
      </p:sp>
      <p:pic>
        <p:nvPicPr>
          <p:cNvPr id="6" name="Content Placeholder 5">
            <a:extLst>
              <a:ext uri="{FF2B5EF4-FFF2-40B4-BE49-F238E27FC236}">
                <a16:creationId xmlns:a16="http://schemas.microsoft.com/office/drawing/2014/main" id="{4D8E3AE9-FD2A-A63D-131F-A0EB0B1DA3C0}"/>
              </a:ext>
            </a:extLst>
          </p:cNvPr>
          <p:cNvPicPr>
            <a:picLocks noGrp="1" noChangeAspect="1"/>
          </p:cNvPicPr>
          <p:nvPr>
            <p:ph idx="1"/>
          </p:nvPr>
        </p:nvPicPr>
        <p:blipFill>
          <a:blip r:embed="rId2"/>
          <a:stretch>
            <a:fillRect/>
          </a:stretch>
        </p:blipFill>
        <p:spPr>
          <a:xfrm>
            <a:off x="110490" y="777240"/>
            <a:ext cx="9570720" cy="5920739"/>
          </a:xfrm>
        </p:spPr>
      </p:pic>
    </p:spTree>
    <p:extLst>
      <p:ext uri="{BB962C8B-B14F-4D97-AF65-F5344CB8AC3E}">
        <p14:creationId xmlns:p14="http://schemas.microsoft.com/office/powerpoint/2010/main" val="2829295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000F887-2BDC-776B-A62F-B62DB0D088E5}"/>
              </a:ext>
            </a:extLst>
          </p:cNvPr>
          <p:cNvSpPr/>
          <p:nvPr/>
        </p:nvSpPr>
        <p:spPr>
          <a:xfrm>
            <a:off x="9837420" y="1531620"/>
            <a:ext cx="2026920" cy="36918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The most birds are struck during the Approach phase of flight 10,382</a:t>
            </a:r>
          </a:p>
        </p:txBody>
      </p:sp>
      <p:pic>
        <p:nvPicPr>
          <p:cNvPr id="5" name="Content Placeholder 4">
            <a:extLst>
              <a:ext uri="{FF2B5EF4-FFF2-40B4-BE49-F238E27FC236}">
                <a16:creationId xmlns:a16="http://schemas.microsoft.com/office/drawing/2014/main" id="{E4068AD7-F63A-143D-1FB0-40D9508E7EBB}"/>
              </a:ext>
            </a:extLst>
          </p:cNvPr>
          <p:cNvPicPr>
            <a:picLocks noGrp="1" noChangeAspect="1"/>
          </p:cNvPicPr>
          <p:nvPr>
            <p:ph idx="1"/>
          </p:nvPr>
        </p:nvPicPr>
        <p:blipFill>
          <a:blip r:embed="rId2"/>
          <a:stretch>
            <a:fillRect/>
          </a:stretch>
        </p:blipFill>
        <p:spPr>
          <a:xfrm>
            <a:off x="125730" y="125730"/>
            <a:ext cx="9452610" cy="6595109"/>
          </a:xfrm>
        </p:spPr>
      </p:pic>
    </p:spTree>
    <p:extLst>
      <p:ext uri="{BB962C8B-B14F-4D97-AF65-F5344CB8AC3E}">
        <p14:creationId xmlns:p14="http://schemas.microsoft.com/office/powerpoint/2010/main" val="3624131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C8D19AA5-538C-4BC8-7079-6174A4F676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310" y="925830"/>
            <a:ext cx="9909811" cy="5749290"/>
          </a:xfrm>
        </p:spPr>
      </p:pic>
      <p:sp>
        <p:nvSpPr>
          <p:cNvPr id="14" name="Rectangle 13">
            <a:extLst>
              <a:ext uri="{FF2B5EF4-FFF2-40B4-BE49-F238E27FC236}">
                <a16:creationId xmlns:a16="http://schemas.microsoft.com/office/drawing/2014/main" id="{0F299CB5-547E-6383-099F-1841C87FA08E}"/>
              </a:ext>
            </a:extLst>
          </p:cNvPr>
          <p:cNvSpPr/>
          <p:nvPr/>
        </p:nvSpPr>
        <p:spPr>
          <a:xfrm>
            <a:off x="3175635" y="182880"/>
            <a:ext cx="5840730" cy="6286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2800" b="1" dirty="0"/>
              <a:t>Regulatory_Complaince</a:t>
            </a:r>
          </a:p>
        </p:txBody>
      </p:sp>
      <p:sp>
        <p:nvSpPr>
          <p:cNvPr id="15" name="Rectangle: Rounded Corners 14">
            <a:extLst>
              <a:ext uri="{FF2B5EF4-FFF2-40B4-BE49-F238E27FC236}">
                <a16:creationId xmlns:a16="http://schemas.microsoft.com/office/drawing/2014/main" id="{7CB5B2D3-90E1-6691-322D-EFA3E2D95015}"/>
              </a:ext>
            </a:extLst>
          </p:cNvPr>
          <p:cNvSpPr/>
          <p:nvPr/>
        </p:nvSpPr>
        <p:spPr>
          <a:xfrm>
            <a:off x="10355580" y="1531620"/>
            <a:ext cx="1737360" cy="42633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The most birds are struck during the Country wise "Dolla's" 803</a:t>
            </a:r>
            <a:r>
              <a:rPr lang="en-US" dirty="0"/>
              <a:t>.</a:t>
            </a:r>
          </a:p>
        </p:txBody>
      </p:sp>
    </p:spTree>
    <p:extLst>
      <p:ext uri="{BB962C8B-B14F-4D97-AF65-F5344CB8AC3E}">
        <p14:creationId xmlns:p14="http://schemas.microsoft.com/office/powerpoint/2010/main" val="406067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F2B79893-C6FE-ED8D-F8D9-A4EF5B5D7F92}"/>
              </a:ext>
            </a:extLst>
          </p:cNvPr>
          <p:cNvSpPr/>
          <p:nvPr/>
        </p:nvSpPr>
        <p:spPr>
          <a:xfrm>
            <a:off x="9189720" y="845820"/>
            <a:ext cx="2457450" cy="43205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The birds Strikes having based on sky condition's:</a:t>
            </a:r>
          </a:p>
          <a:p>
            <a:pPr algn="ctr"/>
            <a:r>
              <a:rPr lang="en-US" sz="2000" b="1" dirty="0"/>
              <a:t>No Cloud: 8,706</a:t>
            </a:r>
          </a:p>
          <a:p>
            <a:pPr algn="ctr"/>
            <a:r>
              <a:rPr lang="en-US" sz="2000" b="1" dirty="0"/>
              <a:t>Some Cloud: 4,210</a:t>
            </a:r>
          </a:p>
          <a:p>
            <a:pPr algn="ctr"/>
            <a:r>
              <a:rPr lang="en-US" sz="2000" b="1" dirty="0"/>
              <a:t>Overcast: 2,</a:t>
            </a:r>
            <a:r>
              <a:rPr lang="en-US" b="1" dirty="0"/>
              <a:t>000</a:t>
            </a:r>
          </a:p>
        </p:txBody>
      </p:sp>
      <p:pic>
        <p:nvPicPr>
          <p:cNvPr id="19" name="Content Placeholder 18">
            <a:extLst>
              <a:ext uri="{FF2B5EF4-FFF2-40B4-BE49-F238E27FC236}">
                <a16:creationId xmlns:a16="http://schemas.microsoft.com/office/drawing/2014/main" id="{D6A41BC8-FA69-4616-60F2-C19A2881484D}"/>
              </a:ext>
            </a:extLst>
          </p:cNvPr>
          <p:cNvPicPr>
            <a:picLocks noGrp="1" noChangeAspect="1"/>
          </p:cNvPicPr>
          <p:nvPr>
            <p:ph idx="1"/>
          </p:nvPr>
        </p:nvPicPr>
        <p:blipFill>
          <a:blip r:embed="rId2"/>
          <a:stretch>
            <a:fillRect/>
          </a:stretch>
        </p:blipFill>
        <p:spPr>
          <a:xfrm>
            <a:off x="148590" y="137160"/>
            <a:ext cx="8663939" cy="6515100"/>
          </a:xfrm>
        </p:spPr>
      </p:pic>
    </p:spTree>
    <p:extLst>
      <p:ext uri="{BB962C8B-B14F-4D97-AF65-F5344CB8AC3E}">
        <p14:creationId xmlns:p14="http://schemas.microsoft.com/office/powerpoint/2010/main" val="2443804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02782-7FE8-7BA9-38F8-59E21FE7866A}"/>
              </a:ext>
            </a:extLst>
          </p:cNvPr>
          <p:cNvSpPr>
            <a:spLocks noGrp="1"/>
          </p:cNvSpPr>
          <p:nvPr>
            <p:ph type="title"/>
          </p:nvPr>
        </p:nvSpPr>
        <p:spPr>
          <a:xfrm>
            <a:off x="1851660" y="114301"/>
            <a:ext cx="10081260" cy="617220"/>
          </a:xfrm>
        </p:spPr>
        <p:txBody>
          <a:bodyPr>
            <a:normAutofit/>
          </a:bodyPr>
          <a:lstStyle/>
          <a:p>
            <a:r>
              <a:rPr lang="en-IN" sz="2800" b="1" dirty="0"/>
              <a:t>Injury_Preventation</a:t>
            </a:r>
          </a:p>
        </p:txBody>
      </p:sp>
      <p:pic>
        <p:nvPicPr>
          <p:cNvPr id="5" name="Content Placeholder 4">
            <a:extLst>
              <a:ext uri="{FF2B5EF4-FFF2-40B4-BE49-F238E27FC236}">
                <a16:creationId xmlns:a16="http://schemas.microsoft.com/office/drawing/2014/main" id="{4B344C24-640A-A89A-806B-3CA057E5FA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 y="617219"/>
            <a:ext cx="9418320" cy="6126479"/>
          </a:xfrm>
        </p:spPr>
      </p:pic>
      <p:sp>
        <p:nvSpPr>
          <p:cNvPr id="6" name="Rectangle: Rounded Corners 5">
            <a:extLst>
              <a:ext uri="{FF2B5EF4-FFF2-40B4-BE49-F238E27FC236}">
                <a16:creationId xmlns:a16="http://schemas.microsoft.com/office/drawing/2014/main" id="{D27ACA1E-5635-2844-E874-6E8236F245FB}"/>
              </a:ext>
            </a:extLst>
          </p:cNvPr>
          <p:cNvSpPr/>
          <p:nvPr/>
        </p:nvSpPr>
        <p:spPr>
          <a:xfrm>
            <a:off x="9707880" y="731521"/>
            <a:ext cx="2225040" cy="52120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The  "Birds Strikes &amp; Aircraft" Having the positive relation</a:t>
            </a:r>
          </a:p>
        </p:txBody>
      </p:sp>
    </p:spTree>
    <p:extLst>
      <p:ext uri="{BB962C8B-B14F-4D97-AF65-F5344CB8AC3E}">
        <p14:creationId xmlns:p14="http://schemas.microsoft.com/office/powerpoint/2010/main" val="4243525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0C2906C-0574-3DA9-13C9-925C96CC40E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4310" y="102870"/>
            <a:ext cx="9063990" cy="6526530"/>
          </a:xfrm>
        </p:spPr>
      </p:pic>
      <p:sp>
        <p:nvSpPr>
          <p:cNvPr id="6" name="Rectangle: Rounded Corners 5">
            <a:extLst>
              <a:ext uri="{FF2B5EF4-FFF2-40B4-BE49-F238E27FC236}">
                <a16:creationId xmlns:a16="http://schemas.microsoft.com/office/drawing/2014/main" id="{3DC89C0F-7B82-9999-33D9-66ABC74C4B33}"/>
              </a:ext>
            </a:extLst>
          </p:cNvPr>
          <p:cNvSpPr/>
          <p:nvPr/>
        </p:nvSpPr>
        <p:spPr>
          <a:xfrm>
            <a:off x="9837420" y="868680"/>
            <a:ext cx="2026920" cy="435483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The category with the highest number of injured people (21) has a label of "Airplane"</a:t>
            </a:r>
          </a:p>
        </p:txBody>
      </p:sp>
    </p:spTree>
    <p:extLst>
      <p:ext uri="{BB962C8B-B14F-4D97-AF65-F5344CB8AC3E}">
        <p14:creationId xmlns:p14="http://schemas.microsoft.com/office/powerpoint/2010/main" val="1726590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02782-7FE8-7BA9-38F8-59E21FE7866A}"/>
              </a:ext>
            </a:extLst>
          </p:cNvPr>
          <p:cNvSpPr>
            <a:spLocks noGrp="1"/>
          </p:cNvSpPr>
          <p:nvPr>
            <p:ph type="title"/>
          </p:nvPr>
        </p:nvSpPr>
        <p:spPr>
          <a:xfrm>
            <a:off x="2400300" y="137159"/>
            <a:ext cx="9102724" cy="388621"/>
          </a:xfrm>
        </p:spPr>
        <p:txBody>
          <a:bodyPr>
            <a:normAutofit fontScale="90000"/>
          </a:bodyPr>
          <a:lstStyle/>
          <a:p>
            <a:r>
              <a:rPr lang="en-IN" sz="2800" b="1" dirty="0"/>
              <a:t>Operational Efficiency</a:t>
            </a:r>
          </a:p>
        </p:txBody>
      </p:sp>
      <p:pic>
        <p:nvPicPr>
          <p:cNvPr id="5" name="Content Placeholder 4">
            <a:extLst>
              <a:ext uri="{FF2B5EF4-FFF2-40B4-BE49-F238E27FC236}">
                <a16:creationId xmlns:a16="http://schemas.microsoft.com/office/drawing/2014/main" id="{00993700-54B8-4977-0DE0-38CF5646AF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 y="662939"/>
            <a:ext cx="9578340" cy="6057901"/>
          </a:xfrm>
        </p:spPr>
      </p:pic>
      <p:sp>
        <p:nvSpPr>
          <p:cNvPr id="6" name="Rectangle: Rounded Corners 5">
            <a:extLst>
              <a:ext uri="{FF2B5EF4-FFF2-40B4-BE49-F238E27FC236}">
                <a16:creationId xmlns:a16="http://schemas.microsoft.com/office/drawing/2014/main" id="{CBBD56DF-7B6C-B430-8018-E295E134B3C9}"/>
              </a:ext>
            </a:extLst>
          </p:cNvPr>
          <p:cNvSpPr/>
          <p:nvPr/>
        </p:nvSpPr>
        <p:spPr>
          <a:xfrm>
            <a:off x="9837420" y="1531620"/>
            <a:ext cx="2026920" cy="36918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a:t>The y-axis shows the impact to flight, which includes aborted takeoffs, engine shutdowns, precautionary landings, and other unspecified events. The x-axis shows the year</a:t>
            </a:r>
            <a:r>
              <a:rPr lang="en-US" dirty="0"/>
              <a:t>.</a:t>
            </a:r>
            <a:endParaRPr lang="en-IN" dirty="0"/>
          </a:p>
        </p:txBody>
      </p:sp>
    </p:spTree>
    <p:extLst>
      <p:ext uri="{BB962C8B-B14F-4D97-AF65-F5344CB8AC3E}">
        <p14:creationId xmlns:p14="http://schemas.microsoft.com/office/powerpoint/2010/main" val="16977577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719</TotalTime>
  <Words>558</Words>
  <Application>Microsoft Office PowerPoint</Application>
  <PresentationFormat>Widescreen</PresentationFormat>
  <Paragraphs>61</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Corbel</vt:lpstr>
      <vt:lpstr>Parallax</vt:lpstr>
      <vt:lpstr>Mitigating Birds Strikes Aviation   </vt:lpstr>
      <vt:lpstr>PowerPoint Presentation</vt:lpstr>
      <vt:lpstr>Safety Improvement Management</vt:lpstr>
      <vt:lpstr>PowerPoint Presentation</vt:lpstr>
      <vt:lpstr>PowerPoint Presentation</vt:lpstr>
      <vt:lpstr>PowerPoint Presentation</vt:lpstr>
      <vt:lpstr>Injury_Preventation</vt:lpstr>
      <vt:lpstr>PowerPoint Presentation</vt:lpstr>
      <vt:lpstr>Operational Efficiency</vt:lpstr>
      <vt:lpstr>PowerPoint Presentation</vt:lpstr>
      <vt:lpstr>Risk_Management&amp;Communication_Training</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Anjali Thota</dc:creator>
  <cp:lastModifiedBy>Anjali Thota</cp:lastModifiedBy>
  <cp:revision>7</cp:revision>
  <dcterms:created xsi:type="dcterms:W3CDTF">2024-07-15T01:29:33Z</dcterms:created>
  <dcterms:modified xsi:type="dcterms:W3CDTF">2024-07-27T08:19:36Z</dcterms:modified>
</cp:coreProperties>
</file>