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6"/>
  </p:notesMasterIdLst>
  <p:sldIdLst>
    <p:sldId id="256" r:id="rId2"/>
    <p:sldId id="258" r:id="rId3"/>
    <p:sldId id="273" r:id="rId4"/>
    <p:sldId id="275" r:id="rId5"/>
    <p:sldId id="274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E19EEA-EE98-4CD4-BEE9-DA1885EF6619}">
          <p14:sldIdLst>
            <p14:sldId id="256"/>
            <p14:sldId id="258"/>
            <p14:sldId id="273"/>
            <p14:sldId id="275"/>
            <p14:sldId id="274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02528-E01C-42C3-8375-1D63A45D55E5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2CC6C-5CA0-4E54-A0FE-E38E97782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2CC6C-5CA0-4E54-A0FE-E38E9778287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6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0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32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6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91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8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762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8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0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44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4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8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FF4E2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565E-E4FE-4C85-A5E4-6AF998F69EB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D36010-BA33-4BEB-9BC2-B007F2140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FD284-0B6C-D066-7FFC-88F1B3106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1463041"/>
            <a:ext cx="6600451" cy="11262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2800" b="1" dirty="0"/>
              <a:t>Unveiling_Automobile_Sales_Trends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357255E-B10E-2E7A-1413-A469CE290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774" y="4777382"/>
            <a:ext cx="6600451" cy="1126283"/>
          </a:xfrm>
        </p:spPr>
        <p:txBody>
          <a:bodyPr>
            <a:normAutofit fontScale="92500" lnSpcReduction="20000"/>
          </a:bodyPr>
          <a:lstStyle/>
          <a:p>
            <a:r>
              <a:rPr lang="en-IN" sz="2000" b="1" dirty="0"/>
              <a:t>BY ANJALI THOTA</a:t>
            </a:r>
          </a:p>
          <a:p>
            <a:endParaRPr lang="en-IN" sz="2000" b="1" dirty="0"/>
          </a:p>
          <a:p>
            <a:r>
              <a:rPr lang="en-IN" sz="2000" b="1" dirty="0"/>
              <a:t>Batch:-   DA326S32</a:t>
            </a:r>
          </a:p>
        </p:txBody>
      </p:sp>
    </p:spTree>
    <p:extLst>
      <p:ext uri="{BB962C8B-B14F-4D97-AF65-F5344CB8AC3E}">
        <p14:creationId xmlns:p14="http://schemas.microsoft.com/office/powerpoint/2010/main" val="322279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2759-D4DD-6696-7237-1DACE5D8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94" y="0"/>
            <a:ext cx="8385811" cy="434340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                                                           Pricing Strategy</a:t>
            </a:r>
            <a:br>
              <a:rPr lang="en-IN" sz="3600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4A84B-A2F3-42CB-892C-C77B7DD3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1" y="3909060"/>
            <a:ext cx="7098030" cy="2846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E1E16C-F8BD-C74D-B145-1DF91F0CA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1" y="537210"/>
            <a:ext cx="7098030" cy="325273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4D947C-5A77-D647-C015-FD4B8DA2BA4C}"/>
              </a:ext>
            </a:extLst>
          </p:cNvPr>
          <p:cNvSpPr/>
          <p:nvPr/>
        </p:nvSpPr>
        <p:spPr>
          <a:xfrm>
            <a:off x="7440930" y="537210"/>
            <a:ext cx="1634490" cy="2183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The maximum  sales of  ProductLine classic cars Having Most "MSRP“ $116k  and" Price Each $84k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AD6280-8A21-1CA9-0E61-C194F8636703}"/>
              </a:ext>
            </a:extLst>
          </p:cNvPr>
          <p:cNvSpPr/>
          <p:nvPr/>
        </p:nvSpPr>
        <p:spPr>
          <a:xfrm>
            <a:off x="7440929" y="4000500"/>
            <a:ext cx="1554479" cy="2320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scatter plot showing the relationship between the "MSRP" and" Price each "Different product lines.</a:t>
            </a:r>
          </a:p>
          <a:p>
            <a:pPr algn="ctr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795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2759-D4DD-6696-7237-1DACE5D8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0"/>
            <a:ext cx="6589199" cy="720090"/>
          </a:xfrm>
        </p:spPr>
        <p:txBody>
          <a:bodyPr/>
          <a:lstStyle/>
          <a:p>
            <a:r>
              <a:rPr lang="en-IN" dirty="0"/>
              <a:t>         Summarization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9A764-E9B6-5077-C79B-359B55930955}"/>
              </a:ext>
            </a:extLst>
          </p:cNvPr>
          <p:cNvSpPr txBox="1"/>
          <p:nvPr/>
        </p:nvSpPr>
        <p:spPr>
          <a:xfrm>
            <a:off x="868680" y="1325880"/>
            <a:ext cx="750951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Highest sales day: 31st ($127,973).</a:t>
            </a:r>
          </a:p>
          <a:p>
            <a:r>
              <a:rPr lang="en-IN" sz="1600" b="1" dirty="0"/>
              <a:t>Lowest sales day: 26th ($20,238).</a:t>
            </a:r>
          </a:p>
          <a:p>
            <a:endParaRPr lang="en-IN" sz="1600" b="1" dirty="0"/>
          </a:p>
          <a:p>
            <a:r>
              <a:rPr lang="en-US" sz="1600" b="1" dirty="0"/>
              <a:t>Highest total sales: Classic Cars ($3,920K).</a:t>
            </a:r>
          </a:p>
          <a:p>
            <a:r>
              <a:rPr lang="en-US" sz="1600" b="1" dirty="0"/>
              <a:t>Lowest total sales: Trains ($226K).</a:t>
            </a:r>
          </a:p>
          <a:p>
            <a:endParaRPr lang="en-IN" sz="1600" b="1" dirty="0"/>
          </a:p>
          <a:p>
            <a:r>
              <a:rPr lang="en-US" sz="1600" b="1" dirty="0"/>
              <a:t>Highest sales month: May ($457,861).</a:t>
            </a:r>
          </a:p>
          <a:p>
            <a:r>
              <a:rPr lang="en-US" sz="1600" b="1" dirty="0"/>
              <a:t>Lowest sales month: January ($339,543).</a:t>
            </a:r>
          </a:p>
          <a:p>
            <a:endParaRPr lang="en-US" sz="1600" b="1" dirty="0"/>
          </a:p>
          <a:p>
            <a:r>
              <a:rPr lang="en-US" sz="1600" b="1" dirty="0"/>
              <a:t>Highest sales: USA in 2015 ($3,628K).</a:t>
            </a:r>
          </a:p>
          <a:p>
            <a:r>
              <a:rPr lang="en-US" sz="1600" b="1" dirty="0"/>
              <a:t>Lowest sales: Ireland ($58K).</a:t>
            </a:r>
          </a:p>
          <a:p>
            <a:endParaRPr lang="en-US" sz="1600" b="1" dirty="0"/>
          </a:p>
          <a:p>
            <a:r>
              <a:rPr lang="en-US" sz="1600" b="1" dirty="0"/>
              <a:t>Highest quantity ordered: Classic Cars ($34K).</a:t>
            </a:r>
          </a:p>
          <a:p>
            <a:r>
              <a:rPr lang="en-US" sz="1600" b="1" dirty="0"/>
              <a:t>Lowest quantity ordered: Trains ($3K).</a:t>
            </a:r>
          </a:p>
          <a:p>
            <a:endParaRPr lang="en-US" sz="1600" b="1" dirty="0"/>
          </a:p>
          <a:p>
            <a:r>
              <a:rPr lang="en-US" sz="1600" b="1" dirty="0"/>
              <a:t>Highest order count: "Shipped" status in 2003 Q2.</a:t>
            </a:r>
          </a:p>
          <a:p>
            <a:r>
              <a:rPr lang="en-US" sz="1600" b="1" dirty="0"/>
              <a:t>Highest total sales month for Classic Cars: Q4, particularly November ($3,920K)</a:t>
            </a:r>
          </a:p>
          <a:p>
            <a:endParaRPr lang="en-US" sz="1400" dirty="0"/>
          </a:p>
          <a:p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46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2759-D4DD-6696-7237-1DACE5D8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" y="80010"/>
            <a:ext cx="8317231" cy="57150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</a:t>
            </a:r>
            <a:r>
              <a:rPr lang="en-IN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FF07E-273B-EFED-11EB-FC0831BCFD31}"/>
              </a:ext>
            </a:extLst>
          </p:cNvPr>
          <p:cNvSpPr txBox="1"/>
          <p:nvPr/>
        </p:nvSpPr>
        <p:spPr>
          <a:xfrm>
            <a:off x="1440181" y="591681"/>
            <a:ext cx="748664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Daily Sales:</a:t>
            </a:r>
          </a:p>
          <a:p>
            <a:endParaRPr lang="en-IN" b="1" dirty="0"/>
          </a:p>
          <a:p>
            <a:r>
              <a:rPr lang="en-IN" dirty="0"/>
              <a:t>The highest sales day is the 31st, with sales totalling $127,973.</a:t>
            </a:r>
          </a:p>
          <a:p>
            <a:r>
              <a:rPr lang="en-IN" dirty="0"/>
              <a:t>Product Line Performance:</a:t>
            </a:r>
          </a:p>
          <a:p>
            <a:endParaRPr lang="en-IN" dirty="0"/>
          </a:p>
          <a:p>
            <a:r>
              <a:rPr lang="en-IN" dirty="0"/>
              <a:t>Classic Cars have the highest total sales, reaching $3,920K.</a:t>
            </a:r>
          </a:p>
          <a:p>
            <a:r>
              <a:rPr lang="en-IN" dirty="0"/>
              <a:t>Quarterly Sales Trends:</a:t>
            </a:r>
          </a:p>
          <a:p>
            <a:endParaRPr lang="en-IN" dirty="0"/>
          </a:p>
          <a:p>
            <a:r>
              <a:rPr lang="en-IN" dirty="0"/>
              <a:t>In 2005, sales decreased from Q1 ($1,071,992) to Q2 ($719,494).</a:t>
            </a:r>
          </a:p>
          <a:p>
            <a:endParaRPr lang="en-IN" b="1" dirty="0"/>
          </a:p>
          <a:p>
            <a:r>
              <a:rPr lang="en-IN" b="1" dirty="0"/>
              <a:t>Monthly Sales Trends in 2015:</a:t>
            </a:r>
          </a:p>
          <a:p>
            <a:endParaRPr lang="en-IN" b="1" dirty="0"/>
          </a:p>
          <a:p>
            <a:r>
              <a:rPr lang="en-IN" dirty="0"/>
              <a:t>May Month the highest sales, totall $457,861.</a:t>
            </a:r>
          </a:p>
          <a:p>
            <a:r>
              <a:rPr lang="en-IN" dirty="0"/>
              <a:t>January Month the lowest sales, totall $339,543</a:t>
            </a:r>
          </a:p>
          <a:p>
            <a:endParaRPr lang="en-IN" dirty="0"/>
          </a:p>
          <a:p>
            <a:r>
              <a:rPr lang="en-US" b="1" dirty="0"/>
              <a:t>Order and Shipping Trends:</a:t>
            </a:r>
          </a:p>
          <a:p>
            <a:endParaRPr lang="en-US" b="1" dirty="0"/>
          </a:p>
          <a:p>
            <a:r>
              <a:rPr lang="en-US" dirty="0"/>
              <a:t>The "Shipped" status had the highest count of orders, peaking in 2003 Q2.</a:t>
            </a:r>
          </a:p>
          <a:p>
            <a:r>
              <a:rPr lang="en-US" dirty="0"/>
              <a:t>Classic Cars had the highest total sales amount ($3,920K), with most orders placed in Q4, particularly in November.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74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F79CC0-F73B-6716-D4EA-6141533B868B}"/>
              </a:ext>
            </a:extLst>
          </p:cNvPr>
          <p:cNvSpPr txBox="1"/>
          <p:nvPr/>
        </p:nvSpPr>
        <p:spPr>
          <a:xfrm>
            <a:off x="491490" y="91440"/>
            <a:ext cx="81610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dirty="0"/>
              <a:t>Product Quantity and Sales:</a:t>
            </a:r>
          </a:p>
          <a:p>
            <a:endParaRPr lang="en-IN" b="1" dirty="0"/>
          </a:p>
          <a:p>
            <a:r>
              <a:rPr lang="en-IN" dirty="0"/>
              <a:t>Classic Cars had the highest quantity ordered ($34K) and the highest sales ($3,920K).</a:t>
            </a:r>
          </a:p>
          <a:p>
            <a:r>
              <a:rPr lang="en-IN" dirty="0"/>
              <a:t>Trains had the lowest quantity ordered ($3K) and the lowest sales ($226K)</a:t>
            </a:r>
          </a:p>
          <a:p>
            <a:endParaRPr lang="en-IN" b="1" dirty="0"/>
          </a:p>
          <a:p>
            <a:r>
              <a:rPr lang="en-IN" b="1" dirty="0"/>
              <a:t>Pricing:</a:t>
            </a:r>
          </a:p>
          <a:p>
            <a:r>
              <a:rPr lang="en-IN" dirty="0"/>
              <a:t>A scatter plot shows a strong relationship between MSRP and price for different product lines, with Classic Cars having the highest values for both.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17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AE92-94AA-86C4-46EB-D03F015D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948543"/>
            <a:ext cx="7315200" cy="396267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0E8EF2-54D0-9E5C-4BFB-856CE38F356F}"/>
              </a:ext>
            </a:extLst>
          </p:cNvPr>
          <p:cNvSpPr/>
          <p:nvPr/>
        </p:nvSpPr>
        <p:spPr>
          <a:xfrm>
            <a:off x="502920" y="1583871"/>
            <a:ext cx="8031481" cy="28852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857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AE92-94AA-86C4-46EB-D03F015D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3017520"/>
            <a:ext cx="8248651" cy="3657600"/>
          </a:xfrm>
        </p:spPr>
        <p:txBody>
          <a:bodyPr anchor="ctr">
            <a:normAutofit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sz="1800" b="1" dirty="0"/>
              <a:t>Objectives For Analysis</a:t>
            </a:r>
          </a:p>
          <a:p>
            <a:pPr marL="1314450" lvl="3" indent="0">
              <a:buNone/>
            </a:pPr>
            <a:endParaRPr lang="en-IN" sz="1800" b="1" dirty="0"/>
          </a:p>
          <a:p>
            <a:pPr lvl="1"/>
            <a:r>
              <a:rPr lang="en-IN" sz="1800" dirty="0"/>
              <a:t>Sales Analysis</a:t>
            </a:r>
          </a:p>
          <a:p>
            <a:pPr lvl="1"/>
            <a:r>
              <a:rPr lang="en-IN" sz="1800" dirty="0"/>
              <a:t>Customer Segmentation</a:t>
            </a:r>
          </a:p>
          <a:p>
            <a:pPr lvl="1"/>
            <a:r>
              <a:rPr lang="en-IN" sz="1800" dirty="0"/>
              <a:t>Sales Forecasting</a:t>
            </a:r>
          </a:p>
          <a:p>
            <a:pPr lvl="1"/>
            <a:r>
              <a:rPr lang="en-IN" sz="1800" dirty="0"/>
              <a:t>Product Performance</a:t>
            </a:r>
          </a:p>
          <a:p>
            <a:pPr lvl="1"/>
            <a:r>
              <a:rPr lang="en-IN" sz="1800" dirty="0"/>
              <a:t>Inventory Management</a:t>
            </a:r>
          </a:p>
          <a:p>
            <a:pPr lvl="1"/>
            <a:r>
              <a:rPr lang="en-IN" sz="1800" dirty="0"/>
              <a:t>Order Fulfilment Analysis</a:t>
            </a:r>
          </a:p>
          <a:p>
            <a:pPr lvl="1"/>
            <a:r>
              <a:rPr lang="en-IN" sz="1800" dirty="0"/>
              <a:t>Pricing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21C4B-8174-22AF-1780-85FC9107751F}"/>
              </a:ext>
            </a:extLst>
          </p:cNvPr>
          <p:cNvSpPr txBox="1"/>
          <p:nvPr/>
        </p:nvSpPr>
        <p:spPr>
          <a:xfrm>
            <a:off x="548639" y="377190"/>
            <a:ext cx="79857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 Statement:</a:t>
            </a:r>
          </a:p>
          <a:p>
            <a:endParaRPr lang="en-IN" sz="1400" dirty="0"/>
          </a:p>
          <a:p>
            <a:endParaRPr lang="en-IN" b="1" dirty="0"/>
          </a:p>
          <a:p>
            <a:endParaRPr lang="en-IN" b="1" dirty="0"/>
          </a:p>
          <a:p>
            <a:r>
              <a:rPr lang="en-US" sz="1400" b="1" dirty="0"/>
              <a:t>The company is facing several challenges in its business operations that are impacting overall performance and profitability</a:t>
            </a:r>
            <a:endParaRPr lang="en-IN" sz="1400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2322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4928-75D7-0B00-2EC1-6AA659A1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1" y="0"/>
            <a:ext cx="7197090" cy="388620"/>
          </a:xfrm>
        </p:spPr>
        <p:txBody>
          <a:bodyPr>
            <a:noAutofit/>
          </a:bodyPr>
          <a:lstStyle/>
          <a:p>
            <a:r>
              <a:rPr lang="en-IN" sz="2000" b="1" dirty="0"/>
              <a:t>                                                Sales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2EB64-6F18-C72B-DA92-4F12E140F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282" y="388620"/>
            <a:ext cx="5893338" cy="30403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9DDD9-81F7-C4AC-1F49-D70280231F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0282" y="3429000"/>
            <a:ext cx="5893338" cy="33261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0B2966-AB95-B754-8549-FD9EC6DF01BC}"/>
              </a:ext>
            </a:extLst>
          </p:cNvPr>
          <p:cNvSpPr/>
          <p:nvPr/>
        </p:nvSpPr>
        <p:spPr>
          <a:xfrm>
            <a:off x="6206489" y="365760"/>
            <a:ext cx="2834642" cy="285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Classic Cars </a:t>
            </a:r>
            <a:r>
              <a:rPr lang="en-US" dirty="0"/>
              <a:t>have the highest sales, totaling </a:t>
            </a:r>
            <a:r>
              <a:rPr lang="en-US" b="1" dirty="0"/>
              <a:t>$3,920K.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Trains </a:t>
            </a:r>
            <a:r>
              <a:rPr lang="en-US" dirty="0"/>
              <a:t>have the lowest sales at </a:t>
            </a:r>
            <a:r>
              <a:rPr lang="en-US" b="1" dirty="0"/>
              <a:t>$226K.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0918EA-7BCE-1593-4C9D-427BD4A10327}"/>
              </a:ext>
            </a:extLst>
          </p:cNvPr>
          <p:cNvSpPr/>
          <p:nvPr/>
        </p:nvSpPr>
        <p:spPr>
          <a:xfrm>
            <a:off x="6297928" y="3589020"/>
            <a:ext cx="2834642" cy="2880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Highest sales day is on the </a:t>
            </a:r>
            <a:r>
              <a:rPr lang="en-US" b="1" dirty="0"/>
              <a:t>31st with 127,973.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Lowest sales day is on the </a:t>
            </a:r>
            <a:r>
              <a:rPr lang="en-US" b="1" dirty="0"/>
              <a:t>26th with 20,238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75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D126C0-76DF-F2F8-73EA-88656DF8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0" y="91441"/>
            <a:ext cx="6749210" cy="3108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60C0D-68FE-EDDC-CBEA-13BC5F0E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0" y="3326162"/>
            <a:ext cx="6749210" cy="342899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8A0908-E856-143F-3E5C-0F3C7A8632F0}"/>
              </a:ext>
            </a:extLst>
          </p:cNvPr>
          <p:cNvSpPr/>
          <p:nvPr/>
        </p:nvSpPr>
        <p:spPr>
          <a:xfrm>
            <a:off x="7075170" y="765810"/>
            <a:ext cx="1925750" cy="5383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 In 2003 "Q4" $1,860,005</a:t>
            </a:r>
          </a:p>
          <a:p>
            <a:r>
              <a:rPr lang="en-US" sz="1400" b="1" dirty="0"/>
              <a:t>Sales increased  in Q1 to Q3, then showed a more spike in Q4.</a:t>
            </a:r>
            <a:endParaRPr lang="en-IN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.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circle  "Medium Size" in the "Classic Cars" Having Most sales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IN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circle  "Medium Size" in the "Classic Cars" Having Most sales</a:t>
            </a:r>
            <a:endParaRPr lang="en-IN" sz="1400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4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4928-75D7-0B00-2EC1-6AA659A1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109760"/>
            <a:ext cx="7197090" cy="393160"/>
          </a:xfrm>
        </p:spPr>
        <p:txBody>
          <a:bodyPr>
            <a:noAutofit/>
          </a:bodyPr>
          <a:lstStyle/>
          <a:p>
            <a:r>
              <a:rPr lang="en-IN" sz="2000" b="1" dirty="0"/>
              <a:t>                             Customer Segmentation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74993-A9CF-1B7C-0025-14097B25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3726180"/>
            <a:ext cx="6869430" cy="3022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1ED1B3-4A75-CD61-D881-335A56B5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601252"/>
            <a:ext cx="6869430" cy="302206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932510-6BD7-ABC7-BFCF-7306D3D6ABAA}"/>
              </a:ext>
            </a:extLst>
          </p:cNvPr>
          <p:cNvSpPr/>
          <p:nvPr/>
        </p:nvSpPr>
        <p:spPr>
          <a:xfrm>
            <a:off x="7166610" y="601252"/>
            <a:ext cx="1828800" cy="59481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"EMEA"  to have the </a:t>
            </a:r>
            <a:r>
              <a:rPr lang="en-US" sz="1200" b="1" dirty="0"/>
              <a:t>highest sales $3018k "Medium Size" in that category In All sizes (Large,Medimum,small,)</a:t>
            </a:r>
          </a:p>
          <a:p>
            <a:pPr algn="ctr"/>
            <a:r>
              <a:rPr lang="en-US" sz="1200" b="1" dirty="0"/>
              <a:t>The  sales into four regions "APAC" (Asia-Pacific),"EMEA" (Europe, Middle East, and Africa),"Japan", and "NA" (North America).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 North America (NA) has the highest overall sales 3,627,983.</a:t>
            </a:r>
          </a:p>
        </p:txBody>
      </p:sp>
    </p:spTree>
    <p:extLst>
      <p:ext uri="{BB962C8B-B14F-4D97-AF65-F5344CB8AC3E}">
        <p14:creationId xmlns:p14="http://schemas.microsoft.com/office/powerpoint/2010/main" val="222414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D3D356-0E91-7778-02B4-0973C9B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132620"/>
            <a:ext cx="7197090" cy="393160"/>
          </a:xfrm>
        </p:spPr>
        <p:txBody>
          <a:bodyPr>
            <a:noAutofit/>
          </a:bodyPr>
          <a:lstStyle/>
          <a:p>
            <a:r>
              <a:rPr lang="en-IN" sz="2000" b="1" dirty="0"/>
              <a:t>                                     Sales Forecasting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70689-B5E9-3F89-E945-262E1B97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51511"/>
            <a:ext cx="6595110" cy="3314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AA155-A69E-22BF-AE6F-05CA4FE7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4057652"/>
            <a:ext cx="6595110" cy="266772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DFA6A1-67A7-779D-2013-32D73546DE83}"/>
              </a:ext>
            </a:extLst>
          </p:cNvPr>
          <p:cNvSpPr/>
          <p:nvPr/>
        </p:nvSpPr>
        <p:spPr>
          <a:xfrm>
            <a:off x="6983730" y="726980"/>
            <a:ext cx="2068830" cy="5650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The Maximum Sales of month is "May" 4,57,861 In the 2015 and Minimum Sales of Month "JANUARY" 3,39,543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The Maximum Sales of Country is "USA" $3628k In the 2015 and Minimum Sales of Country "Ireland" $58k</a:t>
            </a:r>
          </a:p>
          <a:p>
            <a:endParaRPr lang="en-US" sz="14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0649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F60D46-19E4-8790-03D5-099480F8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8" y="0"/>
            <a:ext cx="6589712" cy="416242"/>
          </a:xfrm>
        </p:spPr>
        <p:txBody>
          <a:bodyPr>
            <a:noAutofit/>
          </a:bodyPr>
          <a:lstStyle/>
          <a:p>
            <a:r>
              <a:rPr lang="en-IN" sz="2000" b="1" dirty="0"/>
              <a:t>                                      Product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61E72-A3F1-AF84-CB67-EEA852E0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1" y="416243"/>
            <a:ext cx="6938010" cy="3184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FA1EA-E5FB-CF24-F03B-5348BDBF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749040"/>
            <a:ext cx="6938011" cy="301752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E4D27E-FDD1-F4C0-4129-F9EEAC8EBF72}"/>
              </a:ext>
            </a:extLst>
          </p:cNvPr>
          <p:cNvSpPr/>
          <p:nvPr/>
        </p:nvSpPr>
        <p:spPr>
          <a:xfrm>
            <a:off x="7246621" y="1177290"/>
            <a:ext cx="1783078" cy="5189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Product with the maximum quantity ordered  $34k is Classic Cars and Minimum quantity ordered  $3k with Trains.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Product with the maximum sales  $3920k is Classic Cars and Minimum sales  $226k with Trains. </a:t>
            </a:r>
          </a:p>
        </p:txBody>
      </p:sp>
    </p:spTree>
    <p:extLst>
      <p:ext uri="{BB962C8B-B14F-4D97-AF65-F5344CB8AC3E}">
        <p14:creationId xmlns:p14="http://schemas.microsoft.com/office/powerpoint/2010/main" val="42250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2759-D4DD-6696-7237-1DACE5D8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"/>
            <a:ext cx="8157210" cy="457200"/>
          </a:xfrm>
        </p:spPr>
        <p:txBody>
          <a:bodyPr>
            <a:normAutofit/>
          </a:bodyPr>
          <a:lstStyle/>
          <a:p>
            <a:r>
              <a:rPr lang="en-IN" sz="2000" b="1" dirty="0"/>
              <a:t>                                         Inventory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5DC70-817C-FB1F-537B-6EDFE7FC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571500"/>
            <a:ext cx="7315200" cy="2948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8047BB-914D-6290-97BC-A3621AA1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3589020"/>
            <a:ext cx="7360920" cy="32689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0FF9FF-1AC4-1E4F-F62E-86BC2E5C12AC}"/>
              </a:ext>
            </a:extLst>
          </p:cNvPr>
          <p:cNvSpPr/>
          <p:nvPr/>
        </p:nvSpPr>
        <p:spPr>
          <a:xfrm>
            <a:off x="7635240" y="1291590"/>
            <a:ext cx="1371600" cy="411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 Q4 November Month having the ordered most.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The "Classic Cars" have the</a:t>
            </a:r>
          </a:p>
          <a:p>
            <a:pPr algn="ctr"/>
            <a:r>
              <a:rPr lang="en-US" sz="1400" b="1" dirty="0"/>
              <a:t> highest total sales amount $3920k</a:t>
            </a:r>
          </a:p>
        </p:txBody>
      </p:sp>
    </p:spTree>
    <p:extLst>
      <p:ext uri="{BB962C8B-B14F-4D97-AF65-F5344CB8AC3E}">
        <p14:creationId xmlns:p14="http://schemas.microsoft.com/office/powerpoint/2010/main" val="310370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2759-D4DD-6696-7237-1DACE5D8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160020"/>
            <a:ext cx="8225791" cy="457200"/>
          </a:xfrm>
        </p:spPr>
        <p:txBody>
          <a:bodyPr>
            <a:normAutofit/>
          </a:bodyPr>
          <a:lstStyle/>
          <a:p>
            <a:r>
              <a:rPr lang="en-IN" sz="2000" b="1" dirty="0"/>
              <a:t>                                Order Fulfilment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BD1AE2-26EF-9522-3354-CE5123AB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617220"/>
            <a:ext cx="7555831" cy="28117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1614BA-C651-23E6-0B22-F244F9D9B8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0316" y="3554730"/>
            <a:ext cx="7555831" cy="322132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FC14B2-9D86-60E6-82C3-786EF035F8D5}"/>
              </a:ext>
            </a:extLst>
          </p:cNvPr>
          <p:cNvSpPr/>
          <p:nvPr/>
        </p:nvSpPr>
        <p:spPr>
          <a:xfrm>
            <a:off x="7818120" y="1817370"/>
            <a:ext cx="1205563" cy="3314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The Status Shipped Having the more  Count of ordered 935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7817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581</TotalTime>
  <Words>697</Words>
  <Application>Microsoft Office PowerPoint</Application>
  <PresentationFormat>On-screen Show (4:3)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Unveiling_Automobile_Sales_Trends</vt:lpstr>
      <vt:lpstr>PowerPoint Presentation</vt:lpstr>
      <vt:lpstr>                                                Sales Analysis</vt:lpstr>
      <vt:lpstr>PowerPoint Presentation</vt:lpstr>
      <vt:lpstr>                             Customer Segmentation</vt:lpstr>
      <vt:lpstr>                                     Sales Forecasting</vt:lpstr>
      <vt:lpstr>                                      Product Performance</vt:lpstr>
      <vt:lpstr>                                         Inventory Management</vt:lpstr>
      <vt:lpstr>                                Order Fulfilment Analysis</vt:lpstr>
      <vt:lpstr>                                                           Pricing Strategy </vt:lpstr>
      <vt:lpstr>         Summarization</vt:lpstr>
      <vt:lpstr>                             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Thota</dc:creator>
  <cp:lastModifiedBy>Anjali Thota</cp:lastModifiedBy>
  <cp:revision>4</cp:revision>
  <dcterms:created xsi:type="dcterms:W3CDTF">2024-07-07T09:13:54Z</dcterms:created>
  <dcterms:modified xsi:type="dcterms:W3CDTF">2024-07-27T08:19:51Z</dcterms:modified>
</cp:coreProperties>
</file>