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D16-15FE-421C-82E1-248EBC170DF8}" type="datetimeFigureOut">
              <a:rPr lang="en-IN" smtClean="0"/>
              <a:t>28-08-22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0F-91CA-4123-94D2-E1C131B4C4B2}" type="slidenum">
              <a:rPr lang="en-IN" smtClean="0"/>
              <a:t>‹#›</a:t>
            </a:fld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D16-15FE-421C-82E1-248EBC170DF8}" type="datetimeFigureOut">
              <a:rPr lang="en-IN" smtClean="0"/>
              <a:t>28-08-22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0F-91CA-4123-94D2-E1C131B4C4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D16-15FE-421C-82E1-248EBC170DF8}" type="datetimeFigureOut">
              <a:rPr lang="en-IN" smtClean="0"/>
              <a:t>28-08-22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0F-91CA-4123-94D2-E1C131B4C4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D16-15FE-421C-82E1-248EBC170DF8}" type="datetimeFigureOut">
              <a:rPr lang="en-IN" smtClean="0"/>
              <a:t>28-08-22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0F-91CA-4123-94D2-E1C131B4C4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D16-15FE-421C-82E1-248EBC170DF8}" type="datetimeFigureOut">
              <a:rPr lang="en-IN" smtClean="0"/>
              <a:t>28-08-22</a:t>
            </a:fld>
            <a:endParaRPr lang="en-I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0F-91CA-4123-94D2-E1C131B4C4B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D16-15FE-421C-82E1-248EBC170DF8}" type="datetimeFigureOut">
              <a:rPr lang="en-IN" smtClean="0"/>
              <a:t>28-08-22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0F-91CA-4123-94D2-E1C131B4C4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D16-15FE-421C-82E1-248EBC170DF8}" type="datetimeFigureOut">
              <a:rPr lang="en-IN" smtClean="0"/>
              <a:t>28-08-22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0F-91CA-4123-94D2-E1C131B4C4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D16-15FE-421C-82E1-248EBC170DF8}" type="datetimeFigureOut">
              <a:rPr lang="en-IN" smtClean="0"/>
              <a:t>28-08-22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0F-91CA-4123-94D2-E1C131B4C4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D16-15FE-421C-82E1-248EBC170DF8}" type="datetimeFigureOut">
              <a:rPr lang="en-IN" smtClean="0"/>
              <a:t>28-08-22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0F-91CA-4123-94D2-E1C131B4C4B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D16-15FE-421C-82E1-248EBC170DF8}" type="datetimeFigureOut">
              <a:rPr lang="en-IN" smtClean="0"/>
              <a:t>28-08-22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0F-91CA-4123-94D2-E1C131B4C4B2}" type="slidenum">
              <a:rPr lang="en-IN" smtClean="0"/>
              <a:t>‹#›</a:t>
            </a:fld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0D16-15FE-421C-82E1-248EBC170DF8}" type="datetimeFigureOut">
              <a:rPr lang="en-IN" smtClean="0"/>
              <a:t>28-08-22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C720F-91CA-4123-94D2-E1C131B4C4B2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7D0D16-15FE-421C-82E1-248EBC170DF8}" type="datetimeFigureOut">
              <a:rPr lang="en-IN" smtClean="0"/>
              <a:t>28-08-22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FEC720F-91CA-4123-94D2-E1C131B4C4B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461653"/>
            <a:ext cx="825270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/>
              <a:t>       </a:t>
            </a:r>
            <a:r>
              <a:rPr lang="en-US" sz="5400" b="1" dirty="0" smtClean="0"/>
              <a:t>  </a:t>
            </a:r>
            <a:r>
              <a:rPr lang="en-IN" sz="3600" dirty="0" smtClean="0"/>
              <a:t>Capstone </a:t>
            </a:r>
            <a:r>
              <a:rPr lang="en-IN" sz="3600" dirty="0"/>
              <a:t>Project -3 </a:t>
            </a:r>
            <a:endParaRPr lang="en-IN" sz="3600" dirty="0" smtClean="0"/>
          </a:p>
          <a:p>
            <a:r>
              <a:rPr lang="en-IN" sz="3600" dirty="0" smtClean="0"/>
              <a:t>Coronavirus </a:t>
            </a:r>
            <a:r>
              <a:rPr lang="en-IN" sz="3600" dirty="0"/>
              <a:t>Tweet Sentiment Analysis</a:t>
            </a:r>
            <a:endParaRPr lang="en-US" sz="3600" b="1" dirty="0"/>
          </a:p>
          <a:p>
            <a:r>
              <a:rPr lang="en-US" sz="2400" b="1" dirty="0"/>
              <a:t>                          Presented By-Anjali Tidke</a:t>
            </a:r>
          </a:p>
          <a:p>
            <a:r>
              <a:rPr lang="en-US" sz="2400" b="1" dirty="0"/>
              <a:t>                          Shubham Dukare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2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96" y="280459"/>
            <a:ext cx="81672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Countplot for original tweet </a:t>
            </a:r>
            <a:r>
              <a:rPr lang="en-US" sz="3600" b="1" dirty="0" smtClean="0"/>
              <a:t>according </a:t>
            </a:r>
            <a:r>
              <a:rPr lang="en-US" sz="3600" b="1" dirty="0"/>
              <a:t>to TweetAt </a:t>
            </a:r>
            <a:r>
              <a:rPr lang="en-US" sz="3600" b="1" dirty="0" smtClean="0"/>
              <a:t>column: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98" y="1480788"/>
            <a:ext cx="8459831" cy="3728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795" y="5569250"/>
            <a:ext cx="8537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From above analysis we can see most of Tweets are in between 17-03-2020 to 22-03-2020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4034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68351"/>
            <a:ext cx="41256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/>
              <a:t>Top 10 Locations</a:t>
            </a:r>
            <a:endParaRPr lang="en-IN" sz="4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65" y="1268760"/>
            <a:ext cx="811959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2965" y="4941168"/>
            <a:ext cx="8119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From above graph, we can see that most of the tweets from London followed by united states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8266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60648"/>
            <a:ext cx="51997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/>
              <a:t>Most Common words</a:t>
            </a:r>
            <a:endParaRPr lang="en-IN" sz="4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8" y="1196752"/>
            <a:ext cx="812300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3" y="5229200"/>
            <a:ext cx="8226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From above analysis you can see most common used words are coronavirus, prices, food supermarket and store.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3566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88640"/>
            <a:ext cx="407650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/>
              <a:t>EDA Work </a:t>
            </a:r>
            <a:r>
              <a:rPr lang="en-IN" sz="4400" b="1" dirty="0"/>
              <a:t>result</a:t>
            </a:r>
            <a:r>
              <a:rPr lang="en-IN" sz="4400" b="1" dirty="0" smtClean="0"/>
              <a:t>:</a:t>
            </a:r>
          </a:p>
          <a:p>
            <a:endParaRPr lang="en-IN" sz="4400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7057" y="982013"/>
            <a:ext cx="83054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Dataset have total 41157 rows and 6 columns.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We dropped the null values from location column.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"</a:t>
            </a:r>
            <a:r>
              <a:rPr lang="en-US" sz="2400" dirty="0" err="1"/>
              <a:t>UserName</a:t>
            </a:r>
            <a:r>
              <a:rPr lang="en-US" sz="2400" dirty="0"/>
              <a:t>" and "</a:t>
            </a:r>
            <a:r>
              <a:rPr lang="en-US" sz="2400" dirty="0" err="1"/>
              <a:t>ScreenName</a:t>
            </a:r>
            <a:r>
              <a:rPr lang="en-US" sz="2400" dirty="0"/>
              <a:t>" have only integer values. Which does not provide any meaningful information.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For modeling, we required only two columns "</a:t>
            </a:r>
            <a:r>
              <a:rPr lang="en-US" sz="2400" dirty="0" err="1"/>
              <a:t>OriginalTweet</a:t>
            </a:r>
            <a:r>
              <a:rPr lang="en-US" sz="2400" dirty="0"/>
              <a:t>" and "Sentiment".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We removed </a:t>
            </a:r>
            <a:r>
              <a:rPr lang="en-US" sz="2400" dirty="0" err="1"/>
              <a:t>specil</a:t>
            </a:r>
            <a:r>
              <a:rPr lang="en-US" sz="2400" dirty="0"/>
              <a:t> characters from original tweets column.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After dropping and adding a new column, now we have 7 columns and 32567 rows.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There are five types of sentiments - Extremely Positive, Positive, Extremely Negative, Negative and Neutral.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We replaced Extremely positive to positive and Extremely negative to negative column.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graphical representation of top 10 locations shows us that most of the tweets came from London followed by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317591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5536" y="1585035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Logistic </a:t>
            </a:r>
            <a:r>
              <a:rPr lang="en-US" sz="2400" dirty="0"/>
              <a:t>Regression Model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Decision Tree Classifier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Random Forest Classifier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Gradient Boosting Classifier.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443841"/>
            <a:ext cx="77188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Total we used four models here 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26791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6948" y="1628800"/>
            <a:ext cx="854515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Logistic regression is one of the most popular Machine Learning algorithms, which comes under the Supervised Learning technique.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It </a:t>
            </a:r>
            <a:r>
              <a:rPr lang="en-US" sz="2400" dirty="0"/>
              <a:t>is used for predicting the categorical dependent variable using a </a:t>
            </a:r>
            <a:r>
              <a:rPr lang="en-US" sz="2400" dirty="0"/>
              <a:t>given</a:t>
            </a:r>
            <a:r>
              <a:rPr lang="en-US" sz="2400" dirty="0"/>
              <a:t> set of independent variables. Logistic regression is used for solving classification problems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Result of logistic Regression model:</a:t>
            </a:r>
            <a:endParaRPr lang="en-US" sz="2400" dirty="0"/>
          </a:p>
          <a:p>
            <a:r>
              <a:rPr lang="en-IN" sz="2400" dirty="0"/>
              <a:t>Accuracy : 0.7710636207320068 </a:t>
            </a:r>
            <a:endParaRPr lang="en-IN" sz="2400" dirty="0" smtClean="0"/>
          </a:p>
          <a:p>
            <a:r>
              <a:rPr lang="en-IN" sz="2400" dirty="0" smtClean="0"/>
              <a:t>Precision </a:t>
            </a:r>
            <a:r>
              <a:rPr lang="en-IN" sz="2400" dirty="0"/>
              <a:t>: 0.7857896154337569 </a:t>
            </a:r>
            <a:endParaRPr lang="en-IN" sz="2400" dirty="0" smtClean="0"/>
          </a:p>
          <a:p>
            <a:r>
              <a:rPr lang="en-IN" sz="2400" dirty="0" smtClean="0"/>
              <a:t>Recall </a:t>
            </a:r>
            <a:r>
              <a:rPr lang="en-IN" sz="2400" dirty="0"/>
              <a:t>: 0.7710636207320068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022" y="267741"/>
            <a:ext cx="46564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951169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2022" y="267741"/>
            <a:ext cx="5631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Decision Tree Classifier</a:t>
            </a:r>
            <a:endParaRPr lang="en-IN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332021" y="1582341"/>
            <a:ext cx="83305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decision tree is a non-parametric supervised learning algorithm, which is utilized for both classification and regression tasks. </a:t>
            </a:r>
            <a:r>
              <a:rPr lang="en-US" sz="2400" dirty="0"/>
              <a:t>It has a hierarchical, tree structure, which consists of a root node, branches, internal nodes and leaf nodes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Result of Decision Tree model:</a:t>
            </a:r>
          </a:p>
          <a:p>
            <a:r>
              <a:rPr lang="en-IN" sz="2400" dirty="0"/>
              <a:t>Accuracy : 0.6101694915254238 </a:t>
            </a:r>
            <a:endParaRPr lang="en-IN" sz="2400" dirty="0" smtClean="0"/>
          </a:p>
          <a:p>
            <a:r>
              <a:rPr lang="en-IN" sz="2400" dirty="0" smtClean="0"/>
              <a:t>Precision </a:t>
            </a:r>
            <a:r>
              <a:rPr lang="en-IN" sz="2400" dirty="0"/>
              <a:t>: 0.6082988270481552 </a:t>
            </a:r>
            <a:endParaRPr lang="en-IN" sz="2400" dirty="0" smtClean="0"/>
          </a:p>
          <a:p>
            <a:r>
              <a:rPr lang="en-IN" sz="2400" dirty="0" smtClean="0"/>
              <a:t>Recall </a:t>
            </a:r>
            <a:r>
              <a:rPr lang="en-IN" sz="2400" dirty="0"/>
              <a:t>: 0.6101694915254238</a:t>
            </a:r>
          </a:p>
        </p:txBody>
      </p:sp>
    </p:spTree>
    <p:extLst>
      <p:ext uri="{BB962C8B-B14F-4D97-AF65-F5344CB8AC3E}">
        <p14:creationId xmlns:p14="http://schemas.microsoft.com/office/powerpoint/2010/main" val="3951169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2022" y="267741"/>
            <a:ext cx="63563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4400" b="1" dirty="0"/>
              <a:t>Random Forest Classifier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337614" y="1357703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Random Forest is a popular machine learning algorithm that belongs to the supervised learning technique. It can be used for both Classification and Regression problems in ML. </a:t>
            </a:r>
            <a:r>
              <a:rPr lang="en-US" sz="2400" dirty="0"/>
              <a:t>It is based on the concept of ensemble learning, which is a process of combining multiple classifiers to solve a complex problem and to improve the performance of the model. </a:t>
            </a:r>
            <a:endParaRPr lang="en-US" sz="2400" dirty="0" smtClean="0"/>
          </a:p>
          <a:p>
            <a:r>
              <a:rPr lang="en-US" sz="2400" dirty="0" smtClean="0"/>
              <a:t>"</a:t>
            </a:r>
            <a:r>
              <a:rPr lang="en-US" sz="2400" dirty="0"/>
              <a:t>Random Forest is a classifier that contains a number of decision trees on various subsets of the given dataset and takes the average to improve the predictive accuracy of that dataset."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Result of Random forest classifier model:</a:t>
            </a:r>
          </a:p>
          <a:p>
            <a:r>
              <a:rPr lang="en-IN" sz="2400" dirty="0"/>
              <a:t>Accuracy : 0.7197248833210513 </a:t>
            </a:r>
            <a:endParaRPr lang="en-IN" sz="2400" dirty="0" smtClean="0"/>
          </a:p>
          <a:p>
            <a:r>
              <a:rPr lang="en-IN" sz="2400" dirty="0" smtClean="0"/>
              <a:t>Precision </a:t>
            </a:r>
            <a:r>
              <a:rPr lang="en-IN" sz="2400" dirty="0"/>
              <a:t>: 0.7235239741354087 </a:t>
            </a:r>
            <a:endParaRPr lang="en-IN" sz="2400" dirty="0" smtClean="0"/>
          </a:p>
          <a:p>
            <a:r>
              <a:rPr lang="en-IN" sz="2400" dirty="0" smtClean="0"/>
              <a:t>Recall </a:t>
            </a:r>
            <a:r>
              <a:rPr lang="en-IN" sz="2400" dirty="0"/>
              <a:t>: 0.7197248833210513</a:t>
            </a:r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51169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2022" y="267741"/>
            <a:ext cx="70590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4400" b="1" dirty="0" smtClean="0"/>
              <a:t>Gradient Boosting Classifier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522301" y="1484784"/>
            <a:ext cx="81402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Gradient boosting classifiers are a group of machine learning algorithms that combine many weak learning models together to create a strong predictive model. </a:t>
            </a:r>
            <a:r>
              <a:rPr lang="en-US" sz="2400" dirty="0"/>
              <a:t>Decision trees are usually used when doing gradient </a:t>
            </a:r>
            <a:r>
              <a:rPr lang="en-US" sz="2400" dirty="0" smtClean="0"/>
              <a:t>boosting</a:t>
            </a:r>
          </a:p>
          <a:p>
            <a:endParaRPr lang="en-US" sz="2400" dirty="0"/>
          </a:p>
          <a:p>
            <a:r>
              <a:rPr lang="en-US" sz="2400" dirty="0" smtClean="0"/>
              <a:t>Result of Gradient Boosting classifier model:</a:t>
            </a:r>
          </a:p>
          <a:p>
            <a:r>
              <a:rPr lang="en-IN" sz="2400" dirty="0"/>
              <a:t>Accuracy : 0.6546303119626627 </a:t>
            </a:r>
            <a:endParaRPr lang="en-IN" sz="2400" dirty="0" smtClean="0"/>
          </a:p>
          <a:p>
            <a:r>
              <a:rPr lang="en-IN" sz="2400" dirty="0" smtClean="0"/>
              <a:t>Precision </a:t>
            </a:r>
            <a:r>
              <a:rPr lang="en-IN" sz="2400" dirty="0"/>
              <a:t>: 0.6942037999145646 </a:t>
            </a:r>
            <a:endParaRPr lang="en-IN" sz="2400" dirty="0" smtClean="0"/>
          </a:p>
          <a:p>
            <a:r>
              <a:rPr lang="en-IN" sz="2400" dirty="0" smtClean="0"/>
              <a:t>Recall </a:t>
            </a:r>
            <a:r>
              <a:rPr lang="en-IN" sz="2400" dirty="0"/>
              <a:t>: 0.6546303119626627</a:t>
            </a:r>
          </a:p>
        </p:txBody>
      </p:sp>
    </p:spTree>
    <p:extLst>
      <p:ext uri="{BB962C8B-B14F-4D97-AF65-F5344CB8AC3E}">
        <p14:creationId xmlns:p14="http://schemas.microsoft.com/office/powerpoint/2010/main" val="395116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2022" y="267741"/>
            <a:ext cx="29177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dirty="0"/>
              <a:t>o</a:t>
            </a:r>
            <a:r>
              <a:rPr lang="en-US" sz="4400" b="1" dirty="0" smtClean="0"/>
              <a:t>nclusion:</a:t>
            </a:r>
            <a:endParaRPr lang="en-US" sz="4400" b="1" dirty="0"/>
          </a:p>
        </p:txBody>
      </p:sp>
      <p:sp>
        <p:nvSpPr>
          <p:cNvPr id="4" name="Rectangle 3"/>
          <p:cNvSpPr/>
          <p:nvPr/>
        </p:nvSpPr>
        <p:spPr>
          <a:xfrm>
            <a:off x="467544" y="1340768"/>
            <a:ext cx="86764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Total </a:t>
            </a:r>
            <a:r>
              <a:rPr lang="en-US" sz="2400" dirty="0"/>
              <a:t>Regression </a:t>
            </a:r>
            <a:r>
              <a:rPr lang="en-US" sz="2400" dirty="0" smtClean="0"/>
              <a:t>we have used </a:t>
            </a:r>
            <a:r>
              <a:rPr lang="en-US" sz="2400" dirty="0"/>
              <a:t>four models here </a:t>
            </a:r>
            <a:r>
              <a:rPr lang="en-US" sz="2400" dirty="0" smtClean="0"/>
              <a:t>–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Logistic Regression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Decision Tree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Random Forest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Gradient Boosting Classifier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 smtClean="0"/>
              <a:t>We </a:t>
            </a:r>
            <a:r>
              <a:rPr lang="en-US" sz="2400" dirty="0"/>
              <a:t>have built models for multiclass classification and binary class classification and in binary class classification models perform very well compared to the multiclass classification model. Out of </a:t>
            </a:r>
            <a:r>
              <a:rPr lang="en-US" sz="2400" dirty="0" smtClean="0"/>
              <a:t>four </a:t>
            </a:r>
            <a:r>
              <a:rPr lang="en-US" sz="2400" dirty="0"/>
              <a:t>models, the best model for this dataset </a:t>
            </a:r>
            <a:r>
              <a:rPr lang="en-US" sz="2400" dirty="0"/>
              <a:t>We can see the better accuracy is with Logistic Regression that is 77%.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551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315" y="188640"/>
            <a:ext cx="5832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Calibri" pitchFamily="34" charset="0"/>
                <a:cs typeface="Calibri" pitchFamily="34" charset="0"/>
              </a:rPr>
              <a:t>Index</a:t>
            </a:r>
            <a:r>
              <a:rPr lang="en-US" sz="3600" b="1" dirty="0"/>
              <a:t> </a:t>
            </a:r>
          </a:p>
          <a:p>
            <a:endParaRPr lang="en-US" sz="2400" b="1" dirty="0"/>
          </a:p>
          <a:p>
            <a:r>
              <a:rPr lang="en-US" sz="2400" b="1" dirty="0">
                <a:latin typeface="Calibri" pitchFamily="34" charset="0"/>
                <a:cs typeface="Calibri" pitchFamily="34" charset="0"/>
              </a:rPr>
              <a:t>Title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Problem Statement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Understanding the Data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EDA on Features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Feature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Feature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Models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Calibri" pitchFamily="34" charset="0"/>
                <a:cs typeface="Calibri" pitchFamily="34" charset="0"/>
              </a:rPr>
              <a:t>Performance Metrics and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Accuracy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Conclusion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77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1640" y="1988840"/>
            <a:ext cx="6624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Thank You!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0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60648"/>
            <a:ext cx="856895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Calibri" pitchFamily="34" charset="0"/>
                <a:cs typeface="Calibri" pitchFamily="34" charset="0"/>
              </a:rPr>
              <a:t>Problem </a:t>
            </a:r>
            <a:r>
              <a:rPr lang="en-US" sz="4400" dirty="0" smtClean="0">
                <a:latin typeface="Calibri" pitchFamily="34" charset="0"/>
                <a:cs typeface="Calibri" pitchFamily="34" charset="0"/>
              </a:rPr>
              <a:t>Statement</a:t>
            </a:r>
          </a:p>
          <a:p>
            <a:endParaRPr lang="en-US" sz="4400" dirty="0" smtClean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 smtClean="0"/>
              <a:t>Problem </a:t>
            </a:r>
            <a:r>
              <a:rPr lang="en-US" sz="2800" b="1" dirty="0"/>
              <a:t>Statement</a:t>
            </a:r>
            <a:r>
              <a:rPr lang="en-US" sz="2400" dirty="0"/>
              <a:t>: The problem statement is to build a classification model to predict the sentiment of COVID-19 tweets</a:t>
            </a:r>
            <a:r>
              <a:rPr lang="en-US" sz="2400" dirty="0" smtClean="0"/>
              <a:t>.</a:t>
            </a:r>
          </a:p>
          <a:p>
            <a:endParaRPr lang="en-US" sz="4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b="1" dirty="0"/>
              <a:t>Introduction</a:t>
            </a:r>
            <a:r>
              <a:rPr lang="en-US" sz="2800" dirty="0"/>
              <a:t>: </a:t>
            </a:r>
            <a:r>
              <a:rPr lang="en-US" sz="2400" dirty="0"/>
              <a:t>COVID-19 originally known as Coronavirus Disease of 2019, has been declared as a pandemic by the World Health Organization (WHO) on 11th March 2020. </a:t>
            </a:r>
            <a:endParaRPr lang="en-US" sz="2400" dirty="0" smtClean="0"/>
          </a:p>
          <a:p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Sentiment </a:t>
            </a:r>
            <a:r>
              <a:rPr lang="en-US" sz="2400" dirty="0"/>
              <a:t>Analysis is the process of computationally identifying and categorizing opinions expressed in a piece of text, especially in order to determine whether the writer's attitude towards a particular topic is positive, negative, </a:t>
            </a:r>
            <a:r>
              <a:rPr lang="en-US" sz="2400" dirty="0" smtClean="0"/>
              <a:t>or neutral.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4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04664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latin typeface="Calibri" pitchFamily="34" charset="0"/>
                <a:cs typeface="Calibri" pitchFamily="34" charset="0"/>
              </a:rPr>
              <a:t>PROJECT FLOW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800" dirty="0"/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2400" dirty="0">
                <a:solidFill>
                  <a:srgbClr val="DDDDDD"/>
                </a:solidFill>
                <a:latin typeface="Calibri" pitchFamily="34" charset="0"/>
                <a:cs typeface="Calibri" pitchFamily="34" charset="0"/>
              </a:rPr>
              <a:t>Importing Libraries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Calibri" pitchFamily="34" charset="0"/>
                <a:cs typeface="Calibri" pitchFamily="34" charset="0"/>
              </a:rPr>
              <a:t>Loading the Dataset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Calibri" pitchFamily="34" charset="0"/>
                <a:cs typeface="Calibri" pitchFamily="34" charset="0"/>
              </a:rPr>
              <a:t>EDA on features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DDDDDD"/>
                </a:solidFill>
                <a:effectLst/>
                <a:latin typeface="Calibri" pitchFamily="34" charset="0"/>
                <a:cs typeface="Calibri" pitchFamily="34" charset="0"/>
              </a:rPr>
              <a:t>Feature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alibri" pitchFamily="34" charset="0"/>
                <a:cs typeface="Calibri" pitchFamily="34" charset="0"/>
              </a:rPr>
              <a:t>Engineering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DDDDDD"/>
                </a:solidFill>
                <a:latin typeface="Calibri" pitchFamily="34" charset="0"/>
                <a:cs typeface="Calibri" pitchFamily="34" charset="0"/>
              </a:rPr>
              <a:t>Model Training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alibri" pitchFamily="34" charset="0"/>
                <a:cs typeface="Calibri" pitchFamily="34" charset="0"/>
              </a:rPr>
              <a:t>Performance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DDDDDD"/>
                </a:solidFill>
                <a:effectLst/>
                <a:latin typeface="Calibri" pitchFamily="34" charset="0"/>
                <a:cs typeface="Calibri" pitchFamily="34" charset="0"/>
              </a:rPr>
              <a:t> metrics and training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DDDDDD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Calibri" pitchFamily="34" charset="0"/>
                <a:cs typeface="Calibri" pitchFamily="34" charset="0"/>
              </a:rPr>
              <a:t>Conclusion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DDDDDD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endParaRPr lang="en-IN" sz="24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6"/>
            <a:ext cx="69307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>
                <a:latin typeface="Calibri" pitchFamily="34" charset="0"/>
                <a:cs typeface="Calibri" pitchFamily="34" charset="0"/>
              </a:rPr>
              <a:t>The dataset contains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340768"/>
            <a:ext cx="83529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UserName</a:t>
            </a:r>
            <a:r>
              <a:rPr lang="en-US" sz="2400" dirty="0"/>
              <a:t>: This is the username(encoded in number) unique for every data points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ScreenName</a:t>
            </a:r>
            <a:r>
              <a:rPr lang="en-US" sz="2400" dirty="0"/>
              <a:t>: This is the </a:t>
            </a:r>
            <a:r>
              <a:rPr lang="en-US" sz="2400" dirty="0" err="1"/>
              <a:t>ScreenName</a:t>
            </a:r>
            <a:r>
              <a:rPr lang="en-US" sz="2400" dirty="0"/>
              <a:t>(encoded in number) unique for every data points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Location</a:t>
            </a:r>
            <a:r>
              <a:rPr lang="en-US" sz="2400" dirty="0"/>
              <a:t>: places where from tweets are coming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TweetAt</a:t>
            </a:r>
            <a:r>
              <a:rPr lang="en-US" sz="2400" dirty="0"/>
              <a:t>: date of tweets data collected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OriginalTweet</a:t>
            </a:r>
            <a:r>
              <a:rPr lang="en-US" sz="2400" dirty="0"/>
              <a:t>: Original tweets are stored (This feature is more important in our analysis)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Sentiment</a:t>
            </a:r>
            <a:r>
              <a:rPr lang="en-US" sz="2400" dirty="0"/>
              <a:t>: types of sentiment (Positive, Negative, Neutral, Extremely Positive, Extremely Negative) it is a dependent variable.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6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9672" y="1556792"/>
            <a:ext cx="63955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latin typeface="Calibri" pitchFamily="34" charset="0"/>
                <a:cs typeface="Calibri" pitchFamily="34" charset="0"/>
              </a:rPr>
              <a:t>Exploratory Data Analysis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52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7272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itchFamily="34" charset="0"/>
                <a:cs typeface="Calibri" pitchFamily="34" charset="0"/>
              </a:rPr>
              <a:t>Checking Null values</a:t>
            </a:r>
            <a:endParaRPr lang="en-IN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447" y="1196752"/>
            <a:ext cx="3082443" cy="317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2670" y="1522009"/>
            <a:ext cx="50694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From above observation, We can see that </a:t>
            </a:r>
            <a:r>
              <a:rPr lang="en-US" sz="2400" dirty="0" err="1"/>
              <a:t>UserName</a:t>
            </a:r>
            <a:r>
              <a:rPr lang="en-US" sz="2400" dirty="0"/>
              <a:t> and </a:t>
            </a:r>
            <a:r>
              <a:rPr lang="en-US" sz="2400" dirty="0" err="1"/>
              <a:t>ScreenName</a:t>
            </a:r>
            <a:r>
              <a:rPr lang="en-US" sz="2400" dirty="0"/>
              <a:t> column contains integer data type values and it's just a number. These columns will not be useful for modeling.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We can see location column and Sentiment column in details.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We need to remove special characters and </a:t>
            </a:r>
            <a:r>
              <a:rPr lang="en-US" sz="2400" dirty="0" err="1"/>
              <a:t>stopwords</a:t>
            </a:r>
            <a:r>
              <a:rPr lang="en-US" sz="2400" dirty="0"/>
              <a:t> for modeling.</a:t>
            </a:r>
          </a:p>
        </p:txBody>
      </p:sp>
    </p:spTree>
    <p:extLst>
      <p:ext uri="{BB962C8B-B14F-4D97-AF65-F5344CB8AC3E}">
        <p14:creationId xmlns:p14="http://schemas.microsoft.com/office/powerpoint/2010/main" val="142601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07975"/>
            <a:ext cx="83390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Graphical Representation of Sentiment Column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38" y="1540440"/>
            <a:ext cx="8300605" cy="3443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2798" y="5445224"/>
            <a:ext cx="82605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From above analysis we can see the higher number of sentiment column is positive column.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8864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19" y="188640"/>
            <a:ext cx="8543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Unique values in each </a:t>
            </a:r>
            <a:r>
              <a:rPr lang="en-US" sz="3200" b="1" dirty="0" smtClean="0"/>
              <a:t>column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005" y="242887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9" y="1052736"/>
            <a:ext cx="8613409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3379" y="5597172"/>
            <a:ext cx="7967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From above analysis we can see unique value of each column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94964457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243</TotalTime>
  <Words>771</Words>
  <Application>Microsoft Office PowerPoint</Application>
  <PresentationFormat>On-screen Show (4:3)</PresentationFormat>
  <Paragraphs>109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22</cp:revision>
  <dcterms:created xsi:type="dcterms:W3CDTF">2022-08-15T13:08:19Z</dcterms:created>
  <dcterms:modified xsi:type="dcterms:W3CDTF">2022-08-28T05:17:35Z</dcterms:modified>
</cp:coreProperties>
</file>