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32" r:id="rId1"/>
  </p:sldMasterIdLst>
  <p:notesMasterIdLst>
    <p:notesMasterId r:id="rId23"/>
  </p:notesMasterIdLst>
  <p:sldIdLst>
    <p:sldId id="256" r:id="rId2"/>
    <p:sldId id="258" r:id="rId3"/>
    <p:sldId id="259"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Lst>
  <p:sldSz cx="9144000" cy="5143500" type="screen16x9"/>
  <p:notesSz cx="6858000" cy="9144000"/>
  <p:embeddedFontLst>
    <p:embeddedFont>
      <p:font typeface="Arial Black" pitchFamily="34" charset="0"/>
      <p:bold r:id="rId24"/>
    </p:embeddedFont>
    <p:embeddedFont>
      <p:font typeface="Palatino Linotype" pitchFamily="18" charset="0"/>
      <p:regular r:id="rId25"/>
      <p:bold r:id="rId26"/>
      <p:italic r:id="rId27"/>
      <p:boldItalic r:id="rId28"/>
    </p:embeddedFont>
    <p:embeddedFont>
      <p:font typeface="Montserrat" charset="0"/>
      <p:regular r:id="rId29"/>
      <p:bold r:id="rId30"/>
      <p:italic r:id="rId31"/>
      <p:boldItalic r:id="rId32"/>
    </p:embeddedFont>
    <p:embeddedFont>
      <p:font typeface="Century Gothic"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7AE8C-A549-4D5B-A9CC-27804142A098}"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IN"/>
        </a:p>
      </dgm:t>
    </dgm:pt>
    <dgm:pt modelId="{550619FE-623A-4492-ADE9-7569C793D16B}">
      <dgm:prSet/>
      <dgm:spPr/>
      <dgm:t>
        <a:bodyPr/>
        <a:lstStyle/>
        <a:p>
          <a:pPr rtl="0"/>
          <a:r>
            <a:rPr lang="en-US" b="0" i="0" dirty="0" smtClean="0"/>
            <a:t>Import the required libraries</a:t>
          </a:r>
          <a:endParaRPr lang="en-IN" dirty="0"/>
        </a:p>
      </dgm:t>
    </dgm:pt>
    <dgm:pt modelId="{3DC30626-BBC7-4EDC-9958-7CC082360081}" type="parTrans" cxnId="{36F0DC94-15DB-4649-8AA9-C7EA870E1C41}">
      <dgm:prSet/>
      <dgm:spPr/>
      <dgm:t>
        <a:bodyPr/>
        <a:lstStyle/>
        <a:p>
          <a:endParaRPr lang="en-IN"/>
        </a:p>
      </dgm:t>
    </dgm:pt>
    <dgm:pt modelId="{9C68B9F6-E356-4543-822E-DFCD0B2EA3A4}" type="sibTrans" cxnId="{36F0DC94-15DB-4649-8AA9-C7EA870E1C41}">
      <dgm:prSet/>
      <dgm:spPr/>
      <dgm:t>
        <a:bodyPr/>
        <a:lstStyle/>
        <a:p>
          <a:endParaRPr lang="en-IN"/>
        </a:p>
      </dgm:t>
    </dgm:pt>
    <dgm:pt modelId="{DC2A2FAB-2D42-4C68-8989-1FD9D7ED8A23}">
      <dgm:prSet/>
      <dgm:spPr/>
      <dgm:t>
        <a:bodyPr/>
        <a:lstStyle/>
        <a:p>
          <a:pPr rtl="0"/>
          <a:r>
            <a:rPr lang="en-US" b="0" i="0" dirty="0" smtClean="0"/>
            <a:t>Load  the </a:t>
          </a:r>
          <a:r>
            <a:rPr lang="en-US" b="0" i="0" dirty="0" err="1" smtClean="0"/>
            <a:t>csv</a:t>
          </a:r>
          <a:r>
            <a:rPr lang="en-US" b="0" i="0" dirty="0" smtClean="0"/>
            <a:t> files from google drive</a:t>
          </a:r>
          <a:endParaRPr lang="en-IN" dirty="0"/>
        </a:p>
      </dgm:t>
    </dgm:pt>
    <dgm:pt modelId="{A4D075E5-25BE-4348-9A74-AEA1145B9B87}" type="parTrans" cxnId="{CD407589-780E-4263-AA5E-1370CD908B5D}">
      <dgm:prSet/>
      <dgm:spPr/>
      <dgm:t>
        <a:bodyPr/>
        <a:lstStyle/>
        <a:p>
          <a:endParaRPr lang="en-IN"/>
        </a:p>
      </dgm:t>
    </dgm:pt>
    <dgm:pt modelId="{6D98CD5F-DF42-4B72-93DF-98FECE5C96FB}" type="sibTrans" cxnId="{CD407589-780E-4263-AA5E-1370CD908B5D}">
      <dgm:prSet/>
      <dgm:spPr/>
      <dgm:t>
        <a:bodyPr/>
        <a:lstStyle/>
        <a:p>
          <a:endParaRPr lang="en-IN"/>
        </a:p>
      </dgm:t>
    </dgm:pt>
    <dgm:pt modelId="{EDADE709-C99F-4F9F-8C2F-465EDFEAE96C}">
      <dgm:prSet/>
      <dgm:spPr/>
      <dgm:t>
        <a:bodyPr/>
        <a:lstStyle/>
        <a:p>
          <a:pPr rtl="0"/>
          <a:r>
            <a:rPr lang="en-IN" b="0" i="0" dirty="0" smtClean="0"/>
            <a:t> Basic data information</a:t>
          </a:r>
          <a:endParaRPr lang="en-IN" dirty="0"/>
        </a:p>
      </dgm:t>
    </dgm:pt>
    <dgm:pt modelId="{0D5FD8F3-A4EF-4B4B-93ED-3F8270C280BC}" type="parTrans" cxnId="{10CB7A6C-E365-432C-959E-C29B95C04AB3}">
      <dgm:prSet/>
      <dgm:spPr/>
      <dgm:t>
        <a:bodyPr/>
        <a:lstStyle/>
        <a:p>
          <a:endParaRPr lang="en-IN"/>
        </a:p>
      </dgm:t>
    </dgm:pt>
    <dgm:pt modelId="{F82F497A-029D-4A4D-B748-879B1828F613}" type="sibTrans" cxnId="{10CB7A6C-E365-432C-959E-C29B95C04AB3}">
      <dgm:prSet/>
      <dgm:spPr/>
      <dgm:t>
        <a:bodyPr/>
        <a:lstStyle/>
        <a:p>
          <a:endParaRPr lang="en-IN"/>
        </a:p>
      </dgm:t>
    </dgm:pt>
    <dgm:pt modelId="{9BA731B3-E1AD-4CB9-8059-80E18A7264CC}">
      <dgm:prSet/>
      <dgm:spPr/>
      <dgm:t>
        <a:bodyPr/>
        <a:lstStyle/>
        <a:p>
          <a:pPr rtl="0"/>
          <a:r>
            <a:rPr lang="en-IN" b="0" i="0" dirty="0" smtClean="0"/>
            <a:t>Cleaning the Data</a:t>
          </a:r>
          <a:endParaRPr lang="en-IN" dirty="0"/>
        </a:p>
      </dgm:t>
    </dgm:pt>
    <dgm:pt modelId="{52E02227-5B01-4CD0-91F4-FCF6F283548C}" type="parTrans" cxnId="{F9BEE209-5204-4466-B7C6-1C314B78AAF6}">
      <dgm:prSet/>
      <dgm:spPr/>
      <dgm:t>
        <a:bodyPr/>
        <a:lstStyle/>
        <a:p>
          <a:endParaRPr lang="en-IN"/>
        </a:p>
      </dgm:t>
    </dgm:pt>
    <dgm:pt modelId="{2D723E66-5A63-4729-B87F-AFE4E8EB37F6}" type="sibTrans" cxnId="{F9BEE209-5204-4466-B7C6-1C314B78AAF6}">
      <dgm:prSet/>
      <dgm:spPr/>
      <dgm:t>
        <a:bodyPr/>
        <a:lstStyle/>
        <a:p>
          <a:endParaRPr lang="en-IN"/>
        </a:p>
      </dgm:t>
    </dgm:pt>
    <dgm:pt modelId="{DCCCCCAF-35D8-4286-B1C8-114E406881CD}">
      <dgm:prSet/>
      <dgm:spPr/>
      <dgm:t>
        <a:bodyPr/>
        <a:lstStyle/>
        <a:p>
          <a:pPr rtl="0"/>
          <a:r>
            <a:rPr lang="en-IN" b="0" i="0" dirty="0" smtClean="0"/>
            <a:t>Merging two dataset</a:t>
          </a:r>
          <a:endParaRPr lang="en-IN" dirty="0"/>
        </a:p>
      </dgm:t>
    </dgm:pt>
    <dgm:pt modelId="{F51CE1FA-36FA-4A35-8FB7-0F7BADADAF03}" type="parTrans" cxnId="{B1E5AFE6-56FF-4E92-BAD6-0763A0FB51A1}">
      <dgm:prSet/>
      <dgm:spPr/>
      <dgm:t>
        <a:bodyPr/>
        <a:lstStyle/>
        <a:p>
          <a:endParaRPr lang="en-IN"/>
        </a:p>
      </dgm:t>
    </dgm:pt>
    <dgm:pt modelId="{215CFF95-46AD-44B5-80E0-EB5F191C4E57}" type="sibTrans" cxnId="{B1E5AFE6-56FF-4E92-BAD6-0763A0FB51A1}">
      <dgm:prSet/>
      <dgm:spPr/>
      <dgm:t>
        <a:bodyPr/>
        <a:lstStyle/>
        <a:p>
          <a:endParaRPr lang="en-IN"/>
        </a:p>
      </dgm:t>
    </dgm:pt>
    <dgm:pt modelId="{DEF5A4CA-5091-4EE1-A75F-805D148B9996}">
      <dgm:prSet/>
      <dgm:spPr/>
      <dgm:t>
        <a:bodyPr/>
        <a:lstStyle/>
        <a:p>
          <a:pPr rtl="0"/>
          <a:r>
            <a:rPr lang="en-US" b="0" i="0" dirty="0" smtClean="0"/>
            <a:t>Data Visualization</a:t>
          </a:r>
          <a:endParaRPr lang="en-IN" dirty="0"/>
        </a:p>
      </dgm:t>
    </dgm:pt>
    <dgm:pt modelId="{4F84556A-74E3-43D1-8D93-D57EF661F0D3}" type="parTrans" cxnId="{EBDB9874-3C87-4B74-8EBC-2EA9DF2D6C5F}">
      <dgm:prSet/>
      <dgm:spPr/>
      <dgm:t>
        <a:bodyPr/>
        <a:lstStyle/>
        <a:p>
          <a:endParaRPr lang="en-IN"/>
        </a:p>
      </dgm:t>
    </dgm:pt>
    <dgm:pt modelId="{F41CD580-44D1-41AA-9C38-295BEB87F705}" type="sibTrans" cxnId="{EBDB9874-3C87-4B74-8EBC-2EA9DF2D6C5F}">
      <dgm:prSet/>
      <dgm:spPr/>
      <dgm:t>
        <a:bodyPr/>
        <a:lstStyle/>
        <a:p>
          <a:endParaRPr lang="en-IN"/>
        </a:p>
      </dgm:t>
    </dgm:pt>
    <dgm:pt modelId="{0C01F167-749E-4AF9-8F13-D6B9160DF6BF}">
      <dgm:prSet/>
      <dgm:spPr/>
      <dgm:t>
        <a:bodyPr/>
        <a:lstStyle/>
        <a:p>
          <a:pPr rtl="0"/>
          <a:r>
            <a:rPr lang="en-US" b="0" i="0" dirty="0" smtClean="0"/>
            <a:t>Conclusion</a:t>
          </a:r>
          <a:endParaRPr lang="en-IN" dirty="0"/>
        </a:p>
      </dgm:t>
    </dgm:pt>
    <dgm:pt modelId="{FAA5CB03-71B4-4CF7-99E1-EB51E939FB7F}" type="parTrans" cxnId="{9D4858D5-A92A-424F-A1DD-5A6561F4ED46}">
      <dgm:prSet/>
      <dgm:spPr/>
      <dgm:t>
        <a:bodyPr/>
        <a:lstStyle/>
        <a:p>
          <a:endParaRPr lang="en-IN"/>
        </a:p>
      </dgm:t>
    </dgm:pt>
    <dgm:pt modelId="{01365BAF-FA18-4D9E-8772-B4FA496D7D81}" type="sibTrans" cxnId="{9D4858D5-A92A-424F-A1DD-5A6561F4ED46}">
      <dgm:prSet/>
      <dgm:spPr/>
      <dgm:t>
        <a:bodyPr/>
        <a:lstStyle/>
        <a:p>
          <a:endParaRPr lang="en-IN"/>
        </a:p>
      </dgm:t>
    </dgm:pt>
    <dgm:pt modelId="{AD50EDFE-8533-40BE-B6AA-69CDDF0A2EFB}" type="pres">
      <dgm:prSet presAssocID="{97F7AE8C-A549-4D5B-A9CC-27804142A098}" presName="linearFlow" presStyleCnt="0">
        <dgm:presLayoutVars>
          <dgm:dir/>
          <dgm:resizeHandles val="exact"/>
        </dgm:presLayoutVars>
      </dgm:prSet>
      <dgm:spPr/>
      <dgm:t>
        <a:bodyPr/>
        <a:lstStyle/>
        <a:p>
          <a:endParaRPr lang="en-IN"/>
        </a:p>
      </dgm:t>
    </dgm:pt>
    <dgm:pt modelId="{AEA57FDC-332B-4AEA-8237-943457EC3151}" type="pres">
      <dgm:prSet presAssocID="{550619FE-623A-4492-ADE9-7569C793D16B}" presName="composite" presStyleCnt="0"/>
      <dgm:spPr/>
    </dgm:pt>
    <dgm:pt modelId="{30CDE424-8386-4A1E-8511-18CF80970A32}" type="pres">
      <dgm:prSet presAssocID="{550619FE-623A-4492-ADE9-7569C793D16B}" presName="imgShp" presStyleLbl="fgImgPlace1" presStyleIdx="0" presStyleCnt="7" custLinFactNeighborX="1" custLinFactNeighborY="-8"/>
      <dgm:spPr>
        <a:solidFill>
          <a:schemeClr val="tx2">
            <a:lumMod val="75000"/>
          </a:schemeClr>
        </a:solidFill>
      </dgm:spPr>
    </dgm:pt>
    <dgm:pt modelId="{136826BF-8862-497B-B5B1-E05CEED30A33}" type="pres">
      <dgm:prSet presAssocID="{550619FE-623A-4492-ADE9-7569C793D16B}" presName="txShp" presStyleLbl="node1" presStyleIdx="0" presStyleCnt="7">
        <dgm:presLayoutVars>
          <dgm:bulletEnabled val="1"/>
        </dgm:presLayoutVars>
      </dgm:prSet>
      <dgm:spPr/>
      <dgm:t>
        <a:bodyPr/>
        <a:lstStyle/>
        <a:p>
          <a:endParaRPr lang="en-IN"/>
        </a:p>
      </dgm:t>
    </dgm:pt>
    <dgm:pt modelId="{76CE8BB2-41E6-4302-A6E0-DE5A4AC65C93}" type="pres">
      <dgm:prSet presAssocID="{9C68B9F6-E356-4543-822E-DFCD0B2EA3A4}" presName="spacing" presStyleCnt="0"/>
      <dgm:spPr/>
    </dgm:pt>
    <dgm:pt modelId="{40E7FAAA-312F-477E-9DEB-85157E149B36}" type="pres">
      <dgm:prSet presAssocID="{DC2A2FAB-2D42-4C68-8989-1FD9D7ED8A23}" presName="composite" presStyleCnt="0"/>
      <dgm:spPr/>
    </dgm:pt>
    <dgm:pt modelId="{464D040D-77CB-4D23-B47D-CCADC43586A2}" type="pres">
      <dgm:prSet presAssocID="{DC2A2FAB-2D42-4C68-8989-1FD9D7ED8A23}" presName="imgShp" presStyleLbl="fgImgPlace1" presStyleIdx="1" presStyleCnt="7" custLinFactNeighborX="-2399" custLinFactNeighborY="3096"/>
      <dgm:spPr>
        <a:solidFill>
          <a:schemeClr val="tx2">
            <a:lumMod val="75000"/>
          </a:schemeClr>
        </a:solidFill>
      </dgm:spPr>
    </dgm:pt>
    <dgm:pt modelId="{5EB6A740-F7CA-4A0E-99B0-408DC7353219}" type="pres">
      <dgm:prSet presAssocID="{DC2A2FAB-2D42-4C68-8989-1FD9D7ED8A23}" presName="txShp" presStyleLbl="node1" presStyleIdx="1" presStyleCnt="7">
        <dgm:presLayoutVars>
          <dgm:bulletEnabled val="1"/>
        </dgm:presLayoutVars>
      </dgm:prSet>
      <dgm:spPr/>
      <dgm:t>
        <a:bodyPr/>
        <a:lstStyle/>
        <a:p>
          <a:endParaRPr lang="en-IN"/>
        </a:p>
      </dgm:t>
    </dgm:pt>
    <dgm:pt modelId="{FEC6C6AC-ECE9-432A-9C98-80FF6B8309A4}" type="pres">
      <dgm:prSet presAssocID="{6D98CD5F-DF42-4B72-93DF-98FECE5C96FB}" presName="spacing" presStyleCnt="0"/>
      <dgm:spPr/>
    </dgm:pt>
    <dgm:pt modelId="{842991FB-010A-4412-9B14-21FC4C43A86F}" type="pres">
      <dgm:prSet presAssocID="{EDADE709-C99F-4F9F-8C2F-465EDFEAE96C}" presName="composite" presStyleCnt="0"/>
      <dgm:spPr/>
    </dgm:pt>
    <dgm:pt modelId="{206629BC-6A35-4174-8FF3-7A4851713856}" type="pres">
      <dgm:prSet presAssocID="{EDADE709-C99F-4F9F-8C2F-465EDFEAE96C}" presName="imgShp" presStyleLbl="fgImgPlace1" presStyleIdx="2" presStyleCnt="7"/>
      <dgm:spPr>
        <a:solidFill>
          <a:schemeClr val="tx2">
            <a:lumMod val="75000"/>
          </a:schemeClr>
        </a:solidFill>
      </dgm:spPr>
    </dgm:pt>
    <dgm:pt modelId="{A1994E3D-F4E2-4BDE-89A7-CC590886FEA2}" type="pres">
      <dgm:prSet presAssocID="{EDADE709-C99F-4F9F-8C2F-465EDFEAE96C}" presName="txShp" presStyleLbl="node1" presStyleIdx="2" presStyleCnt="7">
        <dgm:presLayoutVars>
          <dgm:bulletEnabled val="1"/>
        </dgm:presLayoutVars>
      </dgm:prSet>
      <dgm:spPr/>
      <dgm:t>
        <a:bodyPr/>
        <a:lstStyle/>
        <a:p>
          <a:endParaRPr lang="en-IN"/>
        </a:p>
      </dgm:t>
    </dgm:pt>
    <dgm:pt modelId="{572012DC-8F7C-4A13-8E4C-4B8ECF310CE4}" type="pres">
      <dgm:prSet presAssocID="{F82F497A-029D-4A4D-B748-879B1828F613}" presName="spacing" presStyleCnt="0"/>
      <dgm:spPr/>
    </dgm:pt>
    <dgm:pt modelId="{E5AE1702-8226-4960-84A3-77F9EB7C3973}" type="pres">
      <dgm:prSet presAssocID="{9BA731B3-E1AD-4CB9-8059-80E18A7264CC}" presName="composite" presStyleCnt="0"/>
      <dgm:spPr/>
    </dgm:pt>
    <dgm:pt modelId="{8CDA0405-EE48-4F9D-B906-DDB9EF456525}" type="pres">
      <dgm:prSet presAssocID="{9BA731B3-E1AD-4CB9-8059-80E18A7264CC}" presName="imgShp" presStyleLbl="fgImgPlace1" presStyleIdx="3" presStyleCnt="7"/>
      <dgm:spPr>
        <a:solidFill>
          <a:schemeClr val="tx2">
            <a:lumMod val="75000"/>
          </a:schemeClr>
        </a:solidFill>
      </dgm:spPr>
    </dgm:pt>
    <dgm:pt modelId="{58647309-E51F-4756-8158-2965091E4A58}" type="pres">
      <dgm:prSet presAssocID="{9BA731B3-E1AD-4CB9-8059-80E18A7264CC}" presName="txShp" presStyleLbl="node1" presStyleIdx="3" presStyleCnt="7">
        <dgm:presLayoutVars>
          <dgm:bulletEnabled val="1"/>
        </dgm:presLayoutVars>
      </dgm:prSet>
      <dgm:spPr/>
      <dgm:t>
        <a:bodyPr/>
        <a:lstStyle/>
        <a:p>
          <a:endParaRPr lang="en-IN"/>
        </a:p>
      </dgm:t>
    </dgm:pt>
    <dgm:pt modelId="{A84EEB71-2E8A-4817-A791-0061CF80BF1D}" type="pres">
      <dgm:prSet presAssocID="{2D723E66-5A63-4729-B87F-AFE4E8EB37F6}" presName="spacing" presStyleCnt="0"/>
      <dgm:spPr/>
    </dgm:pt>
    <dgm:pt modelId="{1A444812-C264-4ACF-B7D1-11760783748E}" type="pres">
      <dgm:prSet presAssocID="{DCCCCCAF-35D8-4286-B1C8-114E406881CD}" presName="composite" presStyleCnt="0"/>
      <dgm:spPr/>
    </dgm:pt>
    <dgm:pt modelId="{B8D52A93-25D3-4524-B351-EEF6E2B7DC16}" type="pres">
      <dgm:prSet presAssocID="{DCCCCCAF-35D8-4286-B1C8-114E406881CD}" presName="imgShp" presStyleLbl="fgImgPlace1" presStyleIdx="4" presStyleCnt="7"/>
      <dgm:spPr>
        <a:solidFill>
          <a:schemeClr val="tx2">
            <a:lumMod val="75000"/>
          </a:schemeClr>
        </a:solidFill>
      </dgm:spPr>
    </dgm:pt>
    <dgm:pt modelId="{32DFABFB-9673-4F22-B676-AD44A99923ED}" type="pres">
      <dgm:prSet presAssocID="{DCCCCCAF-35D8-4286-B1C8-114E406881CD}" presName="txShp" presStyleLbl="node1" presStyleIdx="4" presStyleCnt="7">
        <dgm:presLayoutVars>
          <dgm:bulletEnabled val="1"/>
        </dgm:presLayoutVars>
      </dgm:prSet>
      <dgm:spPr/>
      <dgm:t>
        <a:bodyPr/>
        <a:lstStyle/>
        <a:p>
          <a:endParaRPr lang="en-IN"/>
        </a:p>
      </dgm:t>
    </dgm:pt>
    <dgm:pt modelId="{C96FB998-977D-413B-BF76-5389F43EFF7F}" type="pres">
      <dgm:prSet presAssocID="{215CFF95-46AD-44B5-80E0-EB5F191C4E57}" presName="spacing" presStyleCnt="0"/>
      <dgm:spPr/>
    </dgm:pt>
    <dgm:pt modelId="{BF8664CD-BD41-4031-8D02-C4C815C97467}" type="pres">
      <dgm:prSet presAssocID="{DEF5A4CA-5091-4EE1-A75F-805D148B9996}" presName="composite" presStyleCnt="0"/>
      <dgm:spPr/>
    </dgm:pt>
    <dgm:pt modelId="{65E677C0-86AE-40D7-9899-B4C8CA59D0C5}" type="pres">
      <dgm:prSet presAssocID="{DEF5A4CA-5091-4EE1-A75F-805D148B9996}" presName="imgShp" presStyleLbl="fgImgPlace1" presStyleIdx="5" presStyleCnt="7"/>
      <dgm:spPr>
        <a:solidFill>
          <a:schemeClr val="tx2">
            <a:lumMod val="75000"/>
          </a:schemeClr>
        </a:solidFill>
      </dgm:spPr>
    </dgm:pt>
    <dgm:pt modelId="{AF20E7F8-EDCF-4132-9D67-70C25808D1CB}" type="pres">
      <dgm:prSet presAssocID="{DEF5A4CA-5091-4EE1-A75F-805D148B9996}" presName="txShp" presStyleLbl="node1" presStyleIdx="5" presStyleCnt="7">
        <dgm:presLayoutVars>
          <dgm:bulletEnabled val="1"/>
        </dgm:presLayoutVars>
      </dgm:prSet>
      <dgm:spPr/>
      <dgm:t>
        <a:bodyPr/>
        <a:lstStyle/>
        <a:p>
          <a:endParaRPr lang="en-IN"/>
        </a:p>
      </dgm:t>
    </dgm:pt>
    <dgm:pt modelId="{39CF486E-C7C7-416B-B539-3DA2393E48D1}" type="pres">
      <dgm:prSet presAssocID="{F41CD580-44D1-41AA-9C38-295BEB87F705}" presName="spacing" presStyleCnt="0"/>
      <dgm:spPr/>
    </dgm:pt>
    <dgm:pt modelId="{8E6EC3CB-101D-46B9-9C37-56B7C58972C5}" type="pres">
      <dgm:prSet presAssocID="{0C01F167-749E-4AF9-8F13-D6B9160DF6BF}" presName="composite" presStyleCnt="0"/>
      <dgm:spPr/>
    </dgm:pt>
    <dgm:pt modelId="{3F071DF2-65ED-45A4-AA2C-16D9FBB7B380}" type="pres">
      <dgm:prSet presAssocID="{0C01F167-749E-4AF9-8F13-D6B9160DF6BF}" presName="imgShp" presStyleLbl="fgImgPlace1" presStyleIdx="6" presStyleCnt="7"/>
      <dgm:spPr>
        <a:solidFill>
          <a:schemeClr val="tx2">
            <a:lumMod val="75000"/>
          </a:schemeClr>
        </a:solidFill>
      </dgm:spPr>
    </dgm:pt>
    <dgm:pt modelId="{2904CAFE-322C-41F9-82EE-0EC85CBEF261}" type="pres">
      <dgm:prSet presAssocID="{0C01F167-749E-4AF9-8F13-D6B9160DF6BF}" presName="txShp" presStyleLbl="node1" presStyleIdx="6" presStyleCnt="7">
        <dgm:presLayoutVars>
          <dgm:bulletEnabled val="1"/>
        </dgm:presLayoutVars>
      </dgm:prSet>
      <dgm:spPr/>
      <dgm:t>
        <a:bodyPr/>
        <a:lstStyle/>
        <a:p>
          <a:endParaRPr lang="en-IN"/>
        </a:p>
      </dgm:t>
    </dgm:pt>
  </dgm:ptLst>
  <dgm:cxnLst>
    <dgm:cxn modelId="{F9BEE209-5204-4466-B7C6-1C314B78AAF6}" srcId="{97F7AE8C-A549-4D5B-A9CC-27804142A098}" destId="{9BA731B3-E1AD-4CB9-8059-80E18A7264CC}" srcOrd="3" destOrd="0" parTransId="{52E02227-5B01-4CD0-91F4-FCF6F283548C}" sibTransId="{2D723E66-5A63-4729-B87F-AFE4E8EB37F6}"/>
    <dgm:cxn modelId="{505B5AA0-7D54-4919-B9EB-C7C4B89FF2FD}" type="presOf" srcId="{0C01F167-749E-4AF9-8F13-D6B9160DF6BF}" destId="{2904CAFE-322C-41F9-82EE-0EC85CBEF261}" srcOrd="0" destOrd="0" presId="urn:microsoft.com/office/officeart/2005/8/layout/vList3"/>
    <dgm:cxn modelId="{5FB2C1B5-C7F3-4034-A136-47826CB4288F}" type="presOf" srcId="{550619FE-623A-4492-ADE9-7569C793D16B}" destId="{136826BF-8862-497B-B5B1-E05CEED30A33}" srcOrd="0" destOrd="0" presId="urn:microsoft.com/office/officeart/2005/8/layout/vList3"/>
    <dgm:cxn modelId="{A0BE69DE-569F-4258-A7D0-417001EE43AC}" type="presOf" srcId="{DC2A2FAB-2D42-4C68-8989-1FD9D7ED8A23}" destId="{5EB6A740-F7CA-4A0E-99B0-408DC7353219}" srcOrd="0" destOrd="0" presId="urn:microsoft.com/office/officeart/2005/8/layout/vList3"/>
    <dgm:cxn modelId="{EBDB9874-3C87-4B74-8EBC-2EA9DF2D6C5F}" srcId="{97F7AE8C-A549-4D5B-A9CC-27804142A098}" destId="{DEF5A4CA-5091-4EE1-A75F-805D148B9996}" srcOrd="5" destOrd="0" parTransId="{4F84556A-74E3-43D1-8D93-D57EF661F0D3}" sibTransId="{F41CD580-44D1-41AA-9C38-295BEB87F705}"/>
    <dgm:cxn modelId="{94C14254-BF19-49AD-A26D-6B16878193A7}" type="presOf" srcId="{DEF5A4CA-5091-4EE1-A75F-805D148B9996}" destId="{AF20E7F8-EDCF-4132-9D67-70C25808D1CB}" srcOrd="0" destOrd="0" presId="urn:microsoft.com/office/officeart/2005/8/layout/vList3"/>
    <dgm:cxn modelId="{9D4858D5-A92A-424F-A1DD-5A6561F4ED46}" srcId="{97F7AE8C-A549-4D5B-A9CC-27804142A098}" destId="{0C01F167-749E-4AF9-8F13-D6B9160DF6BF}" srcOrd="6" destOrd="0" parTransId="{FAA5CB03-71B4-4CF7-99E1-EB51E939FB7F}" sibTransId="{01365BAF-FA18-4D9E-8772-B4FA496D7D81}"/>
    <dgm:cxn modelId="{134B8E42-A449-4AC0-8956-C2C049DC4D0F}" type="presOf" srcId="{9BA731B3-E1AD-4CB9-8059-80E18A7264CC}" destId="{58647309-E51F-4756-8158-2965091E4A58}" srcOrd="0" destOrd="0" presId="urn:microsoft.com/office/officeart/2005/8/layout/vList3"/>
    <dgm:cxn modelId="{5DB9A057-353D-47AC-ADFF-BC9658371862}" type="presOf" srcId="{97F7AE8C-A549-4D5B-A9CC-27804142A098}" destId="{AD50EDFE-8533-40BE-B6AA-69CDDF0A2EFB}" srcOrd="0" destOrd="0" presId="urn:microsoft.com/office/officeart/2005/8/layout/vList3"/>
    <dgm:cxn modelId="{36F0DC94-15DB-4649-8AA9-C7EA870E1C41}" srcId="{97F7AE8C-A549-4D5B-A9CC-27804142A098}" destId="{550619FE-623A-4492-ADE9-7569C793D16B}" srcOrd="0" destOrd="0" parTransId="{3DC30626-BBC7-4EDC-9958-7CC082360081}" sibTransId="{9C68B9F6-E356-4543-822E-DFCD0B2EA3A4}"/>
    <dgm:cxn modelId="{CD407589-780E-4263-AA5E-1370CD908B5D}" srcId="{97F7AE8C-A549-4D5B-A9CC-27804142A098}" destId="{DC2A2FAB-2D42-4C68-8989-1FD9D7ED8A23}" srcOrd="1" destOrd="0" parTransId="{A4D075E5-25BE-4348-9A74-AEA1145B9B87}" sibTransId="{6D98CD5F-DF42-4B72-93DF-98FECE5C96FB}"/>
    <dgm:cxn modelId="{B1E5AFE6-56FF-4E92-BAD6-0763A0FB51A1}" srcId="{97F7AE8C-A549-4D5B-A9CC-27804142A098}" destId="{DCCCCCAF-35D8-4286-B1C8-114E406881CD}" srcOrd="4" destOrd="0" parTransId="{F51CE1FA-36FA-4A35-8FB7-0F7BADADAF03}" sibTransId="{215CFF95-46AD-44B5-80E0-EB5F191C4E57}"/>
    <dgm:cxn modelId="{AFE959F3-DEC7-4571-92D6-D81CA5B34D9F}" type="presOf" srcId="{EDADE709-C99F-4F9F-8C2F-465EDFEAE96C}" destId="{A1994E3D-F4E2-4BDE-89A7-CC590886FEA2}" srcOrd="0" destOrd="0" presId="urn:microsoft.com/office/officeart/2005/8/layout/vList3"/>
    <dgm:cxn modelId="{10CB7A6C-E365-432C-959E-C29B95C04AB3}" srcId="{97F7AE8C-A549-4D5B-A9CC-27804142A098}" destId="{EDADE709-C99F-4F9F-8C2F-465EDFEAE96C}" srcOrd="2" destOrd="0" parTransId="{0D5FD8F3-A4EF-4B4B-93ED-3F8270C280BC}" sibTransId="{F82F497A-029D-4A4D-B748-879B1828F613}"/>
    <dgm:cxn modelId="{141E0A8D-65F8-403C-9904-641E14BC93D1}" type="presOf" srcId="{DCCCCCAF-35D8-4286-B1C8-114E406881CD}" destId="{32DFABFB-9673-4F22-B676-AD44A99923ED}" srcOrd="0" destOrd="0" presId="urn:microsoft.com/office/officeart/2005/8/layout/vList3"/>
    <dgm:cxn modelId="{500C285A-2784-47F6-A73B-FB6F0E0995B4}" type="presParOf" srcId="{AD50EDFE-8533-40BE-B6AA-69CDDF0A2EFB}" destId="{AEA57FDC-332B-4AEA-8237-943457EC3151}" srcOrd="0" destOrd="0" presId="urn:microsoft.com/office/officeart/2005/8/layout/vList3"/>
    <dgm:cxn modelId="{B9EDDC71-BF16-4BA9-8336-3FB0474A745B}" type="presParOf" srcId="{AEA57FDC-332B-4AEA-8237-943457EC3151}" destId="{30CDE424-8386-4A1E-8511-18CF80970A32}" srcOrd="0" destOrd="0" presId="urn:microsoft.com/office/officeart/2005/8/layout/vList3"/>
    <dgm:cxn modelId="{D7AF7422-B22F-4B71-9CAB-14B01090755B}" type="presParOf" srcId="{AEA57FDC-332B-4AEA-8237-943457EC3151}" destId="{136826BF-8862-497B-B5B1-E05CEED30A33}" srcOrd="1" destOrd="0" presId="urn:microsoft.com/office/officeart/2005/8/layout/vList3"/>
    <dgm:cxn modelId="{B9D85183-4EF7-4138-8C21-9ECC5A2477A5}" type="presParOf" srcId="{AD50EDFE-8533-40BE-B6AA-69CDDF0A2EFB}" destId="{76CE8BB2-41E6-4302-A6E0-DE5A4AC65C93}" srcOrd="1" destOrd="0" presId="urn:microsoft.com/office/officeart/2005/8/layout/vList3"/>
    <dgm:cxn modelId="{3024FB57-180C-4247-AD5A-B09964F9AFA7}" type="presParOf" srcId="{AD50EDFE-8533-40BE-B6AA-69CDDF0A2EFB}" destId="{40E7FAAA-312F-477E-9DEB-85157E149B36}" srcOrd="2" destOrd="0" presId="urn:microsoft.com/office/officeart/2005/8/layout/vList3"/>
    <dgm:cxn modelId="{7FBA6BB0-5597-4578-A04E-AD62B02472E0}" type="presParOf" srcId="{40E7FAAA-312F-477E-9DEB-85157E149B36}" destId="{464D040D-77CB-4D23-B47D-CCADC43586A2}" srcOrd="0" destOrd="0" presId="urn:microsoft.com/office/officeart/2005/8/layout/vList3"/>
    <dgm:cxn modelId="{1167855D-26EA-41C3-84B8-8574A21727D3}" type="presParOf" srcId="{40E7FAAA-312F-477E-9DEB-85157E149B36}" destId="{5EB6A740-F7CA-4A0E-99B0-408DC7353219}" srcOrd="1" destOrd="0" presId="urn:microsoft.com/office/officeart/2005/8/layout/vList3"/>
    <dgm:cxn modelId="{7A829F6E-5E3D-40C6-8BE4-D956E6EB5165}" type="presParOf" srcId="{AD50EDFE-8533-40BE-B6AA-69CDDF0A2EFB}" destId="{FEC6C6AC-ECE9-432A-9C98-80FF6B8309A4}" srcOrd="3" destOrd="0" presId="urn:microsoft.com/office/officeart/2005/8/layout/vList3"/>
    <dgm:cxn modelId="{540F2CA9-2D38-45B4-B257-EAD0CBEC6116}" type="presParOf" srcId="{AD50EDFE-8533-40BE-B6AA-69CDDF0A2EFB}" destId="{842991FB-010A-4412-9B14-21FC4C43A86F}" srcOrd="4" destOrd="0" presId="urn:microsoft.com/office/officeart/2005/8/layout/vList3"/>
    <dgm:cxn modelId="{867BC7B9-465A-4E05-9850-657FB217B87C}" type="presParOf" srcId="{842991FB-010A-4412-9B14-21FC4C43A86F}" destId="{206629BC-6A35-4174-8FF3-7A4851713856}" srcOrd="0" destOrd="0" presId="urn:microsoft.com/office/officeart/2005/8/layout/vList3"/>
    <dgm:cxn modelId="{22D65F3F-0029-4BD8-BCDB-541E1BBBC7F1}" type="presParOf" srcId="{842991FB-010A-4412-9B14-21FC4C43A86F}" destId="{A1994E3D-F4E2-4BDE-89A7-CC590886FEA2}" srcOrd="1" destOrd="0" presId="urn:microsoft.com/office/officeart/2005/8/layout/vList3"/>
    <dgm:cxn modelId="{45651D02-A4F8-42BE-A613-CEDA21B517D4}" type="presParOf" srcId="{AD50EDFE-8533-40BE-B6AA-69CDDF0A2EFB}" destId="{572012DC-8F7C-4A13-8E4C-4B8ECF310CE4}" srcOrd="5" destOrd="0" presId="urn:microsoft.com/office/officeart/2005/8/layout/vList3"/>
    <dgm:cxn modelId="{6B55F258-2C69-4B0F-A0EB-8D5136C49809}" type="presParOf" srcId="{AD50EDFE-8533-40BE-B6AA-69CDDF0A2EFB}" destId="{E5AE1702-8226-4960-84A3-77F9EB7C3973}" srcOrd="6" destOrd="0" presId="urn:microsoft.com/office/officeart/2005/8/layout/vList3"/>
    <dgm:cxn modelId="{9C0C100B-F34C-4640-86E8-F242E1D07547}" type="presParOf" srcId="{E5AE1702-8226-4960-84A3-77F9EB7C3973}" destId="{8CDA0405-EE48-4F9D-B906-DDB9EF456525}" srcOrd="0" destOrd="0" presId="urn:microsoft.com/office/officeart/2005/8/layout/vList3"/>
    <dgm:cxn modelId="{23D13C9B-1421-4116-BF32-66C68B30CEE5}" type="presParOf" srcId="{E5AE1702-8226-4960-84A3-77F9EB7C3973}" destId="{58647309-E51F-4756-8158-2965091E4A58}" srcOrd="1" destOrd="0" presId="urn:microsoft.com/office/officeart/2005/8/layout/vList3"/>
    <dgm:cxn modelId="{988D6989-5958-4FE1-A2A1-B3DB220055D2}" type="presParOf" srcId="{AD50EDFE-8533-40BE-B6AA-69CDDF0A2EFB}" destId="{A84EEB71-2E8A-4817-A791-0061CF80BF1D}" srcOrd="7" destOrd="0" presId="urn:microsoft.com/office/officeart/2005/8/layout/vList3"/>
    <dgm:cxn modelId="{7472F7B6-D8C7-45B8-804F-32DB3EFFDFC7}" type="presParOf" srcId="{AD50EDFE-8533-40BE-B6AA-69CDDF0A2EFB}" destId="{1A444812-C264-4ACF-B7D1-11760783748E}" srcOrd="8" destOrd="0" presId="urn:microsoft.com/office/officeart/2005/8/layout/vList3"/>
    <dgm:cxn modelId="{33707CD0-DBBD-4DEF-9E1B-6ECF2D8D20FF}" type="presParOf" srcId="{1A444812-C264-4ACF-B7D1-11760783748E}" destId="{B8D52A93-25D3-4524-B351-EEF6E2B7DC16}" srcOrd="0" destOrd="0" presId="urn:microsoft.com/office/officeart/2005/8/layout/vList3"/>
    <dgm:cxn modelId="{462156C6-F752-4F33-AA7B-F5A99617E36E}" type="presParOf" srcId="{1A444812-C264-4ACF-B7D1-11760783748E}" destId="{32DFABFB-9673-4F22-B676-AD44A99923ED}" srcOrd="1" destOrd="0" presId="urn:microsoft.com/office/officeart/2005/8/layout/vList3"/>
    <dgm:cxn modelId="{F25993CF-9EE2-4926-A128-B20CE4618E2B}" type="presParOf" srcId="{AD50EDFE-8533-40BE-B6AA-69CDDF0A2EFB}" destId="{C96FB998-977D-413B-BF76-5389F43EFF7F}" srcOrd="9" destOrd="0" presId="urn:microsoft.com/office/officeart/2005/8/layout/vList3"/>
    <dgm:cxn modelId="{12FA1E33-214C-4D4E-AB00-41BD6067C7D2}" type="presParOf" srcId="{AD50EDFE-8533-40BE-B6AA-69CDDF0A2EFB}" destId="{BF8664CD-BD41-4031-8D02-C4C815C97467}" srcOrd="10" destOrd="0" presId="urn:microsoft.com/office/officeart/2005/8/layout/vList3"/>
    <dgm:cxn modelId="{63E0F064-79B4-45E6-87F4-5B25AB7A5B6C}" type="presParOf" srcId="{BF8664CD-BD41-4031-8D02-C4C815C97467}" destId="{65E677C0-86AE-40D7-9899-B4C8CA59D0C5}" srcOrd="0" destOrd="0" presId="urn:microsoft.com/office/officeart/2005/8/layout/vList3"/>
    <dgm:cxn modelId="{F54C08AC-3B2A-41FD-A084-3DAEB264E354}" type="presParOf" srcId="{BF8664CD-BD41-4031-8D02-C4C815C97467}" destId="{AF20E7F8-EDCF-4132-9D67-70C25808D1CB}" srcOrd="1" destOrd="0" presId="urn:microsoft.com/office/officeart/2005/8/layout/vList3"/>
    <dgm:cxn modelId="{DA013BBE-A823-4B94-9275-58F44EE115A2}" type="presParOf" srcId="{AD50EDFE-8533-40BE-B6AA-69CDDF0A2EFB}" destId="{39CF486E-C7C7-416B-B539-3DA2393E48D1}" srcOrd="11" destOrd="0" presId="urn:microsoft.com/office/officeart/2005/8/layout/vList3"/>
    <dgm:cxn modelId="{4D643F76-97D6-41F7-8896-7530EA4F5883}" type="presParOf" srcId="{AD50EDFE-8533-40BE-B6AA-69CDDF0A2EFB}" destId="{8E6EC3CB-101D-46B9-9C37-56B7C58972C5}" srcOrd="12" destOrd="0" presId="urn:microsoft.com/office/officeart/2005/8/layout/vList3"/>
    <dgm:cxn modelId="{7F4F39B9-D486-4781-893F-24F659975FB9}" type="presParOf" srcId="{8E6EC3CB-101D-46B9-9C37-56B7C58972C5}" destId="{3F071DF2-65ED-45A4-AA2C-16D9FBB7B380}" srcOrd="0" destOrd="0" presId="urn:microsoft.com/office/officeart/2005/8/layout/vList3"/>
    <dgm:cxn modelId="{F18227D9-D289-4426-A323-12FCCA1ACB0A}" type="presParOf" srcId="{8E6EC3CB-101D-46B9-9C37-56B7C58972C5}" destId="{2904CAFE-322C-41F9-82EE-0EC85CBEF26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826BF-8862-497B-B5B1-E05CEED30A33}">
      <dsp:nvSpPr>
        <dsp:cNvPr id="0" name=""/>
        <dsp:cNvSpPr/>
      </dsp:nvSpPr>
      <dsp:spPr>
        <a:xfrm rot="10800000">
          <a:off x="1034717" y="31"/>
          <a:ext cx="3714003" cy="396940"/>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5040" tIns="60960" rIns="113792" bIns="60960" numCol="1" spcCol="1270" anchor="ctr" anchorCtr="0">
          <a:noAutofit/>
        </a:bodyPr>
        <a:lstStyle/>
        <a:p>
          <a:pPr lvl="0" algn="ctr" defTabSz="711200" rtl="0">
            <a:lnSpc>
              <a:spcPct val="90000"/>
            </a:lnSpc>
            <a:spcBef>
              <a:spcPct val="0"/>
            </a:spcBef>
            <a:spcAft>
              <a:spcPct val="35000"/>
            </a:spcAft>
          </a:pPr>
          <a:r>
            <a:rPr lang="en-US" sz="1600" b="0" i="0" kern="1200" dirty="0" smtClean="0"/>
            <a:t>Import the required libraries</a:t>
          </a:r>
          <a:endParaRPr lang="en-IN" sz="1600" kern="1200" dirty="0"/>
        </a:p>
      </dsp:txBody>
      <dsp:txXfrm rot="10800000">
        <a:off x="1133952" y="31"/>
        <a:ext cx="3614768" cy="396940"/>
      </dsp:txXfrm>
    </dsp:sp>
    <dsp:sp modelId="{30CDE424-8386-4A1E-8511-18CF80970A32}">
      <dsp:nvSpPr>
        <dsp:cNvPr id="0" name=""/>
        <dsp:cNvSpPr/>
      </dsp:nvSpPr>
      <dsp:spPr>
        <a:xfrm>
          <a:off x="836250" y="0"/>
          <a:ext cx="396940" cy="396940"/>
        </a:xfrm>
        <a:prstGeom prst="ellipse">
          <a:avLst/>
        </a:prstGeom>
        <a:solidFill>
          <a:schemeClr val="tx2">
            <a:lumMod val="7500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5EB6A740-F7CA-4A0E-99B0-408DC7353219}">
      <dsp:nvSpPr>
        <dsp:cNvPr id="0" name=""/>
        <dsp:cNvSpPr/>
      </dsp:nvSpPr>
      <dsp:spPr>
        <a:xfrm rot="10800000">
          <a:off x="1034717" y="515461"/>
          <a:ext cx="3714003" cy="396940"/>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5040" tIns="60960" rIns="113792" bIns="60960" numCol="1" spcCol="1270" anchor="ctr" anchorCtr="0">
          <a:noAutofit/>
        </a:bodyPr>
        <a:lstStyle/>
        <a:p>
          <a:pPr lvl="0" algn="ctr" defTabSz="711200" rtl="0">
            <a:lnSpc>
              <a:spcPct val="90000"/>
            </a:lnSpc>
            <a:spcBef>
              <a:spcPct val="0"/>
            </a:spcBef>
            <a:spcAft>
              <a:spcPct val="35000"/>
            </a:spcAft>
          </a:pPr>
          <a:r>
            <a:rPr lang="en-US" sz="1600" b="0" i="0" kern="1200" dirty="0" smtClean="0"/>
            <a:t>Load  the </a:t>
          </a:r>
          <a:r>
            <a:rPr lang="en-US" sz="1600" b="0" i="0" kern="1200" dirty="0" err="1" smtClean="0"/>
            <a:t>csv</a:t>
          </a:r>
          <a:r>
            <a:rPr lang="en-US" sz="1600" b="0" i="0" kern="1200" dirty="0" smtClean="0"/>
            <a:t> files from google drive</a:t>
          </a:r>
          <a:endParaRPr lang="en-IN" sz="1600" kern="1200" dirty="0"/>
        </a:p>
      </dsp:txBody>
      <dsp:txXfrm rot="10800000">
        <a:off x="1133952" y="515461"/>
        <a:ext cx="3614768" cy="396940"/>
      </dsp:txXfrm>
    </dsp:sp>
    <dsp:sp modelId="{464D040D-77CB-4D23-B47D-CCADC43586A2}">
      <dsp:nvSpPr>
        <dsp:cNvPr id="0" name=""/>
        <dsp:cNvSpPr/>
      </dsp:nvSpPr>
      <dsp:spPr>
        <a:xfrm>
          <a:off x="826724" y="527751"/>
          <a:ext cx="396940" cy="396940"/>
        </a:xfrm>
        <a:prstGeom prst="ellipse">
          <a:avLst/>
        </a:prstGeom>
        <a:solidFill>
          <a:schemeClr val="tx2">
            <a:lumMod val="7500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A1994E3D-F4E2-4BDE-89A7-CC590886FEA2}">
      <dsp:nvSpPr>
        <dsp:cNvPr id="0" name=""/>
        <dsp:cNvSpPr/>
      </dsp:nvSpPr>
      <dsp:spPr>
        <a:xfrm rot="10800000">
          <a:off x="1034717" y="1030891"/>
          <a:ext cx="3714003" cy="396940"/>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5040" tIns="60960" rIns="113792" bIns="60960" numCol="1" spcCol="1270" anchor="ctr" anchorCtr="0">
          <a:noAutofit/>
        </a:bodyPr>
        <a:lstStyle/>
        <a:p>
          <a:pPr lvl="0" algn="ctr" defTabSz="711200" rtl="0">
            <a:lnSpc>
              <a:spcPct val="90000"/>
            </a:lnSpc>
            <a:spcBef>
              <a:spcPct val="0"/>
            </a:spcBef>
            <a:spcAft>
              <a:spcPct val="35000"/>
            </a:spcAft>
          </a:pPr>
          <a:r>
            <a:rPr lang="en-IN" sz="1600" b="0" i="0" kern="1200" dirty="0" smtClean="0"/>
            <a:t> Basic data information</a:t>
          </a:r>
          <a:endParaRPr lang="en-IN" sz="1600" kern="1200" dirty="0"/>
        </a:p>
      </dsp:txBody>
      <dsp:txXfrm rot="10800000">
        <a:off x="1133952" y="1030891"/>
        <a:ext cx="3614768" cy="396940"/>
      </dsp:txXfrm>
    </dsp:sp>
    <dsp:sp modelId="{206629BC-6A35-4174-8FF3-7A4851713856}">
      <dsp:nvSpPr>
        <dsp:cNvPr id="0" name=""/>
        <dsp:cNvSpPr/>
      </dsp:nvSpPr>
      <dsp:spPr>
        <a:xfrm>
          <a:off x="836246" y="1030891"/>
          <a:ext cx="396940" cy="396940"/>
        </a:xfrm>
        <a:prstGeom prst="ellipse">
          <a:avLst/>
        </a:prstGeom>
        <a:solidFill>
          <a:schemeClr val="tx2">
            <a:lumMod val="7500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58647309-E51F-4756-8158-2965091E4A58}">
      <dsp:nvSpPr>
        <dsp:cNvPr id="0" name=""/>
        <dsp:cNvSpPr/>
      </dsp:nvSpPr>
      <dsp:spPr>
        <a:xfrm rot="10800000">
          <a:off x="1034717" y="1546321"/>
          <a:ext cx="3714003" cy="396940"/>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5040" tIns="60960" rIns="113792" bIns="60960" numCol="1" spcCol="1270" anchor="ctr" anchorCtr="0">
          <a:noAutofit/>
        </a:bodyPr>
        <a:lstStyle/>
        <a:p>
          <a:pPr lvl="0" algn="ctr" defTabSz="711200" rtl="0">
            <a:lnSpc>
              <a:spcPct val="90000"/>
            </a:lnSpc>
            <a:spcBef>
              <a:spcPct val="0"/>
            </a:spcBef>
            <a:spcAft>
              <a:spcPct val="35000"/>
            </a:spcAft>
          </a:pPr>
          <a:r>
            <a:rPr lang="en-IN" sz="1600" b="0" i="0" kern="1200" dirty="0" smtClean="0"/>
            <a:t>Cleaning the Data</a:t>
          </a:r>
          <a:endParaRPr lang="en-IN" sz="1600" kern="1200" dirty="0"/>
        </a:p>
      </dsp:txBody>
      <dsp:txXfrm rot="10800000">
        <a:off x="1133952" y="1546321"/>
        <a:ext cx="3614768" cy="396940"/>
      </dsp:txXfrm>
    </dsp:sp>
    <dsp:sp modelId="{8CDA0405-EE48-4F9D-B906-DDB9EF456525}">
      <dsp:nvSpPr>
        <dsp:cNvPr id="0" name=""/>
        <dsp:cNvSpPr/>
      </dsp:nvSpPr>
      <dsp:spPr>
        <a:xfrm>
          <a:off x="836246" y="1546321"/>
          <a:ext cx="396940" cy="396940"/>
        </a:xfrm>
        <a:prstGeom prst="ellipse">
          <a:avLst/>
        </a:prstGeom>
        <a:solidFill>
          <a:schemeClr val="tx2">
            <a:lumMod val="7500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2DFABFB-9673-4F22-B676-AD44A99923ED}">
      <dsp:nvSpPr>
        <dsp:cNvPr id="0" name=""/>
        <dsp:cNvSpPr/>
      </dsp:nvSpPr>
      <dsp:spPr>
        <a:xfrm rot="10800000">
          <a:off x="1034717" y="2061751"/>
          <a:ext cx="3714003" cy="396940"/>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5040" tIns="60960" rIns="113792" bIns="60960" numCol="1" spcCol="1270" anchor="ctr" anchorCtr="0">
          <a:noAutofit/>
        </a:bodyPr>
        <a:lstStyle/>
        <a:p>
          <a:pPr lvl="0" algn="ctr" defTabSz="711200" rtl="0">
            <a:lnSpc>
              <a:spcPct val="90000"/>
            </a:lnSpc>
            <a:spcBef>
              <a:spcPct val="0"/>
            </a:spcBef>
            <a:spcAft>
              <a:spcPct val="35000"/>
            </a:spcAft>
          </a:pPr>
          <a:r>
            <a:rPr lang="en-IN" sz="1600" b="0" i="0" kern="1200" dirty="0" smtClean="0"/>
            <a:t>Merging two dataset</a:t>
          </a:r>
          <a:endParaRPr lang="en-IN" sz="1600" kern="1200" dirty="0"/>
        </a:p>
      </dsp:txBody>
      <dsp:txXfrm rot="10800000">
        <a:off x="1133952" y="2061751"/>
        <a:ext cx="3614768" cy="396940"/>
      </dsp:txXfrm>
    </dsp:sp>
    <dsp:sp modelId="{B8D52A93-25D3-4524-B351-EEF6E2B7DC16}">
      <dsp:nvSpPr>
        <dsp:cNvPr id="0" name=""/>
        <dsp:cNvSpPr/>
      </dsp:nvSpPr>
      <dsp:spPr>
        <a:xfrm>
          <a:off x="836246" y="2061751"/>
          <a:ext cx="396940" cy="396940"/>
        </a:xfrm>
        <a:prstGeom prst="ellipse">
          <a:avLst/>
        </a:prstGeom>
        <a:solidFill>
          <a:schemeClr val="tx2">
            <a:lumMod val="7500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AF20E7F8-EDCF-4132-9D67-70C25808D1CB}">
      <dsp:nvSpPr>
        <dsp:cNvPr id="0" name=""/>
        <dsp:cNvSpPr/>
      </dsp:nvSpPr>
      <dsp:spPr>
        <a:xfrm rot="10800000">
          <a:off x="1034717" y="2577181"/>
          <a:ext cx="3714003" cy="396940"/>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5040" tIns="60960" rIns="113792" bIns="60960" numCol="1" spcCol="1270" anchor="ctr" anchorCtr="0">
          <a:noAutofit/>
        </a:bodyPr>
        <a:lstStyle/>
        <a:p>
          <a:pPr lvl="0" algn="ctr" defTabSz="711200" rtl="0">
            <a:lnSpc>
              <a:spcPct val="90000"/>
            </a:lnSpc>
            <a:spcBef>
              <a:spcPct val="0"/>
            </a:spcBef>
            <a:spcAft>
              <a:spcPct val="35000"/>
            </a:spcAft>
          </a:pPr>
          <a:r>
            <a:rPr lang="en-US" sz="1600" b="0" i="0" kern="1200" dirty="0" smtClean="0"/>
            <a:t>Data Visualization</a:t>
          </a:r>
          <a:endParaRPr lang="en-IN" sz="1600" kern="1200" dirty="0"/>
        </a:p>
      </dsp:txBody>
      <dsp:txXfrm rot="10800000">
        <a:off x="1133952" y="2577181"/>
        <a:ext cx="3614768" cy="396940"/>
      </dsp:txXfrm>
    </dsp:sp>
    <dsp:sp modelId="{65E677C0-86AE-40D7-9899-B4C8CA59D0C5}">
      <dsp:nvSpPr>
        <dsp:cNvPr id="0" name=""/>
        <dsp:cNvSpPr/>
      </dsp:nvSpPr>
      <dsp:spPr>
        <a:xfrm>
          <a:off x="836246" y="2577181"/>
          <a:ext cx="396940" cy="396940"/>
        </a:xfrm>
        <a:prstGeom prst="ellipse">
          <a:avLst/>
        </a:prstGeom>
        <a:solidFill>
          <a:schemeClr val="tx2">
            <a:lumMod val="7500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904CAFE-322C-41F9-82EE-0EC85CBEF261}">
      <dsp:nvSpPr>
        <dsp:cNvPr id="0" name=""/>
        <dsp:cNvSpPr/>
      </dsp:nvSpPr>
      <dsp:spPr>
        <a:xfrm rot="10800000">
          <a:off x="1034717" y="3092611"/>
          <a:ext cx="3714003" cy="396940"/>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5040" tIns="60960" rIns="113792" bIns="60960" numCol="1" spcCol="1270" anchor="ctr" anchorCtr="0">
          <a:noAutofit/>
        </a:bodyPr>
        <a:lstStyle/>
        <a:p>
          <a:pPr lvl="0" algn="ctr" defTabSz="711200" rtl="0">
            <a:lnSpc>
              <a:spcPct val="90000"/>
            </a:lnSpc>
            <a:spcBef>
              <a:spcPct val="0"/>
            </a:spcBef>
            <a:spcAft>
              <a:spcPct val="35000"/>
            </a:spcAft>
          </a:pPr>
          <a:r>
            <a:rPr lang="en-US" sz="1600" b="0" i="0" kern="1200" dirty="0" smtClean="0"/>
            <a:t>Conclusion</a:t>
          </a:r>
          <a:endParaRPr lang="en-IN" sz="1600" kern="1200" dirty="0"/>
        </a:p>
      </dsp:txBody>
      <dsp:txXfrm rot="10800000">
        <a:off x="1133952" y="3092611"/>
        <a:ext cx="3614768" cy="396940"/>
      </dsp:txXfrm>
    </dsp:sp>
    <dsp:sp modelId="{3F071DF2-65ED-45A4-AA2C-16D9FBB7B380}">
      <dsp:nvSpPr>
        <dsp:cNvPr id="0" name=""/>
        <dsp:cNvSpPr/>
      </dsp:nvSpPr>
      <dsp:spPr>
        <a:xfrm>
          <a:off x="836246" y="3092611"/>
          <a:ext cx="396940" cy="396940"/>
        </a:xfrm>
        <a:prstGeom prst="ellipse">
          <a:avLst/>
        </a:prstGeom>
        <a:solidFill>
          <a:schemeClr val="tx2">
            <a:lumMod val="7500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770626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FB31620-B94D-42B8-B81E-BEE89A2E74AC}" type="datetimeFigureOut">
              <a:rPr lang="en-IN" smtClean="0"/>
              <a:t>19-07-22</a:t>
            </a:fld>
            <a:endParaRPr lang="en-IN"/>
          </a:p>
        </p:txBody>
      </p:sp>
      <p:sp>
        <p:nvSpPr>
          <p:cNvPr id="8" name="Slide Number Placeholder 7"/>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9" name="Footer Placeholder 8"/>
          <p:cNvSpPr>
            <a:spLocks noGrp="1"/>
          </p:cNvSpPr>
          <p:nvPr>
            <p:ph type="ftr" sz="quarter" idx="12"/>
          </p:nvPr>
        </p:nvSpPr>
        <p:spPr/>
        <p:txBody>
          <a:bodyPr/>
          <a:lstStyle/>
          <a:p>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31620-B94D-42B8-B81E-BEE89A2E74AC}" type="datetimeFigureOut">
              <a:rPr lang="en-IN" smtClean="0"/>
              <a:t>19-07-22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31620-B94D-42B8-B81E-BEE89A2E74AC}" type="datetimeFigureOut">
              <a:rPr lang="en-IN" smtClean="0"/>
              <a:t>19-07-22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9FB31620-B94D-42B8-B81E-BEE89A2E74AC}" type="datetimeFigureOut">
              <a:rPr lang="en-IN" smtClean="0"/>
              <a:t>19-07-22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B31620-B94D-42B8-B81E-BEE89A2E74AC}" type="datetimeFigureOut">
              <a:rPr lang="en-IN" smtClean="0"/>
              <a:t>19-07-22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FB31620-B94D-42B8-B81E-BEE89A2E74AC}" type="datetimeFigureOut">
              <a:rPr lang="en-IN" smtClean="0"/>
              <a:t>19-07-22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9" name="Content Placeholder 8"/>
          <p:cNvSpPr>
            <a:spLocks noGrp="1"/>
          </p:cNvSpPr>
          <p:nvPr>
            <p:ph sz="quarter" idx="13"/>
          </p:nvPr>
        </p:nvSpPr>
        <p:spPr>
          <a:xfrm>
            <a:off x="365760" y="1200150"/>
            <a:ext cx="4041648" cy="3394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FB31620-B94D-42B8-B81E-BEE89A2E74AC}" type="datetimeFigureOut">
              <a:rPr lang="en-IN" smtClean="0"/>
              <a:t>19-07-22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1" name="Content Placeholder 10"/>
          <p:cNvSpPr>
            <a:spLocks noGrp="1"/>
          </p:cNvSpPr>
          <p:nvPr>
            <p:ph sz="quarter" idx="13"/>
          </p:nvPr>
        </p:nvSpPr>
        <p:spPr>
          <a:xfrm>
            <a:off x="457200" y="1659636"/>
            <a:ext cx="4041648" cy="29352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B31620-B94D-42B8-B81E-BEE89A2E74AC}" type="datetimeFigureOut">
              <a:rPr lang="en-IN" smtClean="0"/>
              <a:t>19-07-22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31620-B94D-42B8-B81E-BEE89A2E74AC}" type="datetimeFigureOut">
              <a:rPr lang="en-IN" smtClean="0"/>
              <a:t>19-07-22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B31620-B94D-42B8-B81E-BEE89A2E74AC}" type="datetimeFigureOut">
              <a:rPr lang="en-IN" smtClean="0"/>
              <a:t>19-07-22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B31620-B94D-42B8-B81E-BEE89A2E74AC}" type="datetimeFigureOut">
              <a:rPr lang="en-IN" smtClean="0"/>
              <a:t>19-07-22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FB31620-B94D-42B8-B81E-BEE89A2E74AC}" type="datetimeFigureOut">
              <a:rPr lang="en-IN" smtClean="0"/>
              <a:t>19-07-22</a:t>
            </a:fld>
            <a:endParaRPr lang="en-IN"/>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pPr marL="0" lvl="0" indent="0" algn="r" rtl="0">
              <a:spcBef>
                <a:spcPts val="0"/>
              </a:spcBef>
              <a:spcAft>
                <a:spcPts val="0"/>
              </a:spcAft>
              <a:buNone/>
            </a:pPr>
            <a:fld id="{00000000-1234-1234-1234-123412341234}" type="slidenum">
              <a:rPr lang="en-GB" smtClean="0"/>
              <a:t>‹#›</a:t>
            </a:fld>
            <a:endParaRPr lang="en-GB"/>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9175" y="38100"/>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874791" y="646212"/>
            <a:ext cx="5742278" cy="3908762"/>
          </a:xfrm>
          <a:prstGeom prst="rect">
            <a:avLst/>
          </a:prstGeom>
        </p:spPr>
        <p:txBody>
          <a:bodyPr wrap="none">
            <a:spAutoFit/>
          </a:bodyPr>
          <a:lstStyle/>
          <a:p>
            <a:r>
              <a:rPr lang="en-GB" sz="4000" b="1" dirty="0">
                <a:solidFill>
                  <a:srgbClr val="CC0000"/>
                </a:solidFill>
                <a:latin typeface="Montserrat"/>
                <a:ea typeface="Montserrat"/>
                <a:cs typeface="Montserrat"/>
                <a:sym typeface="Montserrat"/>
              </a:rPr>
              <a:t>Capstone </a:t>
            </a:r>
            <a:r>
              <a:rPr lang="en-GB" sz="4000" b="1" dirty="0" smtClean="0">
                <a:solidFill>
                  <a:srgbClr val="CC0000"/>
                </a:solidFill>
                <a:latin typeface="Montserrat"/>
                <a:ea typeface="Montserrat"/>
                <a:cs typeface="Montserrat"/>
                <a:sym typeface="Montserrat"/>
              </a:rPr>
              <a:t>Project-1</a:t>
            </a:r>
          </a:p>
          <a:p>
            <a:r>
              <a:rPr lang="en-GB" sz="4000" b="1" dirty="0" smtClean="0">
                <a:solidFill>
                  <a:srgbClr val="CC0000"/>
                </a:solidFill>
                <a:latin typeface="Montserrat"/>
                <a:ea typeface="Montserrat"/>
                <a:cs typeface="Montserrat"/>
                <a:sym typeface="Montserrat"/>
              </a:rPr>
              <a:t>           EDA of</a:t>
            </a:r>
          </a:p>
          <a:p>
            <a:r>
              <a:rPr lang="en-US" sz="4000" b="1" dirty="0" smtClean="0"/>
              <a:t>Play Store </a:t>
            </a:r>
            <a:r>
              <a:rPr lang="en-US" sz="4000" b="1" dirty="0"/>
              <a:t>A</a:t>
            </a:r>
            <a:r>
              <a:rPr lang="en-US" sz="4000" b="1" dirty="0" smtClean="0"/>
              <a:t>pp Review</a:t>
            </a:r>
          </a:p>
          <a:p>
            <a:r>
              <a:rPr lang="en-US" sz="4000" b="1" dirty="0"/>
              <a:t> </a:t>
            </a:r>
            <a:r>
              <a:rPr lang="en-US" sz="4000" b="1" dirty="0" smtClean="0"/>
              <a:t>                BY</a:t>
            </a:r>
          </a:p>
          <a:p>
            <a:r>
              <a:rPr lang="en-US" sz="2000" b="1" dirty="0" smtClean="0"/>
              <a:t>                  </a:t>
            </a:r>
            <a:r>
              <a:rPr lang="en-US" sz="2000" b="1" dirty="0"/>
              <a:t> </a:t>
            </a:r>
            <a:r>
              <a:rPr lang="en-US" sz="2000" b="1" dirty="0" smtClean="0"/>
              <a:t>          </a:t>
            </a:r>
            <a:r>
              <a:rPr lang="en-US" sz="2400" b="1" dirty="0" smtClean="0"/>
              <a:t>Anjali Tidke</a:t>
            </a:r>
            <a:endParaRPr lang="en-US" sz="2000" b="1" dirty="0" smtClean="0"/>
          </a:p>
          <a:p>
            <a:r>
              <a:rPr lang="en-US" sz="2400" b="1" dirty="0"/>
              <a:t> </a:t>
            </a:r>
            <a:r>
              <a:rPr lang="en-US" sz="2400" b="1" dirty="0" smtClean="0"/>
              <a:t>                   Shubham Dukare</a:t>
            </a:r>
          </a:p>
          <a:p>
            <a:endParaRPr lang="en-GB" sz="4000" b="1" dirty="0">
              <a:solidFill>
                <a:srgbClr val="CC0000"/>
              </a:solidFill>
              <a:latin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498" y="67985"/>
            <a:ext cx="8743952" cy="461665"/>
          </a:xfrm>
          <a:prstGeom prst="rect">
            <a:avLst/>
          </a:prstGeom>
        </p:spPr>
        <p:txBody>
          <a:bodyPr wrap="square">
            <a:spAutoFit/>
          </a:bodyPr>
          <a:lstStyle/>
          <a:p>
            <a:r>
              <a:rPr lang="en-US" sz="2400" b="1" u="sng" dirty="0">
                <a:solidFill>
                  <a:srgbClr val="C00000"/>
                </a:solidFill>
              </a:rPr>
              <a:t>S</a:t>
            </a:r>
            <a:r>
              <a:rPr lang="en-US" sz="2400" b="1" u="sng" dirty="0" smtClean="0">
                <a:solidFill>
                  <a:srgbClr val="C00000"/>
                </a:solidFill>
              </a:rPr>
              <a:t>entiment subjectivity</a:t>
            </a:r>
            <a:endParaRPr lang="en-US" sz="2400" b="1" u="sng" dirty="0">
              <a:solidFill>
                <a:srgbClr val="C0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8549" y="865317"/>
            <a:ext cx="5400675"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42875" y="1231790"/>
            <a:ext cx="3295650" cy="2062103"/>
          </a:xfrm>
          <a:prstGeom prst="rect">
            <a:avLst/>
          </a:prstGeom>
        </p:spPr>
        <p:txBody>
          <a:bodyPr wrap="square">
            <a:spAutoFit/>
          </a:bodyPr>
          <a:lstStyle/>
          <a:p>
            <a:r>
              <a:rPr lang="en-US" sz="1800" dirty="0"/>
              <a:t>we can see here </a:t>
            </a:r>
            <a:r>
              <a:rPr lang="en-US" sz="1800" dirty="0" smtClean="0"/>
              <a:t>scatter </a:t>
            </a:r>
            <a:r>
              <a:rPr lang="en-US" sz="1800" dirty="0"/>
              <a:t>plot analysis sentiment subjectivity is not proportional to sentiment polarity but in many cases</a:t>
            </a:r>
            <a:r>
              <a:rPr lang="en-US" sz="1800" dirty="0" smtClean="0"/>
              <a:t>, we </a:t>
            </a:r>
            <a:r>
              <a:rPr lang="en-US" sz="1800" dirty="0"/>
              <a:t>can see a proportional behavior when variance is very low or high</a:t>
            </a:r>
            <a:r>
              <a:rPr lang="en-US" sz="2000" dirty="0"/>
              <a:t>.</a:t>
            </a:r>
            <a:endParaRPr lang="en-IN"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362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974" y="73878"/>
            <a:ext cx="8077201" cy="830997"/>
          </a:xfrm>
          <a:prstGeom prst="rect">
            <a:avLst/>
          </a:prstGeom>
        </p:spPr>
        <p:txBody>
          <a:bodyPr wrap="square">
            <a:spAutoFit/>
          </a:bodyPr>
          <a:lstStyle/>
          <a:p>
            <a:r>
              <a:rPr lang="en-US" sz="2400" b="1" u="sng" dirty="0">
                <a:solidFill>
                  <a:srgbClr val="C00000"/>
                </a:solidFill>
              </a:rPr>
              <a:t>H</a:t>
            </a:r>
            <a:r>
              <a:rPr lang="en-US" sz="2400" b="1" u="sng" dirty="0" smtClean="0">
                <a:solidFill>
                  <a:srgbClr val="C00000"/>
                </a:solidFill>
              </a:rPr>
              <a:t>ow </a:t>
            </a:r>
            <a:r>
              <a:rPr lang="en-US" sz="2400" b="1" u="sng" dirty="0">
                <a:solidFill>
                  <a:srgbClr val="C00000"/>
                </a:solidFill>
              </a:rPr>
              <a:t>sentiment is divided for different type of reviews by using pie chart.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4350" y="904875"/>
            <a:ext cx="4200525"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80974" y="1227921"/>
            <a:ext cx="3524250" cy="2308324"/>
          </a:xfrm>
          <a:prstGeom prst="rect">
            <a:avLst/>
          </a:prstGeom>
        </p:spPr>
        <p:txBody>
          <a:bodyPr wrap="square">
            <a:spAutoFit/>
          </a:bodyPr>
          <a:lstStyle/>
          <a:p>
            <a:pPr marL="285750" indent="-285750">
              <a:buFont typeface="Arial" pitchFamily="34" charset="0"/>
              <a:buChar char="•"/>
            </a:pPr>
            <a:r>
              <a:rPr lang="en-US" sz="1800" dirty="0"/>
              <a:t>Here we concluded as per pie chart it can be easily understood positive user review sentiments is 65%, negative user review sentiment is 22% and neutral user review sentiments is 11.399%</a:t>
            </a:r>
            <a:endParaRPr lang="en-IN" sz="18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70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447" y="186036"/>
            <a:ext cx="5025735" cy="461665"/>
          </a:xfrm>
          <a:prstGeom prst="rect">
            <a:avLst/>
          </a:prstGeom>
        </p:spPr>
        <p:txBody>
          <a:bodyPr wrap="none">
            <a:spAutoFit/>
          </a:bodyPr>
          <a:lstStyle/>
          <a:p>
            <a:r>
              <a:rPr lang="en-US" sz="2400" b="1" u="sng" dirty="0">
                <a:solidFill>
                  <a:srgbClr val="C00000"/>
                </a:solidFill>
              </a:rPr>
              <a:t>Type </a:t>
            </a:r>
            <a:r>
              <a:rPr lang="en-US" sz="2400" b="1" u="sng" dirty="0" smtClean="0">
                <a:solidFill>
                  <a:srgbClr val="C00000"/>
                </a:solidFill>
              </a:rPr>
              <a:t>Vs </a:t>
            </a:r>
            <a:r>
              <a:rPr lang="en-US" sz="2400" b="1" u="sng" dirty="0">
                <a:solidFill>
                  <a:srgbClr val="C00000"/>
                </a:solidFill>
              </a:rPr>
              <a:t>review for each category</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0" y="655648"/>
            <a:ext cx="4781550" cy="4129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5447" y="873748"/>
            <a:ext cx="3548828" cy="3693319"/>
          </a:xfrm>
          <a:prstGeom prst="rect">
            <a:avLst/>
          </a:prstGeom>
        </p:spPr>
        <p:txBody>
          <a:bodyPr wrap="square">
            <a:spAutoFit/>
          </a:bodyPr>
          <a:lstStyle/>
          <a:p>
            <a:pPr marL="285750" indent="-285750">
              <a:buFont typeface="Arial" pitchFamily="34" charset="0"/>
              <a:buChar char="•"/>
            </a:pPr>
            <a:r>
              <a:rPr lang="en-US" sz="1800" dirty="0"/>
              <a:t>we can see from above chart, every category is having more Positive reviews than Negative and Neutral reviews</a:t>
            </a:r>
          </a:p>
          <a:p>
            <a:pPr marL="285750" indent="-285750">
              <a:buFont typeface="Arial" pitchFamily="34" charset="0"/>
              <a:buChar char="•"/>
            </a:pPr>
            <a:r>
              <a:rPr lang="en-US" sz="1800" dirty="0"/>
              <a:t>from above analysis we can see health and </a:t>
            </a:r>
            <a:r>
              <a:rPr lang="en-US" sz="1800" dirty="0" smtClean="0"/>
              <a:t>fitness </a:t>
            </a:r>
            <a:r>
              <a:rPr lang="en-US" sz="1800" dirty="0"/>
              <a:t>having high no of positive reviews as compare others</a:t>
            </a:r>
          </a:p>
          <a:p>
            <a:pPr marL="285750" indent="-285750">
              <a:buFont typeface="Arial" pitchFamily="34" charset="0"/>
              <a:buChar char="•"/>
            </a:pPr>
            <a:r>
              <a:rPr lang="en-US" sz="1800" dirty="0"/>
              <a:t>from above analysis we can see total highest no of review have Game category and lowest no of reviews have comics category.</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572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304" y="153888"/>
            <a:ext cx="5155579" cy="461665"/>
          </a:xfrm>
          <a:prstGeom prst="rect">
            <a:avLst/>
          </a:prstGeom>
        </p:spPr>
        <p:txBody>
          <a:bodyPr wrap="none">
            <a:spAutoFit/>
          </a:bodyPr>
          <a:lstStyle/>
          <a:p>
            <a:r>
              <a:rPr lang="en-IN" sz="2400" b="1" u="sng" dirty="0">
                <a:solidFill>
                  <a:srgbClr val="C00000"/>
                </a:solidFill>
              </a:rPr>
              <a:t>Top category installed application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8420" y="694433"/>
            <a:ext cx="6223793" cy="3991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6674" y="1038880"/>
            <a:ext cx="2466975" cy="1754326"/>
          </a:xfrm>
          <a:prstGeom prst="rect">
            <a:avLst/>
          </a:prstGeom>
        </p:spPr>
        <p:txBody>
          <a:bodyPr wrap="square">
            <a:spAutoFit/>
          </a:bodyPr>
          <a:lstStyle/>
          <a:p>
            <a:pPr marL="285750" indent="-285750">
              <a:buFont typeface="Arial" pitchFamily="34" charset="0"/>
              <a:buChar char="•"/>
            </a:pPr>
            <a:r>
              <a:rPr lang="en-US" sz="1800" dirty="0"/>
              <a:t>We have Concluded from above chart there is highest number of app installed category is Game.</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4854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664" y="112812"/>
            <a:ext cx="6508513" cy="461665"/>
          </a:xfrm>
          <a:prstGeom prst="rect">
            <a:avLst/>
          </a:prstGeom>
        </p:spPr>
        <p:txBody>
          <a:bodyPr wrap="none">
            <a:spAutoFit/>
          </a:bodyPr>
          <a:lstStyle/>
          <a:p>
            <a:r>
              <a:rPr lang="en-US" sz="2400" b="1" u="sng" dirty="0">
                <a:solidFill>
                  <a:srgbClr val="C00000"/>
                </a:solidFill>
              </a:rPr>
              <a:t>Top 10 Geners installed for Game category</a:t>
            </a:r>
            <a:r>
              <a:rPr lang="en-US" dirty="0"/>
              <a: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164" y="782539"/>
            <a:ext cx="5776912" cy="3567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00025" y="1005899"/>
            <a:ext cx="2286000" cy="2862322"/>
          </a:xfrm>
          <a:prstGeom prst="rect">
            <a:avLst/>
          </a:prstGeom>
        </p:spPr>
        <p:txBody>
          <a:bodyPr wrap="square">
            <a:spAutoFit/>
          </a:bodyPr>
          <a:lstStyle/>
          <a:p>
            <a:pPr marL="285750" indent="-285750">
              <a:buFont typeface="Arial" pitchFamily="34" charset="0"/>
              <a:buChar char="•"/>
            </a:pPr>
            <a:r>
              <a:rPr lang="en-US" sz="1800" dirty="0"/>
              <a:t>From </a:t>
            </a:r>
            <a:r>
              <a:rPr lang="en-US" sz="1800" dirty="0" smtClean="0"/>
              <a:t>pie </a:t>
            </a:r>
            <a:r>
              <a:rPr lang="en-US" sz="1800" dirty="0"/>
              <a:t>chart analysis </a:t>
            </a:r>
            <a:r>
              <a:rPr lang="en-US" sz="1800" dirty="0" smtClean="0"/>
              <a:t>we are concluded Action </a:t>
            </a:r>
            <a:r>
              <a:rPr lang="en-US" sz="1800" dirty="0"/>
              <a:t>And Adventure having more no of percentage as well as Trivia and Casio having lowest no percentage</a:t>
            </a:r>
            <a:endParaRPr lang="en-IN" sz="18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2785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780" y="198537"/>
            <a:ext cx="3603872" cy="461665"/>
          </a:xfrm>
          <a:prstGeom prst="rect">
            <a:avLst/>
          </a:prstGeom>
        </p:spPr>
        <p:txBody>
          <a:bodyPr wrap="none">
            <a:spAutoFit/>
          </a:bodyPr>
          <a:lstStyle/>
          <a:p>
            <a:r>
              <a:rPr lang="en-US" sz="2400" b="1" u="sng" dirty="0">
                <a:solidFill>
                  <a:srgbClr val="C00000"/>
                </a:solidFill>
              </a:rPr>
              <a:t>Paid apps </a:t>
            </a:r>
            <a:r>
              <a:rPr lang="en-US" sz="2400" b="1" u="sng" dirty="0" smtClean="0">
                <a:solidFill>
                  <a:srgbClr val="C00000"/>
                </a:solidFill>
              </a:rPr>
              <a:t>Vs </a:t>
            </a:r>
            <a:r>
              <a:rPr lang="en-US" sz="2400" b="1" u="sng" dirty="0">
                <a:solidFill>
                  <a:srgbClr val="C00000"/>
                </a:solidFill>
              </a:rPr>
              <a:t>Free apps</a:t>
            </a:r>
            <a:endParaRPr lang="en-US" sz="2400" u="sng" dirty="0">
              <a:solidFill>
                <a:srgbClr val="C00000"/>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725" y="757238"/>
            <a:ext cx="4162425"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42924" y="1157615"/>
            <a:ext cx="2733675" cy="2308324"/>
          </a:xfrm>
          <a:prstGeom prst="rect">
            <a:avLst/>
          </a:prstGeom>
        </p:spPr>
        <p:txBody>
          <a:bodyPr wrap="square">
            <a:spAutoFit/>
          </a:bodyPr>
          <a:lstStyle/>
          <a:p>
            <a:pPr marL="285750" indent="-285750">
              <a:buFont typeface="Arial" pitchFamily="34" charset="0"/>
              <a:buChar char="•"/>
            </a:pPr>
            <a:r>
              <a:rPr lang="en-US" sz="1800" dirty="0"/>
              <a:t>From </a:t>
            </a:r>
            <a:r>
              <a:rPr lang="en-US" sz="1800" dirty="0" smtClean="0"/>
              <a:t>this </a:t>
            </a:r>
            <a:r>
              <a:rPr lang="en-US" sz="1800" dirty="0"/>
              <a:t>analysis we can see 92.22% percentage of free app and 7.78% of paid app</a:t>
            </a:r>
            <a:r>
              <a:rPr lang="en-US" dirty="0" smtClean="0"/>
              <a:t>.</a:t>
            </a:r>
          </a:p>
          <a:p>
            <a:pPr marL="285750" indent="-285750">
              <a:buFont typeface="Arial" pitchFamily="34" charset="0"/>
              <a:buChar char="•"/>
            </a:pPr>
            <a:r>
              <a:rPr lang="en-US" sz="1800" dirty="0" smtClean="0"/>
              <a:t>So we can say that most of apps on play store are free</a:t>
            </a:r>
            <a:endParaRPr lang="en-IN"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438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922" y="128141"/>
            <a:ext cx="8611653" cy="461665"/>
          </a:xfrm>
          <a:prstGeom prst="rect">
            <a:avLst/>
          </a:prstGeom>
        </p:spPr>
        <p:txBody>
          <a:bodyPr wrap="none">
            <a:spAutoFit/>
          </a:bodyPr>
          <a:lstStyle/>
          <a:p>
            <a:r>
              <a:rPr lang="en-US" sz="2400" b="1" u="sng" dirty="0">
                <a:solidFill>
                  <a:srgbClr val="C00000"/>
                </a:solidFill>
              </a:rPr>
              <a:t>Plotting the bar plot of category </a:t>
            </a:r>
            <a:r>
              <a:rPr lang="en-US" sz="2400" b="1" u="sng" dirty="0" smtClean="0">
                <a:solidFill>
                  <a:srgbClr val="C00000"/>
                </a:solidFill>
              </a:rPr>
              <a:t>Vs installs' Vs </a:t>
            </a:r>
            <a:r>
              <a:rPr lang="en-US" sz="2400" b="1" u="sng" dirty="0">
                <a:solidFill>
                  <a:srgbClr val="C00000"/>
                </a:solidFill>
              </a:rPr>
              <a:t>type (paid)</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63" y="589806"/>
            <a:ext cx="7592297" cy="3542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79922" y="4132122"/>
            <a:ext cx="8514312" cy="646331"/>
          </a:xfrm>
          <a:prstGeom prst="rect">
            <a:avLst/>
          </a:prstGeom>
        </p:spPr>
        <p:txBody>
          <a:bodyPr wrap="square">
            <a:spAutoFit/>
          </a:bodyPr>
          <a:lstStyle/>
          <a:p>
            <a:r>
              <a:rPr lang="en-US" sz="1800" dirty="0"/>
              <a:t>From above analysis we can see highest number of paid type category are family &amp; Game</a:t>
            </a:r>
            <a:endParaRPr lang="en-IN" sz="18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041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294" y="71586"/>
            <a:ext cx="8097088" cy="461665"/>
          </a:xfrm>
          <a:prstGeom prst="rect">
            <a:avLst/>
          </a:prstGeom>
        </p:spPr>
        <p:txBody>
          <a:bodyPr wrap="none">
            <a:spAutoFit/>
          </a:bodyPr>
          <a:lstStyle/>
          <a:p>
            <a:r>
              <a:rPr lang="en-US" sz="2400" b="1" u="sng" dirty="0">
                <a:solidFill>
                  <a:srgbClr val="C00000"/>
                </a:solidFill>
              </a:rPr>
              <a:t>Plotting the bar plot category </a:t>
            </a:r>
            <a:r>
              <a:rPr lang="en-US" sz="2400" b="1" u="sng" dirty="0" smtClean="0">
                <a:solidFill>
                  <a:srgbClr val="C00000"/>
                </a:solidFill>
              </a:rPr>
              <a:t>Vs </a:t>
            </a:r>
            <a:r>
              <a:rPr lang="en-US" sz="2400" b="1" u="sng" dirty="0">
                <a:solidFill>
                  <a:srgbClr val="C00000"/>
                </a:solidFill>
              </a:rPr>
              <a:t>installs </a:t>
            </a:r>
            <a:r>
              <a:rPr lang="en-US" sz="2400" b="1" u="sng" dirty="0" smtClean="0">
                <a:solidFill>
                  <a:srgbClr val="C00000"/>
                </a:solidFill>
              </a:rPr>
              <a:t>Vs </a:t>
            </a:r>
            <a:r>
              <a:rPr lang="en-US" sz="2400" b="1" u="sng" dirty="0">
                <a:solidFill>
                  <a:srgbClr val="C00000"/>
                </a:solidFill>
              </a:rPr>
              <a:t>type(Free)</a:t>
            </a: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93" y="533251"/>
            <a:ext cx="8691563" cy="3398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9693" y="4091998"/>
            <a:ext cx="8237081" cy="646331"/>
          </a:xfrm>
          <a:prstGeom prst="rect">
            <a:avLst/>
          </a:prstGeom>
        </p:spPr>
        <p:txBody>
          <a:bodyPr wrap="square">
            <a:spAutoFit/>
          </a:bodyPr>
          <a:lstStyle/>
          <a:p>
            <a:r>
              <a:rPr lang="en-US" sz="1800" dirty="0"/>
              <a:t>From above analysis we can see highest number of free type category are Game &amp; communication</a:t>
            </a:r>
            <a:endParaRPr lang="en-IN" sz="1800"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631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446" y="141387"/>
            <a:ext cx="4830168" cy="461665"/>
          </a:xfrm>
          <a:prstGeom prst="rect">
            <a:avLst/>
          </a:prstGeom>
        </p:spPr>
        <p:txBody>
          <a:bodyPr wrap="none">
            <a:spAutoFit/>
          </a:bodyPr>
          <a:lstStyle/>
          <a:p>
            <a:r>
              <a:rPr lang="en-US" sz="2400" b="1" u="sng" dirty="0">
                <a:solidFill>
                  <a:srgbClr val="C00000"/>
                </a:solidFill>
              </a:rPr>
              <a:t>Plotting of Free </a:t>
            </a:r>
            <a:r>
              <a:rPr lang="en-US" sz="2400" b="1" u="sng" dirty="0" smtClean="0">
                <a:solidFill>
                  <a:srgbClr val="C00000"/>
                </a:solidFill>
              </a:rPr>
              <a:t>Vs </a:t>
            </a:r>
            <a:r>
              <a:rPr lang="en-US" sz="2400" b="1" u="sng" dirty="0">
                <a:solidFill>
                  <a:srgbClr val="C00000"/>
                </a:solidFill>
              </a:rPr>
              <a:t>Paid polarity</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300" y="691348"/>
            <a:ext cx="4095750" cy="390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0" y="1071563"/>
            <a:ext cx="2662908" cy="2308324"/>
          </a:xfrm>
          <a:prstGeom prst="rect">
            <a:avLst/>
          </a:prstGeom>
        </p:spPr>
        <p:txBody>
          <a:bodyPr wrap="square">
            <a:spAutoFit/>
          </a:bodyPr>
          <a:lstStyle/>
          <a:p>
            <a:pPr marL="285750" indent="-285750">
              <a:buFont typeface="Arial" pitchFamily="34" charset="0"/>
              <a:buChar char="•"/>
            </a:pPr>
            <a:r>
              <a:rPr lang="en-US" sz="1800" dirty="0" smtClean="0"/>
              <a:t>From this </a:t>
            </a:r>
            <a:r>
              <a:rPr lang="en-US" sz="1800" dirty="0"/>
              <a:t>Polarity graph clearly shows that Paid Apps are having less bad reviews and Free apps having a equal distribution of </a:t>
            </a:r>
            <a:r>
              <a:rPr lang="en-US" sz="1800" dirty="0" smtClean="0"/>
              <a:t>Sentiment </a:t>
            </a:r>
            <a:r>
              <a:rPr lang="en-US" sz="1800" dirty="0"/>
              <a:t>Polarity.</a:t>
            </a:r>
            <a:endParaRPr lang="en-IN" sz="18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660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4" y="90815"/>
            <a:ext cx="8734425" cy="830997"/>
          </a:xfrm>
          <a:prstGeom prst="rect">
            <a:avLst/>
          </a:prstGeom>
        </p:spPr>
        <p:txBody>
          <a:bodyPr wrap="square">
            <a:spAutoFit/>
          </a:bodyPr>
          <a:lstStyle/>
          <a:p>
            <a:r>
              <a:rPr lang="en-US" sz="2400" b="1" u="sng" dirty="0">
                <a:solidFill>
                  <a:srgbClr val="C00000"/>
                </a:solidFill>
              </a:rPr>
              <a:t>Find out which content rating have highest number of installed Application</a:t>
            </a: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1118860"/>
            <a:ext cx="5433648" cy="35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7650" y="1355140"/>
            <a:ext cx="2590800" cy="1692771"/>
          </a:xfrm>
          <a:prstGeom prst="rect">
            <a:avLst/>
          </a:prstGeom>
        </p:spPr>
        <p:txBody>
          <a:bodyPr wrap="square">
            <a:spAutoFit/>
          </a:bodyPr>
          <a:lstStyle/>
          <a:p>
            <a:pPr marL="285750" indent="-285750">
              <a:buFont typeface="Arial" pitchFamily="34" charset="0"/>
              <a:buChar char="•"/>
            </a:pPr>
            <a:r>
              <a:rPr lang="en-US" sz="1800" dirty="0" smtClean="0"/>
              <a:t>From this </a:t>
            </a:r>
            <a:r>
              <a:rPr lang="en-US" sz="1800" dirty="0"/>
              <a:t>plot we can see highest number of installed application Content Rating is everyone</a:t>
            </a:r>
            <a:r>
              <a:rPr lang="en-US" b="1" dirty="0" smtClean="0"/>
              <a:t>.</a:t>
            </a:r>
          </a:p>
          <a:p>
            <a:endParaRPr lang="en-IN"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1784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304799"/>
            <a:ext cx="8096250" cy="677108"/>
          </a:xfrm>
          <a:prstGeom prst="rect">
            <a:avLst/>
          </a:prstGeom>
          <a:noFill/>
        </p:spPr>
        <p:txBody>
          <a:bodyPr wrap="square" rtlCol="0">
            <a:spAutoFit/>
          </a:bodyPr>
          <a:lstStyle/>
          <a:p>
            <a:r>
              <a:rPr lang="en-US" sz="2400" b="1" u="sng" dirty="0" smtClean="0">
                <a:solidFill>
                  <a:srgbClr val="C00000"/>
                </a:solidFill>
              </a:rPr>
              <a:t>Introduction:</a:t>
            </a:r>
          </a:p>
          <a:p>
            <a:pPr marL="342900" indent="-342900">
              <a:buAutoNum type="arabicParenR"/>
            </a:pP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14325" y="981907"/>
            <a:ext cx="6362700" cy="2462213"/>
          </a:xfrm>
          <a:prstGeom prst="rect">
            <a:avLst/>
          </a:prstGeom>
        </p:spPr>
        <p:txBody>
          <a:bodyPr wrap="square">
            <a:spAutoFit/>
          </a:bodyPr>
          <a:lstStyle/>
          <a:p>
            <a:pPr marL="285750" indent="-285750">
              <a:buFont typeface="Arial" pitchFamily="34" charset="0"/>
              <a:buChar char="•"/>
            </a:pPr>
            <a:r>
              <a:rPr lang="en-US" b="1" dirty="0"/>
              <a:t>The Play Store apps data has enormous potential to drive app-making businesses to success. </a:t>
            </a:r>
            <a:endParaRPr lang="en-US" b="1" dirty="0" smtClean="0"/>
          </a:p>
          <a:p>
            <a:pPr marL="285750" indent="-285750">
              <a:buFont typeface="Arial" pitchFamily="34" charset="0"/>
              <a:buChar char="•"/>
            </a:pPr>
            <a:endParaRPr lang="en-US" b="1" dirty="0"/>
          </a:p>
          <a:p>
            <a:pPr marL="285750" indent="-285750">
              <a:buFont typeface="Arial" pitchFamily="34" charset="0"/>
              <a:buChar char="•"/>
            </a:pPr>
            <a:r>
              <a:rPr lang="en-US" b="1" dirty="0" smtClean="0"/>
              <a:t>Actionable </a:t>
            </a:r>
            <a:r>
              <a:rPr lang="en-US" b="1" dirty="0"/>
              <a:t>insights can be drawn for developers to work on and capture the Android </a:t>
            </a:r>
            <a:r>
              <a:rPr lang="en-US" b="1" dirty="0" smtClean="0"/>
              <a:t>market.</a:t>
            </a:r>
          </a:p>
          <a:p>
            <a:pPr marL="285750" indent="-285750">
              <a:buFont typeface="Arial" pitchFamily="34" charset="0"/>
              <a:buChar char="•"/>
            </a:pPr>
            <a:endParaRPr lang="en-US" dirty="0"/>
          </a:p>
          <a:p>
            <a:pPr marL="285750" indent="-285750">
              <a:buFont typeface="Arial" pitchFamily="34" charset="0"/>
              <a:buChar char="•"/>
            </a:pPr>
            <a:r>
              <a:rPr lang="en-US" b="1" dirty="0" smtClean="0"/>
              <a:t>Each </a:t>
            </a:r>
            <a:r>
              <a:rPr lang="en-US" b="1" dirty="0"/>
              <a:t>app (row) has values for </a:t>
            </a:r>
            <a:r>
              <a:rPr lang="en-US" b="1" dirty="0" smtClean="0"/>
              <a:t>category, </a:t>
            </a:r>
            <a:r>
              <a:rPr lang="en-US" b="1" dirty="0"/>
              <a:t>rating, size, and more. Another dataset contains customer reviews of the android </a:t>
            </a:r>
            <a:r>
              <a:rPr lang="en-US" b="1" dirty="0" smtClean="0"/>
              <a:t>apps.</a:t>
            </a:r>
          </a:p>
          <a:p>
            <a:pPr marL="285750" indent="-285750">
              <a:buFont typeface="Arial" pitchFamily="34" charset="0"/>
              <a:buChar char="•"/>
            </a:pPr>
            <a:endParaRPr lang="en-US" dirty="0"/>
          </a:p>
          <a:p>
            <a:pPr marL="285750" indent="-285750">
              <a:buFont typeface="Arial" pitchFamily="34" charset="0"/>
              <a:buChar char="•"/>
            </a:pPr>
            <a:r>
              <a:rPr lang="en-US" b="1" dirty="0" smtClean="0"/>
              <a:t>Explore </a:t>
            </a:r>
            <a:r>
              <a:rPr lang="en-US" b="1" dirty="0"/>
              <a:t>and analyze the data to discover key factors responsible for app engagement and success.</a:t>
            </a:r>
            <a:endParaRPr lang="en-US" dirty="0"/>
          </a:p>
        </p:txBody>
      </p:sp>
    </p:spTree>
    <p:extLst>
      <p:ext uri="{BB962C8B-B14F-4D97-AF65-F5344CB8AC3E}">
        <p14:creationId xmlns:p14="http://schemas.microsoft.com/office/powerpoint/2010/main" val="1744073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375" y="247649"/>
            <a:ext cx="2838450" cy="461665"/>
          </a:xfrm>
          <a:prstGeom prst="rect">
            <a:avLst/>
          </a:prstGeom>
          <a:noFill/>
        </p:spPr>
        <p:txBody>
          <a:bodyPr wrap="square" rtlCol="0">
            <a:spAutoFit/>
          </a:bodyPr>
          <a:lstStyle/>
          <a:p>
            <a:r>
              <a:rPr lang="en-US" sz="2400" b="1" u="sng" dirty="0" smtClean="0">
                <a:solidFill>
                  <a:srgbClr val="C00000"/>
                </a:solidFill>
              </a:rPr>
              <a:t>Conclusion:</a:t>
            </a:r>
            <a:endParaRPr lang="en-IN" sz="2400" b="1" u="sng" dirty="0">
              <a:solidFill>
                <a:srgbClr val="C00000"/>
              </a:solidFill>
            </a:endParaRPr>
          </a:p>
        </p:txBody>
      </p:sp>
      <p:sp>
        <p:nvSpPr>
          <p:cNvPr id="3" name="Rectangle 2"/>
          <p:cNvSpPr/>
          <p:nvPr/>
        </p:nvSpPr>
        <p:spPr>
          <a:xfrm>
            <a:off x="219074" y="780247"/>
            <a:ext cx="7572375" cy="3970318"/>
          </a:xfrm>
          <a:prstGeom prst="rect">
            <a:avLst/>
          </a:prstGeom>
        </p:spPr>
        <p:txBody>
          <a:bodyPr wrap="square">
            <a:spAutoFit/>
          </a:bodyPr>
          <a:lstStyle/>
          <a:p>
            <a:pPr marL="285750" indent="-285750">
              <a:buFont typeface="Wingdings" pitchFamily="2" charset="2"/>
              <a:buChar char="Ø"/>
            </a:pPr>
            <a:r>
              <a:rPr lang="en-US" dirty="0"/>
              <a:t>Here we concluded as per pie chart it can be easily understood positive user review sentiments is 65%, negative user review sentiment is 22% and neutral user review sentiments is 11.399</a:t>
            </a:r>
            <a:r>
              <a:rPr lang="en-US" dirty="0" smtClean="0"/>
              <a:t>%</a:t>
            </a:r>
          </a:p>
          <a:p>
            <a:pPr marL="285750" indent="-285750">
              <a:buFont typeface="Wingdings" pitchFamily="2" charset="2"/>
              <a:buChar char="Ø"/>
            </a:pPr>
            <a:r>
              <a:rPr lang="en-US" dirty="0"/>
              <a:t>E</a:t>
            </a:r>
            <a:r>
              <a:rPr lang="en-US" dirty="0" smtClean="0"/>
              <a:t>very </a:t>
            </a:r>
            <a:r>
              <a:rPr lang="en-US" dirty="0"/>
              <a:t>category is having more Positive reviews than Negative and Neutral reviews</a:t>
            </a:r>
          </a:p>
          <a:p>
            <a:pPr marL="285750" indent="-285750">
              <a:buFont typeface="Wingdings" pitchFamily="2" charset="2"/>
              <a:buChar char="Ø"/>
            </a:pPr>
            <a:r>
              <a:rPr lang="en-US" dirty="0"/>
              <a:t>H</a:t>
            </a:r>
            <a:r>
              <a:rPr lang="en-US" dirty="0" smtClean="0"/>
              <a:t>ealth </a:t>
            </a:r>
            <a:r>
              <a:rPr lang="en-US" dirty="0"/>
              <a:t>and fitness having high no of positive reviews as compare others</a:t>
            </a:r>
          </a:p>
          <a:p>
            <a:pPr marL="285750" indent="-285750">
              <a:buFont typeface="Wingdings" pitchFamily="2" charset="2"/>
              <a:buChar char="Ø"/>
            </a:pPr>
            <a:r>
              <a:rPr lang="en-US" dirty="0"/>
              <a:t>T</a:t>
            </a:r>
            <a:r>
              <a:rPr lang="en-US" dirty="0" smtClean="0"/>
              <a:t>otal </a:t>
            </a:r>
            <a:r>
              <a:rPr lang="en-US" dirty="0"/>
              <a:t>highest no of review have Game category and lowest no of reviews have comics </a:t>
            </a:r>
            <a:r>
              <a:rPr lang="en-US" dirty="0" smtClean="0"/>
              <a:t>category</a:t>
            </a:r>
          </a:p>
          <a:p>
            <a:pPr marL="285750" indent="-285750">
              <a:buFont typeface="Wingdings" pitchFamily="2" charset="2"/>
              <a:buChar char="Ø"/>
            </a:pPr>
            <a:r>
              <a:rPr lang="en-US" dirty="0"/>
              <a:t>We have Concluded </a:t>
            </a:r>
            <a:r>
              <a:rPr lang="en-US" dirty="0" smtClean="0"/>
              <a:t>there </a:t>
            </a:r>
            <a:r>
              <a:rPr lang="en-US" dirty="0"/>
              <a:t>is </a:t>
            </a:r>
            <a:r>
              <a:rPr lang="en-US" dirty="0" smtClean="0"/>
              <a:t>number of app available of family category but highest </a:t>
            </a:r>
            <a:r>
              <a:rPr lang="en-US" dirty="0"/>
              <a:t>number of app installed category is </a:t>
            </a:r>
            <a:r>
              <a:rPr lang="en-US" dirty="0" smtClean="0"/>
              <a:t>Game</a:t>
            </a:r>
          </a:p>
          <a:p>
            <a:pPr marL="285750" indent="-285750">
              <a:buFont typeface="Wingdings" pitchFamily="2" charset="2"/>
              <a:buChar char="Ø"/>
            </a:pPr>
            <a:r>
              <a:rPr lang="en-US" dirty="0" smtClean="0"/>
              <a:t>Action </a:t>
            </a:r>
            <a:r>
              <a:rPr lang="en-US" dirty="0"/>
              <a:t>And Adventure having more no of percentage as well as Trivia and Casio having lowest no </a:t>
            </a:r>
            <a:r>
              <a:rPr lang="en-US" dirty="0" smtClean="0"/>
              <a:t>percentage</a:t>
            </a:r>
          </a:p>
          <a:p>
            <a:pPr marL="285750" indent="-285750">
              <a:buFont typeface="Wingdings" pitchFamily="2" charset="2"/>
              <a:buChar char="Ø"/>
            </a:pPr>
            <a:r>
              <a:rPr lang="en-US" dirty="0" smtClean="0"/>
              <a:t>There are 92.22</a:t>
            </a:r>
            <a:r>
              <a:rPr lang="en-US" dirty="0"/>
              <a:t>% </a:t>
            </a:r>
            <a:r>
              <a:rPr lang="en-US" dirty="0" smtClean="0"/>
              <a:t>percentage of free </a:t>
            </a:r>
            <a:r>
              <a:rPr lang="en-US" dirty="0"/>
              <a:t>app and 7.78% of paid </a:t>
            </a:r>
            <a:r>
              <a:rPr lang="en-US" dirty="0" smtClean="0"/>
              <a:t>app available on google play store, So </a:t>
            </a:r>
            <a:r>
              <a:rPr lang="en-US" dirty="0"/>
              <a:t>we can say that most of apps on play store are </a:t>
            </a:r>
            <a:r>
              <a:rPr lang="en-US" dirty="0" smtClean="0"/>
              <a:t>free</a:t>
            </a:r>
          </a:p>
          <a:p>
            <a:pPr marL="285750" indent="-285750">
              <a:buFont typeface="Wingdings" pitchFamily="2" charset="2"/>
              <a:buChar char="Ø"/>
            </a:pPr>
            <a:r>
              <a:rPr lang="en-US" dirty="0" smtClean="0"/>
              <a:t>Highest </a:t>
            </a:r>
            <a:r>
              <a:rPr lang="en-US" dirty="0"/>
              <a:t>number of paid type category are family &amp; </a:t>
            </a:r>
            <a:r>
              <a:rPr lang="en-US" dirty="0" smtClean="0"/>
              <a:t>Game</a:t>
            </a:r>
            <a:r>
              <a:rPr lang="en-IN" dirty="0"/>
              <a:t> </a:t>
            </a:r>
            <a:r>
              <a:rPr lang="en-IN" dirty="0" smtClean="0"/>
              <a:t>as well as </a:t>
            </a:r>
            <a:r>
              <a:rPr lang="en-US" dirty="0" smtClean="0"/>
              <a:t>highest </a:t>
            </a:r>
            <a:r>
              <a:rPr lang="en-US" dirty="0"/>
              <a:t>number of free type category are Game &amp; </a:t>
            </a:r>
            <a:r>
              <a:rPr lang="en-US" dirty="0" smtClean="0"/>
              <a:t>communication</a:t>
            </a:r>
          </a:p>
          <a:p>
            <a:pPr marL="285750" indent="-285750">
              <a:buFont typeface="Wingdings" pitchFamily="2" charset="2"/>
              <a:buChar char="Ø"/>
            </a:pPr>
            <a:r>
              <a:rPr lang="en-US" dirty="0" smtClean="0"/>
              <a:t>Paid </a:t>
            </a:r>
            <a:r>
              <a:rPr lang="en-US" dirty="0"/>
              <a:t>Apps are having less bad reviews and Free apps having a equal distribution of Sentiment </a:t>
            </a:r>
            <a:r>
              <a:rPr lang="en-US" dirty="0" smtClean="0"/>
              <a:t>Polarity</a:t>
            </a:r>
          </a:p>
          <a:p>
            <a:pPr marL="285750" indent="-285750">
              <a:buFont typeface="Wingdings" pitchFamily="2" charset="2"/>
              <a:buChar char="Ø"/>
            </a:pPr>
            <a:r>
              <a:rPr lang="en-US" dirty="0"/>
              <a:t>H</a:t>
            </a:r>
            <a:r>
              <a:rPr lang="en-US" dirty="0" smtClean="0"/>
              <a:t>ighest </a:t>
            </a:r>
            <a:r>
              <a:rPr lang="en-US" dirty="0"/>
              <a:t>number of installed application Content Rating is </a:t>
            </a:r>
            <a:r>
              <a:rPr lang="en-US" dirty="0" smtClean="0"/>
              <a:t>everyon</a:t>
            </a:r>
            <a:r>
              <a:rPr lang="en-US" sz="1600" dirty="0" smtClean="0"/>
              <a:t>e</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4837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202418"/>
            <a:ext cx="4572000" cy="523220"/>
          </a:xfrm>
          <a:prstGeom prst="rect">
            <a:avLst/>
          </a:prstGeom>
        </p:spPr>
        <p:txBody>
          <a:bodyPr>
            <a:spAutoFit/>
          </a:bodyPr>
          <a:lstStyle/>
          <a:p>
            <a:pPr marL="285750" indent="-285750">
              <a:buFont typeface="Arial" pitchFamily="34" charset="0"/>
              <a:buChar char="•"/>
            </a:pPr>
            <a:r>
              <a:rPr lang="en-US" b="1" dirty="0" smtClean="0"/>
              <a:t>.</a:t>
            </a:r>
            <a:endParaRPr lang="en-US" b="1" dirty="0"/>
          </a:p>
          <a:p>
            <a:endParaRPr lang="en-IN" dirty="0"/>
          </a:p>
        </p:txBody>
      </p:sp>
      <p:sp>
        <p:nvSpPr>
          <p:cNvPr id="3" name="TextBox 2"/>
          <p:cNvSpPr txBox="1"/>
          <p:nvPr/>
        </p:nvSpPr>
        <p:spPr>
          <a:xfrm>
            <a:off x="2200275" y="1390650"/>
            <a:ext cx="4781550" cy="1015663"/>
          </a:xfrm>
          <a:prstGeom prst="rect">
            <a:avLst/>
          </a:prstGeom>
          <a:noFill/>
        </p:spPr>
        <p:txBody>
          <a:bodyPr wrap="square" rtlCol="0">
            <a:spAutoFit/>
          </a:bodyPr>
          <a:lstStyle/>
          <a:p>
            <a:r>
              <a:rPr lang="en-US" sz="6000" b="1" u="sng" dirty="0" smtClean="0">
                <a:solidFill>
                  <a:srgbClr val="C00000"/>
                </a:solidFill>
              </a:rPr>
              <a:t>Thank You!</a:t>
            </a:r>
            <a:endParaRPr lang="en-IN" sz="6000" b="1" u="sng" dirty="0">
              <a:solidFill>
                <a:srgbClr val="C00000"/>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781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874" y="274737"/>
            <a:ext cx="6110968" cy="461665"/>
          </a:xfrm>
          <a:prstGeom prst="rect">
            <a:avLst/>
          </a:prstGeom>
        </p:spPr>
        <p:txBody>
          <a:bodyPr wrap="none">
            <a:spAutoFit/>
          </a:bodyPr>
          <a:lstStyle/>
          <a:p>
            <a:r>
              <a:rPr lang="en-US" sz="2400" b="1" u="sng" dirty="0" smtClean="0">
                <a:solidFill>
                  <a:schemeClr val="accent2"/>
                </a:solidFill>
                <a:latin typeface="Arial" panose="020B0604020202020204" pitchFamily="34" charset="0"/>
                <a:cs typeface="Arial" panose="020B0604020202020204" pitchFamily="34" charset="0"/>
                <a:sym typeface="+mn-ea"/>
              </a:rPr>
              <a:t>Steps involved in this project as follows</a:t>
            </a:r>
            <a:r>
              <a:rPr lang="en-US" sz="2400" b="1" u="sng" dirty="0" smtClean="0">
                <a:solidFill>
                  <a:schemeClr val="tx1"/>
                </a:solidFill>
                <a:latin typeface="Arial" panose="020B0604020202020204" pitchFamily="34" charset="0"/>
                <a:cs typeface="Arial" panose="020B0604020202020204" pitchFamily="34" charset="0"/>
                <a:sym typeface="+mn-ea"/>
              </a:rPr>
              <a:t>.</a:t>
            </a:r>
            <a:endParaRPr lang="en-IN" sz="2400" dirty="0"/>
          </a:p>
        </p:txBody>
      </p:sp>
      <p:sp>
        <p:nvSpPr>
          <p:cNvPr id="3" name="Text Box 3"/>
          <p:cNvSpPr txBox="1"/>
          <p:nvPr/>
        </p:nvSpPr>
        <p:spPr>
          <a:xfrm>
            <a:off x="311467" y="803275"/>
            <a:ext cx="8521065" cy="738664"/>
          </a:xfrm>
          <a:prstGeom prst="rect">
            <a:avLst/>
          </a:prstGeom>
          <a:noFill/>
        </p:spPr>
        <p:txBody>
          <a:bodyPr wrap="square"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a:buSzTx/>
            </a:pPr>
            <a:endParaRPr lang="en-US" b="1" dirty="0">
              <a:solidFill>
                <a:schemeClr val="tx1"/>
              </a:solidFill>
              <a:latin typeface="Arial Black" panose="020B0A04020102020204" charset="0"/>
              <a:cs typeface="Arial Black" panose="020B0A04020102020204" charset="0"/>
            </a:endParaRPr>
          </a:p>
          <a:p>
            <a:pPr>
              <a:buClr>
                <a:srgbClr val="000000"/>
              </a:buClr>
              <a:buFont typeface="Arial" panose="020B0604020202020204" pitchFamily="34" charset="0"/>
              <a:buChar char="•"/>
            </a:pPr>
            <a:endParaRPr lang="en-US" b="1" dirty="0">
              <a:solidFill>
                <a:schemeClr val="tx1"/>
              </a:solidFill>
            </a:endParaRPr>
          </a:p>
          <a:p>
            <a:pPr marL="114300" indent="0">
              <a:buClr>
                <a:srgbClr val="000000"/>
              </a:buClr>
              <a:buFont typeface="Arial" panose="020B0604020202020204" pitchFamily="34" charset="0"/>
              <a:buNone/>
            </a:pPr>
            <a:endParaRPr lang="en-US" dirty="0">
              <a:solidFill>
                <a:schemeClr val="tx1"/>
              </a:solidFill>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2982" y="95994"/>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Diagram 4"/>
          <p:cNvGraphicFramePr/>
          <p:nvPr>
            <p:extLst>
              <p:ext uri="{D42A27DB-BD31-4B8C-83A1-F6EECF244321}">
                <p14:modId xmlns:p14="http://schemas.microsoft.com/office/powerpoint/2010/main" val="1265696899"/>
              </p:ext>
            </p:extLst>
          </p:nvPr>
        </p:nvGraphicFramePr>
        <p:xfrm>
          <a:off x="396732" y="901441"/>
          <a:ext cx="5584967" cy="3489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74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43194" y="274737"/>
            <a:ext cx="4286751" cy="461665"/>
          </a:xfrm>
          <a:prstGeom prst="rect">
            <a:avLst/>
          </a:prstGeom>
        </p:spPr>
        <p:txBody>
          <a:bodyPr wrap="none">
            <a:spAutoFit/>
          </a:bodyPr>
          <a:lstStyle/>
          <a:p>
            <a:pPr lvl="0"/>
            <a:r>
              <a:rPr lang="en-US" sz="2400" b="1" u="sng" dirty="0">
                <a:solidFill>
                  <a:srgbClr val="C00000"/>
                </a:solidFill>
              </a:rPr>
              <a:t>Import the required libraries</a:t>
            </a:r>
            <a:endParaRPr lang="en-IN" sz="2400" b="1" u="sng" dirty="0">
              <a:solidFill>
                <a:srgbClr val="C00000"/>
              </a:solidFill>
            </a:endParaRPr>
          </a:p>
        </p:txBody>
      </p:sp>
      <p:sp>
        <p:nvSpPr>
          <p:cNvPr id="9" name="TextBox 8"/>
          <p:cNvSpPr txBox="1"/>
          <p:nvPr/>
        </p:nvSpPr>
        <p:spPr>
          <a:xfrm>
            <a:off x="443194" y="786169"/>
            <a:ext cx="7233956" cy="4185761"/>
          </a:xfrm>
          <a:prstGeom prst="rect">
            <a:avLst/>
          </a:prstGeom>
          <a:noFill/>
        </p:spPr>
        <p:txBody>
          <a:bodyPr wrap="square" rtlCol="0">
            <a:spAutoFit/>
          </a:bodyPr>
          <a:lstStyle/>
          <a:p>
            <a:r>
              <a:rPr lang="en-US" sz="1600" b="1" u="sng" dirty="0" smtClean="0">
                <a:solidFill>
                  <a:srgbClr val="C00000"/>
                </a:solidFill>
              </a:rPr>
              <a:t>We are imported following libraries:</a:t>
            </a:r>
          </a:p>
          <a:p>
            <a:pPr marL="285750" indent="-285750">
              <a:buFont typeface="Arial" pitchFamily="34" charset="0"/>
              <a:buChar char="•"/>
            </a:pPr>
            <a:r>
              <a:rPr lang="en-IN" dirty="0" smtClean="0"/>
              <a:t>import</a:t>
            </a:r>
            <a:r>
              <a:rPr lang="en-IN" dirty="0"/>
              <a:t> numpy as </a:t>
            </a:r>
            <a:r>
              <a:rPr lang="en-IN" dirty="0" smtClean="0"/>
              <a:t>np - </a:t>
            </a:r>
            <a:r>
              <a:rPr lang="en-US" dirty="0" smtClean="0"/>
              <a:t>NumPy </a:t>
            </a:r>
            <a:r>
              <a:rPr lang="en-US" dirty="0"/>
              <a:t>is a general-purpose array-processing package. It provides a high-performance multidimensional array object, and tools for working with these arrays.</a:t>
            </a:r>
            <a:endParaRPr lang="en-IN" dirty="0"/>
          </a:p>
          <a:p>
            <a:pPr marL="285750" indent="-285750">
              <a:buFont typeface="Arial" pitchFamily="34" charset="0"/>
              <a:buChar char="•"/>
            </a:pPr>
            <a:r>
              <a:rPr lang="en-IN" dirty="0"/>
              <a:t>import pandas as </a:t>
            </a:r>
            <a:r>
              <a:rPr lang="en-IN" dirty="0" smtClean="0"/>
              <a:t>pd - </a:t>
            </a:r>
            <a:r>
              <a:rPr lang="en-US" dirty="0"/>
              <a:t>Pandas is usually imported under the pd alias. alias: In Python alias are an alternate name for referring to the same thing. Now the Pandas package can be referred to as pd instead of pandas </a:t>
            </a:r>
            <a:endParaRPr lang="en-IN" dirty="0"/>
          </a:p>
          <a:p>
            <a:pPr marL="285750" indent="-285750">
              <a:buFont typeface="Arial" pitchFamily="34" charset="0"/>
              <a:buChar char="•"/>
            </a:pPr>
            <a:r>
              <a:rPr lang="en-IN" dirty="0" smtClean="0"/>
              <a:t>import matplotlib.pyplot as plt - </a:t>
            </a:r>
            <a:r>
              <a:rPr lang="en-US" dirty="0"/>
              <a:t>matplotlib. pyplot is a collection of command style functions that make matplotlib work like MATLAB. Each pyplot function makes some change to a figure: e.g., creates a figure, creates a plotting area in a figure, plots some lines in a plotting area, decorates the plot with labels, etc.</a:t>
            </a:r>
            <a:endParaRPr lang="en-IN" dirty="0"/>
          </a:p>
          <a:p>
            <a:pPr marL="285750" indent="-285750">
              <a:buFont typeface="Arial" pitchFamily="34" charset="0"/>
              <a:buChar char="•"/>
            </a:pPr>
            <a:r>
              <a:rPr lang="en-IN" dirty="0"/>
              <a:t>import seaborn as </a:t>
            </a:r>
            <a:r>
              <a:rPr lang="en-IN" dirty="0" smtClean="0"/>
              <a:t>snsv - </a:t>
            </a:r>
            <a:r>
              <a:rPr lang="en-US" dirty="0"/>
              <a:t>The import seaborn portion of the code tells Python to bring the Seaborn library into your current environment. The as sns portion of the code then tells Python to give Seaborn the alias of sns. This allows you to use Seaborn functions by simply typing sns. function_name rather than seaborn.</a:t>
            </a:r>
            <a:endParaRPr lang="en-IN" dirty="0"/>
          </a:p>
          <a:p>
            <a:pPr marL="285750" indent="-285750">
              <a:buFont typeface="Arial" pitchFamily="34" charset="0"/>
              <a:buChar char="•"/>
            </a:pPr>
            <a:r>
              <a:rPr lang="en-IN" dirty="0"/>
              <a:t>import plotly.express as </a:t>
            </a:r>
            <a:r>
              <a:rPr lang="en-IN" dirty="0" smtClean="0"/>
              <a:t>px- </a:t>
            </a:r>
            <a:r>
              <a:rPr lang="en-US" dirty="0" smtClean="0"/>
              <a:t>The</a:t>
            </a:r>
            <a:r>
              <a:rPr lang="en-US" dirty="0"/>
              <a:t> plotly.express module (usually imported as px ) contains functions that can create entire figures at once, and is referred to as Plotly Express or PX.</a:t>
            </a:r>
            <a:endParaRPr lang="en-IN" dirty="0"/>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811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233" y="293787"/>
            <a:ext cx="5634876" cy="461665"/>
          </a:xfrm>
          <a:prstGeom prst="rect">
            <a:avLst/>
          </a:prstGeom>
        </p:spPr>
        <p:txBody>
          <a:bodyPr wrap="none">
            <a:spAutoFit/>
          </a:bodyPr>
          <a:lstStyle/>
          <a:p>
            <a:pPr lvl="0"/>
            <a:r>
              <a:rPr lang="en-US" sz="2400" b="1" u="sng" dirty="0">
                <a:solidFill>
                  <a:srgbClr val="C00000"/>
                </a:solidFill>
              </a:rPr>
              <a:t>Load  the </a:t>
            </a:r>
            <a:r>
              <a:rPr lang="en-US" sz="2400" b="1" u="sng" dirty="0" err="1">
                <a:solidFill>
                  <a:srgbClr val="C00000"/>
                </a:solidFill>
              </a:rPr>
              <a:t>csv</a:t>
            </a:r>
            <a:r>
              <a:rPr lang="en-US" sz="2400" b="1" u="sng" dirty="0">
                <a:solidFill>
                  <a:srgbClr val="C00000"/>
                </a:solidFill>
              </a:rPr>
              <a:t> files from google </a:t>
            </a:r>
            <a:r>
              <a:rPr lang="en-US" sz="2400" b="1" u="sng" dirty="0" smtClean="0">
                <a:solidFill>
                  <a:srgbClr val="C00000"/>
                </a:solidFill>
              </a:rPr>
              <a:t>drive:</a:t>
            </a:r>
            <a:endParaRPr lang="en-IN" sz="2400" b="1" u="sng" dirty="0">
              <a:solidFill>
                <a:srgbClr val="C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233488"/>
            <a:ext cx="751522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09587" y="3200400"/>
            <a:ext cx="7543800" cy="738664"/>
          </a:xfrm>
          <a:prstGeom prst="rect">
            <a:avLst/>
          </a:prstGeom>
          <a:noFill/>
        </p:spPr>
        <p:txBody>
          <a:bodyPr wrap="square" rtlCol="0">
            <a:spAutoFit/>
          </a:bodyPr>
          <a:lstStyle/>
          <a:p>
            <a:pPr marL="285750" indent="-285750">
              <a:buFont typeface="Arial" pitchFamily="34" charset="0"/>
              <a:buChar char="•"/>
            </a:pPr>
            <a:r>
              <a:rPr lang="en-US" dirty="0" smtClean="0"/>
              <a:t>Here we are load the CSV files from google drive</a:t>
            </a:r>
            <a:endParaRPr lang="en-US" dirty="0"/>
          </a:p>
          <a:p>
            <a:pPr marL="285750" indent="-285750">
              <a:buFont typeface="Arial" pitchFamily="34" charset="0"/>
              <a:buChar char="•"/>
            </a:pPr>
            <a:r>
              <a:rPr lang="en-US" dirty="0" smtClean="0"/>
              <a:t>They are given two dataset one is play store data review and second is user review dataset both we are imported and define as df_play_store  &amp;  df_user_review</a:t>
            </a:r>
            <a:endParaRPr lang="en-IN" dirty="0"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671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932" y="312837"/>
            <a:ext cx="3501280" cy="461665"/>
          </a:xfrm>
          <a:prstGeom prst="rect">
            <a:avLst/>
          </a:prstGeom>
        </p:spPr>
        <p:txBody>
          <a:bodyPr wrap="none">
            <a:spAutoFit/>
          </a:bodyPr>
          <a:lstStyle/>
          <a:p>
            <a:pPr lvl="0"/>
            <a:r>
              <a:rPr lang="en-IN" sz="2400" b="1" u="sng" dirty="0">
                <a:solidFill>
                  <a:srgbClr val="C00000"/>
                </a:solidFill>
              </a:rPr>
              <a:t>Basic data information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67" y="942975"/>
            <a:ext cx="33909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42975"/>
            <a:ext cx="364807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329112" y="312838"/>
            <a:ext cx="45719" cy="45639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p:cNvSpPr txBox="1"/>
          <p:nvPr/>
        </p:nvSpPr>
        <p:spPr>
          <a:xfrm>
            <a:off x="326932" y="3895725"/>
            <a:ext cx="3825967" cy="523220"/>
          </a:xfrm>
          <a:prstGeom prst="rect">
            <a:avLst/>
          </a:prstGeom>
          <a:noFill/>
        </p:spPr>
        <p:txBody>
          <a:bodyPr wrap="square" rtlCol="0">
            <a:spAutoFit/>
          </a:bodyPr>
          <a:lstStyle/>
          <a:p>
            <a:pPr marL="285750" indent="-285750">
              <a:buFont typeface="Arial" pitchFamily="34" charset="0"/>
              <a:buChar char="•"/>
            </a:pPr>
            <a:r>
              <a:rPr lang="en-US" dirty="0" smtClean="0"/>
              <a:t>In play store data set total columns are 13</a:t>
            </a:r>
          </a:p>
          <a:p>
            <a:pPr marL="285750" indent="-285750">
              <a:buFont typeface="Arial" pitchFamily="34" charset="0"/>
              <a:buChar char="•"/>
            </a:pPr>
            <a:r>
              <a:rPr lang="en-US" dirty="0" smtClean="0"/>
              <a:t>Datatypes are float64(1) and object(12)</a:t>
            </a:r>
            <a:endParaRPr lang="en-IN" dirty="0"/>
          </a:p>
        </p:txBody>
      </p:sp>
      <p:sp>
        <p:nvSpPr>
          <p:cNvPr id="5" name="TextBox 4"/>
          <p:cNvSpPr txBox="1"/>
          <p:nvPr/>
        </p:nvSpPr>
        <p:spPr>
          <a:xfrm>
            <a:off x="4781550" y="3895725"/>
            <a:ext cx="3733800" cy="523220"/>
          </a:xfrm>
          <a:prstGeom prst="rect">
            <a:avLst/>
          </a:prstGeom>
          <a:noFill/>
        </p:spPr>
        <p:txBody>
          <a:bodyPr wrap="square" rtlCol="0">
            <a:spAutoFit/>
          </a:bodyPr>
          <a:lstStyle/>
          <a:p>
            <a:pPr marL="285750" indent="-285750">
              <a:buFont typeface="Arial" pitchFamily="34" charset="0"/>
              <a:buChar char="•"/>
            </a:pPr>
            <a:r>
              <a:rPr lang="en-US" dirty="0" smtClean="0"/>
              <a:t>In user review dataset total column are 5</a:t>
            </a:r>
          </a:p>
          <a:p>
            <a:pPr marL="285750" indent="-285750">
              <a:buFont typeface="Arial" pitchFamily="34" charset="0"/>
              <a:buChar char="•"/>
            </a:pPr>
            <a:r>
              <a:rPr lang="en-US" dirty="0" smtClean="0"/>
              <a:t>Datatypes are float64(2) and object(3)</a:t>
            </a:r>
            <a:endParaRPr lang="en-IN" dirty="0"/>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878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649" y="227112"/>
            <a:ext cx="2783134" cy="461665"/>
          </a:xfrm>
          <a:prstGeom prst="rect">
            <a:avLst/>
          </a:prstGeom>
        </p:spPr>
        <p:txBody>
          <a:bodyPr wrap="none">
            <a:spAutoFit/>
          </a:bodyPr>
          <a:lstStyle/>
          <a:p>
            <a:pPr lvl="0"/>
            <a:r>
              <a:rPr lang="en-IN" sz="2400" b="1" u="sng" dirty="0">
                <a:solidFill>
                  <a:srgbClr val="C00000"/>
                </a:solidFill>
              </a:rPr>
              <a:t>Cleaning the Data</a:t>
            </a:r>
          </a:p>
        </p:txBody>
      </p:sp>
      <p:sp>
        <p:nvSpPr>
          <p:cNvPr id="3" name="TextBox 2"/>
          <p:cNvSpPr txBox="1"/>
          <p:nvPr/>
        </p:nvSpPr>
        <p:spPr>
          <a:xfrm>
            <a:off x="343649" y="847725"/>
            <a:ext cx="4181476" cy="338554"/>
          </a:xfrm>
          <a:prstGeom prst="rect">
            <a:avLst/>
          </a:prstGeom>
          <a:noFill/>
        </p:spPr>
        <p:txBody>
          <a:bodyPr wrap="square" rtlCol="0">
            <a:spAutoFit/>
          </a:bodyPr>
          <a:lstStyle/>
          <a:p>
            <a:r>
              <a:rPr lang="en-US" sz="1600" b="1" dirty="0" smtClean="0"/>
              <a:t>Finding null value of Play store data set</a:t>
            </a:r>
            <a:endParaRPr lang="en-IN" sz="16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734" y="1362073"/>
            <a:ext cx="346276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25124" y="866775"/>
            <a:ext cx="4371225" cy="338554"/>
          </a:xfrm>
          <a:prstGeom prst="rect">
            <a:avLst/>
          </a:prstGeom>
          <a:noFill/>
        </p:spPr>
        <p:txBody>
          <a:bodyPr wrap="square" rtlCol="0">
            <a:spAutoFit/>
          </a:bodyPr>
          <a:lstStyle/>
          <a:p>
            <a:r>
              <a:rPr lang="en-US" sz="1600" b="1" dirty="0" smtClean="0"/>
              <a:t>Finding null value of User review data set</a:t>
            </a:r>
            <a:endParaRPr lang="en-IN" sz="1600" b="1"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163" y="1362074"/>
            <a:ext cx="3186112" cy="3000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482261" y="312838"/>
            <a:ext cx="45719" cy="45639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14763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45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1414" y="27087"/>
            <a:ext cx="3158237" cy="461665"/>
          </a:xfrm>
          <a:prstGeom prst="rect">
            <a:avLst/>
          </a:prstGeom>
        </p:spPr>
        <p:txBody>
          <a:bodyPr wrap="none">
            <a:spAutoFit/>
          </a:bodyPr>
          <a:lstStyle/>
          <a:p>
            <a:pPr lvl="0"/>
            <a:r>
              <a:rPr lang="en-IN" sz="2400" b="1" u="sng" dirty="0">
                <a:solidFill>
                  <a:srgbClr val="C00000"/>
                </a:solidFill>
              </a:rPr>
              <a:t>Merging two dataset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15" y="800101"/>
            <a:ext cx="6709010" cy="322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01414" y="4305300"/>
            <a:ext cx="8194911" cy="369332"/>
          </a:xfrm>
          <a:prstGeom prst="rect">
            <a:avLst/>
          </a:prstGeom>
          <a:noFill/>
        </p:spPr>
        <p:txBody>
          <a:bodyPr wrap="square" rtlCol="0">
            <a:spAutoFit/>
          </a:bodyPr>
          <a:lstStyle/>
          <a:p>
            <a:r>
              <a:rPr lang="en-US" sz="1800" dirty="0" smtClean="0"/>
              <a:t>Here we are merged play store dataset and user review dataset </a:t>
            </a:r>
            <a:endParaRPr lang="en-IN" sz="18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304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698" y="293787"/>
            <a:ext cx="2816797" cy="461665"/>
          </a:xfrm>
          <a:prstGeom prst="rect">
            <a:avLst/>
          </a:prstGeom>
        </p:spPr>
        <p:txBody>
          <a:bodyPr wrap="none">
            <a:spAutoFit/>
          </a:bodyPr>
          <a:lstStyle/>
          <a:p>
            <a:pPr lvl="0"/>
            <a:r>
              <a:rPr lang="en-US" sz="2400" b="1" u="sng" dirty="0">
                <a:solidFill>
                  <a:srgbClr val="C00000"/>
                </a:solidFill>
              </a:rPr>
              <a:t>Data Visualization</a:t>
            </a:r>
            <a:endParaRPr lang="en-IN" sz="2400" b="1" u="sng" dirty="0">
              <a:solidFill>
                <a:srgbClr val="C00000"/>
              </a:solidFill>
            </a:endParaRPr>
          </a:p>
        </p:txBody>
      </p:sp>
      <p:sp>
        <p:nvSpPr>
          <p:cNvPr id="3" name="TextBox 2"/>
          <p:cNvSpPr txBox="1"/>
          <p:nvPr/>
        </p:nvSpPr>
        <p:spPr>
          <a:xfrm>
            <a:off x="285698" y="809624"/>
            <a:ext cx="2800350" cy="369332"/>
          </a:xfrm>
          <a:prstGeom prst="rect">
            <a:avLst/>
          </a:prstGeom>
          <a:noFill/>
        </p:spPr>
        <p:txBody>
          <a:bodyPr wrap="square" rtlCol="0">
            <a:spAutoFit/>
          </a:bodyPr>
          <a:lstStyle/>
          <a:p>
            <a:r>
              <a:rPr lang="en-US" sz="1800" b="1" u="sng" dirty="0" smtClean="0">
                <a:solidFill>
                  <a:srgbClr val="C00000"/>
                </a:solidFill>
              </a:rPr>
              <a:t>Correlation map</a:t>
            </a:r>
            <a:endParaRPr lang="en-IN" sz="1800" b="1" u="sng" dirty="0">
              <a:solidFill>
                <a:srgbClr val="C0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900" y="696814"/>
            <a:ext cx="481488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7098" y="1539925"/>
            <a:ext cx="3771952" cy="523220"/>
          </a:xfrm>
          <a:prstGeom prst="rect">
            <a:avLst/>
          </a:prstGeom>
        </p:spPr>
        <p:txBody>
          <a:bodyPr wrap="square">
            <a:spAutoFit/>
          </a:bodyPr>
          <a:lstStyle/>
          <a:p>
            <a:pPr marL="285750" indent="-285750">
              <a:buFont typeface="Arial" pitchFamily="34" charset="0"/>
              <a:buChar char="•"/>
            </a:pPr>
            <a:r>
              <a:rPr lang="en-US" dirty="0"/>
              <a:t>Correlation Matrix using Heatmap </a:t>
            </a:r>
            <a:r>
              <a:rPr lang="en-US" dirty="0" smtClean="0"/>
              <a:t>we are used </a:t>
            </a:r>
            <a:r>
              <a:rPr lang="en-US" dirty="0"/>
              <a:t>to find out </a:t>
            </a:r>
            <a:r>
              <a:rPr lang="en-US" dirty="0" smtClean="0"/>
              <a:t>correlated </a:t>
            </a:r>
            <a:r>
              <a:rPr lang="en-US" dirty="0"/>
              <a:t> row &amp; column</a:t>
            </a:r>
          </a:p>
        </p:txBody>
      </p:sp>
      <p:sp>
        <p:nvSpPr>
          <p:cNvPr id="5" name="Rectangle 4"/>
          <p:cNvSpPr/>
          <p:nvPr/>
        </p:nvSpPr>
        <p:spPr>
          <a:xfrm>
            <a:off x="57098" y="2403933"/>
            <a:ext cx="4295827" cy="523220"/>
          </a:xfrm>
          <a:prstGeom prst="rect">
            <a:avLst/>
          </a:prstGeom>
        </p:spPr>
        <p:txBody>
          <a:bodyPr wrap="square">
            <a:spAutoFit/>
          </a:bodyPr>
          <a:lstStyle/>
          <a:p>
            <a:pPr marL="285750" indent="-285750">
              <a:buFont typeface="Arial" pitchFamily="34" charset="0"/>
              <a:buChar char="•"/>
            </a:pPr>
            <a:r>
              <a:rPr lang="en-US" dirty="0" smtClean="0"/>
              <a:t>From this heatmap </a:t>
            </a:r>
            <a:r>
              <a:rPr lang="en-US" dirty="0"/>
              <a:t>analysis we can see that Installs and Reviews are Positively Correlated.</a:t>
            </a:r>
            <a:endParaRPr lang="en-IN"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00012"/>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5783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1479</TotalTime>
  <Words>817</Words>
  <Application>Microsoft Office PowerPoint</Application>
  <PresentationFormat>On-screen Show (16:9)</PresentationFormat>
  <Paragraphs>83</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Wingdings</vt:lpstr>
      <vt:lpstr>Arial Black</vt:lpstr>
      <vt:lpstr>Palatino Linotype</vt:lpstr>
      <vt:lpstr>Montserrat</vt:lpstr>
      <vt:lpstr>Courier New</vt:lpstr>
      <vt:lpstr>Century Gothic</vt:lpstr>
      <vt:lpstr>Executive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EDA Airbnb Bookings Analysis</dc:title>
  <dc:creator>Lenovo</dc:creator>
  <cp:lastModifiedBy>Lenovo</cp:lastModifiedBy>
  <cp:revision>45</cp:revision>
  <dcterms:modified xsi:type="dcterms:W3CDTF">2022-07-19T05:15:20Z</dcterms:modified>
</cp:coreProperties>
</file>