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0"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0525" y="-905827"/>
            <a:ext cx="9144000" cy="2387600"/>
          </a:xfrm>
        </p:spPr>
        <p:txBody>
          <a:bodyPr/>
          <a:p>
            <a:r>
              <a:rPr lang="en-US" b="1">
                <a:solidFill>
                  <a:schemeClr val="accent6">
                    <a:lumMod val="50000"/>
                  </a:schemeClr>
                </a:solidFill>
              </a:rPr>
              <a:t>Machine Learning</a:t>
            </a:r>
            <a:endParaRPr lang="en-US" b="1">
              <a:solidFill>
                <a:schemeClr val="accent6">
                  <a:lumMod val="50000"/>
                </a:schemeClr>
              </a:solidFill>
            </a:endParaRPr>
          </a:p>
        </p:txBody>
      </p:sp>
      <p:sp>
        <p:nvSpPr>
          <p:cNvPr id="3" name="Subtitle 2"/>
          <p:cNvSpPr>
            <a:spLocks noGrp="1"/>
          </p:cNvSpPr>
          <p:nvPr>
            <p:ph type="subTitle" idx="1"/>
          </p:nvPr>
        </p:nvSpPr>
        <p:spPr>
          <a:xfrm>
            <a:off x="1660525" y="1573848"/>
            <a:ext cx="9144000" cy="1655762"/>
          </a:xfrm>
        </p:spPr>
        <p:txBody>
          <a:bodyPr/>
          <a:p>
            <a:r>
              <a:rPr lang="en-US"/>
              <a:t>Genes Disorder Prediction Model</a:t>
            </a:r>
            <a:endParaRPr lang="en-US"/>
          </a:p>
        </p:txBody>
      </p:sp>
      <p:pic>
        <p:nvPicPr>
          <p:cNvPr id="4" name="Picture 3" descr="genes disorder image"/>
          <p:cNvPicPr>
            <a:picLocks noChangeAspect="1"/>
          </p:cNvPicPr>
          <p:nvPr/>
        </p:nvPicPr>
        <p:blipFill>
          <a:blip r:embed="rId1"/>
          <a:stretch>
            <a:fillRect/>
          </a:stretch>
        </p:blipFill>
        <p:spPr>
          <a:xfrm>
            <a:off x="866775" y="2454910"/>
            <a:ext cx="10731500" cy="4044950"/>
          </a:xfrm>
          <a:prstGeom prst="rect">
            <a:avLst/>
          </a:prstGeom>
          <a:effectLst>
            <a:glow rad="63500">
              <a:schemeClr val="tx1">
                <a:alpha val="40000"/>
              </a:schemeClr>
            </a:glow>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4-02-19 233106"/>
          <p:cNvPicPr>
            <a:picLocks noChangeAspect="1"/>
          </p:cNvPicPr>
          <p:nvPr>
            <p:ph idx="1"/>
          </p:nvPr>
        </p:nvPicPr>
        <p:blipFill>
          <a:blip r:embed="rId1"/>
          <a:stretch>
            <a:fillRect/>
          </a:stretch>
        </p:blipFill>
        <p:spPr>
          <a:xfrm>
            <a:off x="351155" y="247650"/>
            <a:ext cx="4483735" cy="1443355"/>
          </a:xfrm>
          <a:prstGeom prst="rect">
            <a:avLst/>
          </a:prstGeom>
          <a:effectLst>
            <a:glow rad="139700">
              <a:schemeClr val="tx1">
                <a:lumMod val="65000"/>
                <a:lumOff val="35000"/>
                <a:alpha val="40000"/>
              </a:schemeClr>
            </a:glow>
          </a:effectLst>
        </p:spPr>
      </p:pic>
      <p:pic>
        <p:nvPicPr>
          <p:cNvPr id="5" name="Picture 4" descr="Screenshot 2024-02-19 233137"/>
          <p:cNvPicPr>
            <a:picLocks noChangeAspect="1"/>
          </p:cNvPicPr>
          <p:nvPr/>
        </p:nvPicPr>
        <p:blipFill>
          <a:blip r:embed="rId2"/>
          <a:stretch>
            <a:fillRect/>
          </a:stretch>
        </p:blipFill>
        <p:spPr>
          <a:xfrm>
            <a:off x="5203825" y="105410"/>
            <a:ext cx="5856605" cy="2901950"/>
          </a:xfrm>
          <a:prstGeom prst="rect">
            <a:avLst/>
          </a:prstGeom>
          <a:effectLst>
            <a:glow rad="139700">
              <a:schemeClr val="accent5">
                <a:lumMod val="50000"/>
                <a:alpha val="40000"/>
              </a:schemeClr>
            </a:glow>
          </a:effectLst>
        </p:spPr>
      </p:pic>
      <p:pic>
        <p:nvPicPr>
          <p:cNvPr id="6" name="Picture 5" descr="Screenshot 2024-02-19 233151"/>
          <p:cNvPicPr>
            <a:picLocks noChangeAspect="1"/>
          </p:cNvPicPr>
          <p:nvPr/>
        </p:nvPicPr>
        <p:blipFill>
          <a:blip r:embed="rId3"/>
          <a:stretch>
            <a:fillRect/>
          </a:stretch>
        </p:blipFill>
        <p:spPr>
          <a:xfrm>
            <a:off x="187960" y="1873250"/>
            <a:ext cx="4815205" cy="1771015"/>
          </a:xfrm>
          <a:prstGeom prst="rect">
            <a:avLst/>
          </a:prstGeom>
          <a:effectLst>
            <a:glow rad="139700">
              <a:schemeClr val="tx1">
                <a:lumMod val="65000"/>
                <a:lumOff val="35000"/>
                <a:alpha val="40000"/>
              </a:schemeClr>
            </a:glow>
          </a:effectLst>
        </p:spPr>
      </p:pic>
      <p:pic>
        <p:nvPicPr>
          <p:cNvPr id="7" name="Picture 6" descr="Screenshot 2024-02-19 233235"/>
          <p:cNvPicPr>
            <a:picLocks noChangeAspect="1"/>
          </p:cNvPicPr>
          <p:nvPr/>
        </p:nvPicPr>
        <p:blipFill>
          <a:blip r:embed="rId4"/>
          <a:stretch>
            <a:fillRect/>
          </a:stretch>
        </p:blipFill>
        <p:spPr>
          <a:xfrm>
            <a:off x="5544185" y="3241675"/>
            <a:ext cx="5672455" cy="3275965"/>
          </a:xfrm>
          <a:prstGeom prst="rect">
            <a:avLst/>
          </a:prstGeom>
          <a:effectLst>
            <a:glow rad="139700">
              <a:schemeClr val="accent5">
                <a:lumMod val="75000"/>
                <a:alpha val="40000"/>
              </a:schemeClr>
            </a:glow>
          </a:effectLst>
        </p:spPr>
      </p:pic>
      <p:sp>
        <p:nvSpPr>
          <p:cNvPr id="10" name="Text Box 9"/>
          <p:cNvSpPr txBox="1"/>
          <p:nvPr/>
        </p:nvSpPr>
        <p:spPr>
          <a:xfrm>
            <a:off x="273685" y="3826510"/>
            <a:ext cx="4064000" cy="2861310"/>
          </a:xfrm>
          <a:prstGeom prst="rect">
            <a:avLst/>
          </a:prstGeom>
        </p:spPr>
        <p:style>
          <a:lnRef idx="0">
            <a:srgbClr val="FFFFFF"/>
          </a:lnRef>
          <a:fillRef idx="3">
            <a:schemeClr val="accent1"/>
          </a:fillRef>
          <a:effectRef idx="0">
            <a:srgbClr val="FFFFFF"/>
          </a:effectRef>
          <a:fontRef idx="minor">
            <a:schemeClr val="lt1"/>
          </a:fontRef>
        </p:style>
        <p:txBody>
          <a:bodyPr wrap="square" rtlCol="0">
            <a:spAutoFit/>
          </a:bodyPr>
          <a:p>
            <a:r>
              <a:rPr lang="en-US" b="1"/>
              <a:t>This first code snippet uses Matplotlib and Seaborn to create a box plot visualization showing the distribution of blood cell counts for different genetic disorders. </a:t>
            </a:r>
            <a:endParaRPr lang="en-US" b="1"/>
          </a:p>
          <a:p>
            <a:endParaRPr lang="en-US" b="1"/>
          </a:p>
          <a:p>
            <a:r>
              <a:rPr lang="en-US" b="1"/>
              <a:t>The second code creates pie chart visualization showing the distribution of occurrences of different symptoms (Symptom 1) in the DataFrame 'df</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14320" y="-539750"/>
            <a:ext cx="10515600" cy="1325563"/>
          </a:xfrm>
        </p:spPr>
        <p:txBody>
          <a:bodyPr/>
          <a:p>
            <a:r>
              <a:rPr lang="en-US" b="1">
                <a:solidFill>
                  <a:schemeClr val="accent6">
                    <a:lumMod val="50000"/>
                  </a:schemeClr>
                </a:solidFill>
              </a:rPr>
              <a:t> </a:t>
            </a:r>
            <a:r>
              <a:rPr lang="en-US" sz="2400" b="1">
                <a:solidFill>
                  <a:schemeClr val="accent6">
                    <a:lumMod val="50000"/>
                  </a:schemeClr>
                </a:solidFill>
              </a:rPr>
              <a:t>Separting Numeric and category Data</a:t>
            </a:r>
            <a:endParaRPr lang="en-US" sz="2400" b="1">
              <a:solidFill>
                <a:schemeClr val="accent6">
                  <a:lumMod val="50000"/>
                </a:schemeClr>
              </a:solidFill>
            </a:endParaRPr>
          </a:p>
        </p:txBody>
      </p:sp>
      <p:pic>
        <p:nvPicPr>
          <p:cNvPr id="4" name="Content Placeholder 3" descr="Screenshot 2024-02-19 234541"/>
          <p:cNvPicPr>
            <a:picLocks noChangeAspect="1"/>
          </p:cNvPicPr>
          <p:nvPr>
            <p:ph idx="1"/>
          </p:nvPr>
        </p:nvPicPr>
        <p:blipFill>
          <a:blip r:embed="rId1"/>
          <a:stretch>
            <a:fillRect/>
          </a:stretch>
        </p:blipFill>
        <p:spPr>
          <a:xfrm>
            <a:off x="1050925" y="346075"/>
            <a:ext cx="9757410" cy="3367405"/>
          </a:xfrm>
          <a:prstGeom prst="rect">
            <a:avLst/>
          </a:prstGeom>
          <a:effectLst>
            <a:glow rad="63500">
              <a:schemeClr val="accent1">
                <a:alpha val="40000"/>
              </a:schemeClr>
            </a:glow>
          </a:effectLst>
        </p:spPr>
      </p:pic>
      <p:pic>
        <p:nvPicPr>
          <p:cNvPr id="5" name="Picture 4" descr="Screenshot 2024-02-19 234523"/>
          <p:cNvPicPr>
            <a:picLocks noChangeAspect="1"/>
          </p:cNvPicPr>
          <p:nvPr/>
        </p:nvPicPr>
        <p:blipFill>
          <a:blip r:embed="rId2"/>
          <a:stretch>
            <a:fillRect/>
          </a:stretch>
        </p:blipFill>
        <p:spPr>
          <a:xfrm>
            <a:off x="1286510" y="3787140"/>
            <a:ext cx="9619615" cy="2946400"/>
          </a:xfrm>
          <a:prstGeom prst="rect">
            <a:avLst/>
          </a:prstGeom>
          <a:effectLst>
            <a:glow rad="101600">
              <a:schemeClr val="bg2">
                <a:lumMod val="10000"/>
                <a:alpha val="40000"/>
              </a:schemeClr>
            </a:glo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4-02-19 234541"/>
          <p:cNvPicPr>
            <a:picLocks noChangeAspect="1"/>
          </p:cNvPicPr>
          <p:nvPr>
            <p:ph idx="1"/>
          </p:nvPr>
        </p:nvPicPr>
        <p:blipFill>
          <a:blip r:embed="rId1"/>
          <a:stretch>
            <a:fillRect/>
          </a:stretch>
        </p:blipFill>
        <p:spPr>
          <a:xfrm>
            <a:off x="289560" y="153670"/>
            <a:ext cx="7594600" cy="3275330"/>
          </a:xfrm>
          <a:prstGeom prst="rect">
            <a:avLst/>
          </a:prstGeom>
          <a:effectLst>
            <a:glow rad="101600">
              <a:schemeClr val="tx1">
                <a:lumMod val="65000"/>
                <a:lumOff val="35000"/>
                <a:alpha val="40000"/>
              </a:schemeClr>
            </a:glow>
          </a:effectLst>
        </p:spPr>
      </p:pic>
      <p:pic>
        <p:nvPicPr>
          <p:cNvPr id="5" name="Picture 4" descr="Screenshot 2024-02-19 234523"/>
          <p:cNvPicPr>
            <a:picLocks noChangeAspect="1"/>
          </p:cNvPicPr>
          <p:nvPr/>
        </p:nvPicPr>
        <p:blipFill>
          <a:blip r:embed="rId2"/>
          <a:stretch>
            <a:fillRect/>
          </a:stretch>
        </p:blipFill>
        <p:spPr>
          <a:xfrm>
            <a:off x="289560" y="3580130"/>
            <a:ext cx="7473950" cy="2946400"/>
          </a:xfrm>
          <a:prstGeom prst="rect">
            <a:avLst/>
          </a:prstGeom>
          <a:effectLst>
            <a:glow rad="101600">
              <a:schemeClr val="tx1">
                <a:lumMod val="65000"/>
                <a:lumOff val="35000"/>
                <a:alpha val="40000"/>
              </a:schemeClr>
            </a:glow>
          </a:effectLst>
        </p:spPr>
      </p:pic>
      <p:sp>
        <p:nvSpPr>
          <p:cNvPr id="6" name="Text Box 5"/>
          <p:cNvSpPr txBox="1"/>
          <p:nvPr/>
        </p:nvSpPr>
        <p:spPr>
          <a:xfrm>
            <a:off x="7996555" y="365125"/>
            <a:ext cx="4064000" cy="645160"/>
          </a:xfrm>
          <a:prstGeom prst="rect">
            <a:avLst/>
          </a:prstGeom>
        </p:spPr>
        <p:style>
          <a:lnRef idx="2">
            <a:schemeClr val="accent1"/>
          </a:lnRef>
          <a:fillRef idx="2">
            <a:schemeClr val="accent1"/>
          </a:fillRef>
          <a:effectRef idx="0">
            <a:srgbClr val="FFFFFF"/>
          </a:effectRef>
          <a:fontRef idx="minor">
            <a:schemeClr val="lt1"/>
          </a:fontRef>
        </p:style>
        <p:txBody>
          <a:bodyPr wrap="square" rtlCol="0">
            <a:spAutoFit/>
          </a:bodyPr>
          <a:p>
            <a:r>
              <a:rPr lang="en-US"/>
              <a:t>We are using label encoding  to convert categorical data into numerical format.</a:t>
            </a:r>
            <a:endParaRPr lang="en-US"/>
          </a:p>
        </p:txBody>
      </p:sp>
      <p:sp>
        <p:nvSpPr>
          <p:cNvPr id="7" name="Text Box 6"/>
          <p:cNvSpPr txBox="1"/>
          <p:nvPr/>
        </p:nvSpPr>
        <p:spPr>
          <a:xfrm>
            <a:off x="7996555" y="1010285"/>
            <a:ext cx="4064000" cy="1198880"/>
          </a:xfrm>
          <a:prstGeom prst="rect">
            <a:avLst/>
          </a:prstGeom>
        </p:spPr>
        <p:style>
          <a:lnRef idx="2">
            <a:schemeClr val="accent1"/>
          </a:lnRef>
          <a:fillRef idx="2">
            <a:schemeClr val="accent1"/>
          </a:fillRef>
          <a:effectRef idx="0">
            <a:srgbClr val="FFFFFF"/>
          </a:effectRef>
          <a:fontRef idx="minor">
            <a:schemeClr val="lt1"/>
          </a:fontRef>
        </p:style>
        <p:txBody>
          <a:bodyPr wrap="square" rtlCol="0">
            <a:spAutoFit/>
          </a:bodyPr>
          <a:p>
            <a:r>
              <a:rPr lang="en-US"/>
              <a:t> Label encoding helps to transform categorical variables into a numerical representation, allowing these algorithms to work with categorical data.</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1"/>
          </a:lnRef>
          <a:fillRef idx="2">
            <a:schemeClr val="accent1"/>
          </a:fillRef>
          <a:effectRef idx="0">
            <a:srgbClr val="FFFFFF"/>
          </a:effectRef>
          <a:fontRef idx="minor">
            <a:schemeClr val="lt1"/>
          </a:fontRef>
        </p:style>
        <p:txBody>
          <a:bodyPr>
            <a:normAutofit fontScale="90000"/>
          </a:bodyPr>
          <a:p>
            <a:r>
              <a:rPr lang="en-US" b="1">
                <a:solidFill>
                  <a:schemeClr val="accent6">
                    <a:lumMod val="50000"/>
                  </a:schemeClr>
                </a:solidFill>
              </a:rPr>
              <a:t>                    FEATURE SCALING</a:t>
            </a:r>
            <a:br>
              <a:rPr lang="en-US" b="1">
                <a:solidFill>
                  <a:schemeClr val="accent6">
                    <a:lumMod val="50000"/>
                  </a:schemeClr>
                </a:solidFill>
              </a:rPr>
            </a:br>
            <a:r>
              <a:rPr lang="en-US" sz="2220" b="1">
                <a:solidFill>
                  <a:schemeClr val="accent6">
                    <a:lumMod val="50000"/>
                  </a:schemeClr>
                </a:solidFill>
              </a:rPr>
              <a:t>Feature scaling is a preprocessing technique used in machine learning to standardize or normalize the range of independent variables or features in the dataset. It involves transforming the numerical values of features into a specific range to ensure that they have similar scales. </a:t>
            </a:r>
            <a:endParaRPr lang="en-US" sz="2220" b="1">
              <a:solidFill>
                <a:schemeClr val="accent6">
                  <a:lumMod val="50000"/>
                </a:schemeClr>
              </a:solidFill>
            </a:endParaRPr>
          </a:p>
        </p:txBody>
      </p:sp>
      <p:pic>
        <p:nvPicPr>
          <p:cNvPr id="4" name="Content Placeholder 3" descr="Screenshot 2024-02-20 001621"/>
          <p:cNvPicPr>
            <a:picLocks noChangeAspect="1"/>
          </p:cNvPicPr>
          <p:nvPr>
            <p:ph idx="1"/>
          </p:nvPr>
        </p:nvPicPr>
        <p:blipFill>
          <a:blip r:embed="rId1"/>
          <a:stretch>
            <a:fillRect/>
          </a:stretch>
        </p:blipFill>
        <p:spPr>
          <a:xfrm>
            <a:off x="1716405" y="1972945"/>
            <a:ext cx="8639175" cy="4426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7745" y="-404495"/>
            <a:ext cx="10515600" cy="1325563"/>
          </a:xfrm>
        </p:spPr>
        <p:txBody>
          <a:bodyPr>
            <a:normAutofit/>
          </a:bodyPr>
          <a:p>
            <a:r>
              <a:rPr lang="en-GB" sz="2400" b="1" u="sng">
                <a:solidFill>
                  <a:schemeClr val="accent6">
                    <a:lumMod val="50000"/>
                  </a:schemeClr>
                </a:solidFill>
                <a:latin typeface="Times New Roman" panose="02020603050405020304"/>
                <a:ea typeface="Times New Roman" panose="02020603050405020304"/>
                <a:cs typeface="Times New Roman" panose="02020603050405020304"/>
                <a:sym typeface="Times New Roman" panose="02020603050405020304"/>
              </a:rPr>
              <a:t>Split the data into features (X) , target variable(Y), test and train dataset</a:t>
            </a:r>
            <a:endParaRPr lang="en-GB" sz="2400" b="1" u="sng">
              <a:solidFill>
                <a:schemeClr val="accent6">
                  <a:lumMod val="50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Content Placeholder 3" descr="Screenshot 2024-02-20 003427"/>
          <p:cNvPicPr>
            <a:picLocks noChangeAspect="1"/>
          </p:cNvPicPr>
          <p:nvPr>
            <p:ph idx="1"/>
          </p:nvPr>
        </p:nvPicPr>
        <p:blipFill>
          <a:blip r:embed="rId1"/>
          <a:stretch>
            <a:fillRect/>
          </a:stretch>
        </p:blipFill>
        <p:spPr>
          <a:xfrm>
            <a:off x="0" y="593725"/>
            <a:ext cx="7524750" cy="2922905"/>
          </a:xfrm>
          <a:prstGeom prst="rect">
            <a:avLst/>
          </a:prstGeom>
          <a:effectLst>
            <a:glow rad="139700">
              <a:schemeClr val="accent1">
                <a:lumMod val="50000"/>
                <a:alpha val="40000"/>
              </a:schemeClr>
            </a:glow>
          </a:effectLst>
        </p:spPr>
      </p:pic>
      <p:pic>
        <p:nvPicPr>
          <p:cNvPr id="5" name="Picture 4" descr="Screenshot 2024-02-20 003445"/>
          <p:cNvPicPr>
            <a:picLocks noChangeAspect="1"/>
          </p:cNvPicPr>
          <p:nvPr/>
        </p:nvPicPr>
        <p:blipFill>
          <a:blip r:embed="rId2"/>
          <a:stretch>
            <a:fillRect/>
          </a:stretch>
        </p:blipFill>
        <p:spPr>
          <a:xfrm>
            <a:off x="5598160" y="3429000"/>
            <a:ext cx="6229350" cy="3244215"/>
          </a:xfrm>
          <a:prstGeom prst="rect">
            <a:avLst/>
          </a:prstGeom>
          <a:effectLst>
            <a:glow rad="139700">
              <a:schemeClr val="accent5">
                <a:lumMod val="50000"/>
                <a:alpha val="40000"/>
              </a:schemeClr>
            </a:glow>
          </a:effectLst>
        </p:spPr>
      </p:pic>
      <p:sp>
        <p:nvSpPr>
          <p:cNvPr id="6" name="Text Box 5"/>
          <p:cNvSpPr txBox="1"/>
          <p:nvPr/>
        </p:nvSpPr>
        <p:spPr>
          <a:xfrm>
            <a:off x="349885" y="4025900"/>
            <a:ext cx="4493260" cy="240220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en-US"/>
              <a:t>Since the data is imbalance we are using oversampling method.</a:t>
            </a:r>
            <a:endParaRPr lang="en-US"/>
          </a:p>
          <a:p>
            <a:r>
              <a:rPr lang="en-US"/>
              <a:t>Oversampling involves increasing the number of instances in the minority class by generating synthetic samples or replicating existing samples.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5035" y="-76835"/>
            <a:ext cx="10515600" cy="1325563"/>
          </a:xfrm>
        </p:spPr>
        <p:txBody>
          <a:bodyPr/>
          <a:p>
            <a:r>
              <a:rPr lang="en-US"/>
              <a:t>            </a:t>
            </a:r>
            <a:r>
              <a:rPr lang="en-US" b="1">
                <a:solidFill>
                  <a:schemeClr val="accent6">
                    <a:lumMod val="50000"/>
                  </a:schemeClr>
                </a:solidFill>
              </a:rPr>
              <a:t>MACHINE LEARNING MODELS</a:t>
            </a:r>
            <a:endParaRPr lang="en-US" b="1">
              <a:solidFill>
                <a:schemeClr val="accent6">
                  <a:lumMod val="50000"/>
                </a:schemeClr>
              </a:solidFill>
            </a:endParaRPr>
          </a:p>
        </p:txBody>
      </p:sp>
      <p:sp>
        <p:nvSpPr>
          <p:cNvPr id="10" name="Content Placeholder 9"/>
          <p:cNvSpPr/>
          <p:nvPr>
            <p:ph idx="1"/>
          </p:nvPr>
        </p:nvSpPr>
        <p:spPr>
          <a:xfrm>
            <a:off x="915035" y="937260"/>
            <a:ext cx="10515600" cy="4351338"/>
          </a:xfrm>
        </p:spPr>
        <p:txBody>
          <a:bodyPr/>
          <a:p>
            <a:r>
              <a:rPr lang="en-US" sz="2000"/>
              <a:t>Model training in machine learning refers to the process of using a dataset to train a machine learning model to make predictions or decisions based on input data. It involves fitting the parameters of the model to the training data, so that the model can learn patterns, relationships, and representations from the data.</a:t>
            </a:r>
            <a:endParaRPr lang="en-US" sz="2000"/>
          </a:p>
        </p:txBody>
      </p:sp>
      <p:pic>
        <p:nvPicPr>
          <p:cNvPr id="11" name="Picture 10" descr="Screenshot 2024-02-20 010953"/>
          <p:cNvPicPr>
            <a:picLocks noChangeAspect="1"/>
          </p:cNvPicPr>
          <p:nvPr/>
        </p:nvPicPr>
        <p:blipFill>
          <a:blip r:embed="rId1"/>
          <a:stretch>
            <a:fillRect/>
          </a:stretch>
        </p:blipFill>
        <p:spPr>
          <a:xfrm>
            <a:off x="1137285" y="2204085"/>
            <a:ext cx="9797415" cy="4282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solidFill>
                  <a:schemeClr val="accent6">
                    <a:lumMod val="50000"/>
                  </a:schemeClr>
                </a:solidFill>
              </a:rPr>
              <a:t> IMPORTING LIBRARIES</a:t>
            </a:r>
            <a:endParaRPr lang="en-US" b="1">
              <a:solidFill>
                <a:schemeClr val="accent6">
                  <a:lumMod val="50000"/>
                </a:schemeClr>
              </a:solidFill>
            </a:endParaRPr>
          </a:p>
        </p:txBody>
      </p:sp>
      <p:pic>
        <p:nvPicPr>
          <p:cNvPr id="4" name="Content Placeholder 3" descr="Screenshot 2024-02-20 011340"/>
          <p:cNvPicPr>
            <a:picLocks noChangeAspect="1"/>
          </p:cNvPicPr>
          <p:nvPr>
            <p:ph idx="1"/>
          </p:nvPr>
        </p:nvPicPr>
        <p:blipFill>
          <a:blip r:embed="rId1"/>
          <a:stretch>
            <a:fillRect/>
          </a:stretch>
        </p:blipFill>
        <p:spPr>
          <a:xfrm>
            <a:off x="1112520" y="1616075"/>
            <a:ext cx="9469120" cy="4133215"/>
          </a:xfrm>
          <a:prstGeom prst="rect">
            <a:avLst/>
          </a:prstGeom>
          <a:effectLst>
            <a:glow rad="139700">
              <a:schemeClr val="tx1">
                <a:lumMod val="65000"/>
                <a:lumOff val="35000"/>
                <a:alpha val="40000"/>
              </a:schemeClr>
            </a:glo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6">
                    <a:lumMod val="50000"/>
                  </a:schemeClr>
                </a:solidFill>
              </a:rPr>
              <a:t>        Logistic regression and KNN model</a:t>
            </a:r>
            <a:endParaRPr lang="en-US" b="1">
              <a:solidFill>
                <a:schemeClr val="accent6">
                  <a:lumMod val="50000"/>
                </a:schemeClr>
              </a:solidFill>
            </a:endParaRPr>
          </a:p>
        </p:txBody>
      </p:sp>
      <p:pic>
        <p:nvPicPr>
          <p:cNvPr id="6" name="Content Placeholder 5" descr="Screenshot 2024-02-20 011703"/>
          <p:cNvPicPr>
            <a:picLocks noChangeAspect="1"/>
          </p:cNvPicPr>
          <p:nvPr>
            <p:ph idx="1"/>
          </p:nvPr>
        </p:nvPicPr>
        <p:blipFill>
          <a:blip r:embed="rId1"/>
          <a:stretch>
            <a:fillRect/>
          </a:stretch>
        </p:blipFill>
        <p:spPr>
          <a:xfrm>
            <a:off x="511175" y="1454150"/>
            <a:ext cx="5206365" cy="4029710"/>
          </a:xfrm>
          <a:prstGeom prst="rect">
            <a:avLst/>
          </a:prstGeom>
          <a:effectLst>
            <a:glow rad="101600">
              <a:schemeClr val="tx1">
                <a:lumMod val="65000"/>
                <a:lumOff val="35000"/>
                <a:alpha val="40000"/>
              </a:schemeClr>
            </a:glow>
          </a:effectLst>
        </p:spPr>
      </p:pic>
      <p:pic>
        <p:nvPicPr>
          <p:cNvPr id="7" name="Picture 6" descr="Screenshot 2024-02-20 011720"/>
          <p:cNvPicPr>
            <a:picLocks noChangeAspect="1"/>
          </p:cNvPicPr>
          <p:nvPr/>
        </p:nvPicPr>
        <p:blipFill>
          <a:blip r:embed="rId2"/>
          <a:stretch>
            <a:fillRect/>
          </a:stretch>
        </p:blipFill>
        <p:spPr>
          <a:xfrm>
            <a:off x="6122035" y="1691005"/>
            <a:ext cx="5490845" cy="3042285"/>
          </a:xfrm>
          <a:prstGeom prst="rect">
            <a:avLst/>
          </a:prstGeom>
          <a:effectLst>
            <a:glow rad="101600">
              <a:schemeClr val="tx1">
                <a:lumMod val="65000"/>
                <a:lumOff val="35000"/>
                <a:alpha val="40000"/>
              </a:schemeClr>
            </a:glow>
          </a:effectLst>
        </p:spPr>
      </p:pic>
      <p:sp>
        <p:nvSpPr>
          <p:cNvPr id="8" name="Text Box 7"/>
          <p:cNvSpPr txBox="1"/>
          <p:nvPr/>
        </p:nvSpPr>
        <p:spPr>
          <a:xfrm>
            <a:off x="6121400" y="5003165"/>
            <a:ext cx="4915535" cy="159956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en-US"/>
              <a:t>The logistic model gives the accuracy of 61% meanwhile KNN gives accuracy of 64%</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solidFill>
                  <a:schemeClr val="accent6">
                    <a:lumMod val="50000"/>
                  </a:schemeClr>
                </a:solidFill>
              </a:rPr>
              <a:t>DECISION TREE AND RANDOM FOREST</a:t>
            </a:r>
            <a:endParaRPr lang="en-US" b="1">
              <a:solidFill>
                <a:schemeClr val="accent6">
                  <a:lumMod val="50000"/>
                </a:schemeClr>
              </a:solidFill>
            </a:endParaRPr>
          </a:p>
        </p:txBody>
      </p:sp>
      <p:pic>
        <p:nvPicPr>
          <p:cNvPr id="4" name="Content Placeholder 3" descr="Screenshot 2024-02-20 012040"/>
          <p:cNvPicPr>
            <a:picLocks noChangeAspect="1"/>
          </p:cNvPicPr>
          <p:nvPr>
            <p:ph idx="1"/>
          </p:nvPr>
        </p:nvPicPr>
        <p:blipFill>
          <a:blip r:embed="rId1"/>
          <a:stretch>
            <a:fillRect/>
          </a:stretch>
        </p:blipFill>
        <p:spPr>
          <a:xfrm>
            <a:off x="398780" y="1691005"/>
            <a:ext cx="5255260" cy="3360420"/>
          </a:xfrm>
          <a:prstGeom prst="rect">
            <a:avLst/>
          </a:prstGeom>
          <a:effectLst>
            <a:glow rad="101600">
              <a:schemeClr val="tx1">
                <a:lumMod val="65000"/>
                <a:lumOff val="35000"/>
                <a:alpha val="40000"/>
              </a:schemeClr>
            </a:glow>
          </a:effectLst>
        </p:spPr>
      </p:pic>
      <p:pic>
        <p:nvPicPr>
          <p:cNvPr id="5" name="Picture 4" descr="Screenshot 2024-02-20 012054"/>
          <p:cNvPicPr>
            <a:picLocks noChangeAspect="1"/>
          </p:cNvPicPr>
          <p:nvPr/>
        </p:nvPicPr>
        <p:blipFill>
          <a:blip r:embed="rId2"/>
          <a:stretch>
            <a:fillRect/>
          </a:stretch>
        </p:blipFill>
        <p:spPr>
          <a:xfrm>
            <a:off x="6162675" y="1691005"/>
            <a:ext cx="5464175" cy="3360420"/>
          </a:xfrm>
          <a:prstGeom prst="rect">
            <a:avLst/>
          </a:prstGeom>
          <a:effectLst>
            <a:glow rad="101600">
              <a:schemeClr val="tx1">
                <a:lumMod val="65000"/>
                <a:lumOff val="35000"/>
                <a:alpha val="40000"/>
              </a:schemeClr>
            </a:glow>
          </a:effectLst>
        </p:spPr>
      </p:pic>
      <p:sp>
        <p:nvSpPr>
          <p:cNvPr id="6" name="Text Box 5"/>
          <p:cNvSpPr txBox="1"/>
          <p:nvPr/>
        </p:nvSpPr>
        <p:spPr>
          <a:xfrm>
            <a:off x="2411095" y="5480050"/>
            <a:ext cx="6851015" cy="129222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r>
              <a:rPr lang="en-US"/>
              <a:t>Here we trained the data in decision tree and random forest, where we are getting 70% accuracy for decision tree and 71% for random forest.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00150" y="-253365"/>
            <a:ext cx="10515600" cy="1325563"/>
          </a:xfrm>
        </p:spPr>
        <p:txBody>
          <a:bodyPr/>
          <a:p>
            <a:r>
              <a:rPr lang="en-US" b="1">
                <a:solidFill>
                  <a:schemeClr val="accent6">
                    <a:lumMod val="50000"/>
                  </a:schemeClr>
                </a:solidFill>
              </a:rPr>
              <a:t>                    </a:t>
            </a:r>
            <a:r>
              <a:rPr lang="en-US" b="1" u="sng">
                <a:solidFill>
                  <a:schemeClr val="accent6">
                    <a:lumMod val="50000"/>
                  </a:schemeClr>
                </a:solidFill>
              </a:rPr>
              <a:t>CONCLUSION</a:t>
            </a:r>
            <a:endParaRPr lang="en-US" b="1" u="sng">
              <a:solidFill>
                <a:schemeClr val="accent6">
                  <a:lumMod val="50000"/>
                </a:schemeClr>
              </a:solidFill>
            </a:endParaRPr>
          </a:p>
        </p:txBody>
      </p:sp>
      <p:pic>
        <p:nvPicPr>
          <p:cNvPr id="4" name="Content Placeholder 3" descr="Screenshot 2024-02-20 013427"/>
          <p:cNvPicPr>
            <a:picLocks noChangeAspect="1"/>
          </p:cNvPicPr>
          <p:nvPr>
            <p:ph idx="1"/>
          </p:nvPr>
        </p:nvPicPr>
        <p:blipFill>
          <a:blip r:embed="rId1"/>
          <a:stretch>
            <a:fillRect/>
          </a:stretch>
        </p:blipFill>
        <p:spPr>
          <a:xfrm>
            <a:off x="981710" y="962660"/>
            <a:ext cx="9990455" cy="3359785"/>
          </a:xfrm>
          <a:prstGeom prst="rect">
            <a:avLst/>
          </a:prstGeom>
          <a:effectLst>
            <a:glow rad="139700">
              <a:schemeClr val="accent5">
                <a:lumMod val="75000"/>
                <a:alpha val="40000"/>
              </a:schemeClr>
            </a:glow>
          </a:effectLst>
        </p:spPr>
      </p:pic>
      <p:sp>
        <p:nvSpPr>
          <p:cNvPr id="5" name="Text Box 4"/>
          <p:cNvSpPr txBox="1"/>
          <p:nvPr/>
        </p:nvSpPr>
        <p:spPr>
          <a:xfrm>
            <a:off x="981710" y="4509135"/>
            <a:ext cx="10180320" cy="2030095"/>
          </a:xfrm>
          <a:prstGeom prst="rect">
            <a:avLst/>
          </a:prstGeom>
        </p:spPr>
        <p:style>
          <a:lnRef idx="0">
            <a:srgbClr val="FFFFFF"/>
          </a:lnRef>
          <a:fillRef idx="3">
            <a:schemeClr val="accent1"/>
          </a:fillRef>
          <a:effectRef idx="0">
            <a:srgbClr val="FFFFFF"/>
          </a:effectRef>
          <a:fontRef idx="minor">
            <a:schemeClr val="lt1"/>
          </a:fontRef>
        </p:style>
        <p:txBody>
          <a:bodyPr wrap="square" rtlCol="0">
            <a:spAutoFit/>
          </a:bodyPr>
          <a:p>
            <a:r>
              <a:rPr lang="en-US"/>
              <a:t>In this project, we build various models like logistic regression, knn classifier,decision tree classifier &amp; random forest classifier</a:t>
            </a:r>
            <a:endParaRPr lang="en-US"/>
          </a:p>
          <a:p>
            <a:endParaRPr lang="en-US"/>
          </a:p>
          <a:p>
            <a:r>
              <a:rPr lang="en-US"/>
              <a:t>A Random Forest Classifier gives the highest accuracy score of 71.00 percent among all the ML Models.</a:t>
            </a:r>
            <a:endParaRPr lang="en-US"/>
          </a:p>
          <a:p>
            <a:endParaRPr lang="en-US"/>
          </a:p>
          <a:p>
            <a:r>
              <a:rPr lang="en-US"/>
              <a:t>Thus, for the Genetic disorder Prediction Dataset, the best accuracy can be achieved using Random Forest Model.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6">
                    <a:lumMod val="50000"/>
                  </a:schemeClr>
                </a:solidFill>
              </a:rPr>
              <a:t>                         </a:t>
            </a:r>
            <a:r>
              <a:rPr lang="en-US" b="1" u="sng">
                <a:solidFill>
                  <a:schemeClr val="accent6">
                    <a:lumMod val="50000"/>
                  </a:schemeClr>
                </a:solidFill>
              </a:rPr>
              <a:t>AIM OF PROJECT</a:t>
            </a:r>
            <a:endParaRPr lang="en-US" b="1" u="sng">
              <a:solidFill>
                <a:schemeClr val="accent6">
                  <a:lumMod val="50000"/>
                </a:schemeClr>
              </a:solidFill>
            </a:endParaRPr>
          </a:p>
        </p:txBody>
      </p:sp>
      <p:sp>
        <p:nvSpPr>
          <p:cNvPr id="3" name="Content Placeholder 2"/>
          <p:cNvSpPr>
            <a:spLocks noGrp="1"/>
          </p:cNvSpPr>
          <p:nvPr>
            <p:ph idx="1"/>
          </p:nvPr>
        </p:nvSpPr>
        <p:spPr>
          <a:xfrm>
            <a:off x="838200" y="1423035"/>
            <a:ext cx="10515600" cy="4351338"/>
          </a:xfrm>
        </p:spPr>
        <p:txBody>
          <a:bodyPr>
            <a:normAutofit lnSpcReduction="20000"/>
          </a:bodyPr>
          <a:p>
            <a:r>
              <a:rPr lang="en-US">
                <a:solidFill>
                  <a:schemeClr val="tx1">
                    <a:lumMod val="95000"/>
                    <a:lumOff val="5000"/>
                  </a:schemeClr>
                </a:solidFill>
              </a:rPr>
              <a:t>A genetic disorder prediction model using machine learning aims to accurately predict the likelihood of an individual developing a particular genetic disorder based on their genetic data and possibly other relevant factors such as lifestyle, environmental exposure, and family history. </a:t>
            </a:r>
            <a:endParaRPr lang="en-US">
              <a:solidFill>
                <a:schemeClr val="tx1">
                  <a:lumMod val="95000"/>
                  <a:lumOff val="5000"/>
                </a:schemeClr>
              </a:solidFill>
            </a:endParaRPr>
          </a:p>
          <a:p>
            <a:r>
              <a:rPr lang="en-US">
                <a:solidFill>
                  <a:schemeClr val="tx1">
                    <a:lumMod val="95000"/>
                    <a:lumOff val="5000"/>
                  </a:schemeClr>
                </a:solidFill>
              </a:rPr>
              <a:t>Results from clinical tests, including genetic-based predictive models, are useful when they more accurately discern the likelihood of the medical trait (e.g., disease occurrence or response to medication), compared to the pre-test assessment.</a:t>
            </a:r>
            <a:endParaRPr lang="en-US">
              <a:solidFill>
                <a:schemeClr val="tx1">
                  <a:lumMod val="95000"/>
                  <a:lumOff val="5000"/>
                </a:schemeClr>
              </a:solidFill>
            </a:endParaRPr>
          </a:p>
          <a:p>
            <a:r>
              <a:rPr lang="en-US">
                <a:solidFill>
                  <a:schemeClr val="tx1">
                    <a:lumMod val="95000"/>
                    <a:lumOff val="5000"/>
                  </a:schemeClr>
                </a:solidFill>
              </a:rPr>
              <a:t>the goal of a genetic disorder prediction model is to assist healthcare professionals in early detection and intervention, thereby improving patient outcomes and quality of life.</a:t>
            </a:r>
            <a:endParaRPr lang="en-US">
              <a:solidFill>
                <a:schemeClr val="tx1">
                  <a:lumMod val="95000"/>
                  <a:lumOff val="5000"/>
                </a:schemeClr>
              </a:solidFill>
            </a:endParaRPr>
          </a:p>
          <a:p>
            <a:pPr marL="0" indent="0">
              <a:buNone/>
            </a:pPr>
            <a:endParaRPr lang="en-US">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6">
                    <a:lumMod val="50000"/>
                  </a:schemeClr>
                </a:solidFill>
              </a:rPr>
              <a:t>PRESENTED BY:- ANJALI ASHUTOSH TRIPATHI</a:t>
            </a:r>
            <a:endParaRPr lang="en-US" b="1">
              <a:solidFill>
                <a:schemeClr val="accent6">
                  <a:lumMod val="50000"/>
                </a:schemeClr>
              </a:solidFill>
            </a:endParaRPr>
          </a:p>
        </p:txBody>
      </p:sp>
      <p:pic>
        <p:nvPicPr>
          <p:cNvPr id="4" name="Content Placeholder 3" descr="360_F_141221948_47u7PEejkNJx0a5EhqSvfBBywbZ3LFGG"/>
          <p:cNvPicPr>
            <a:picLocks noChangeAspect="1"/>
          </p:cNvPicPr>
          <p:nvPr>
            <p:ph idx="1"/>
          </p:nvPr>
        </p:nvPicPr>
        <p:blipFill>
          <a:blip r:embed="rId1"/>
          <a:stretch>
            <a:fillRect/>
          </a:stretch>
        </p:blipFill>
        <p:spPr>
          <a:xfrm>
            <a:off x="1189355" y="1603375"/>
            <a:ext cx="9678670" cy="4185285"/>
          </a:xfrm>
          <a:prstGeom prst="rect">
            <a:avLst/>
          </a:prstGeom>
          <a:effectLst>
            <a:glow rad="139700">
              <a:schemeClr val="accent5">
                <a:lumMod val="50000"/>
                <a:alpha val="40000"/>
              </a:schemeClr>
            </a:glo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2950" y="195580"/>
            <a:ext cx="10515600" cy="1325563"/>
          </a:xfrm>
        </p:spPr>
        <p:txBody>
          <a:bodyPr>
            <a:normAutofit/>
          </a:bodyPr>
          <a:p>
            <a:r>
              <a:rPr lang="en-US" b="1">
                <a:solidFill>
                  <a:schemeClr val="accent6">
                    <a:lumMod val="50000"/>
                  </a:schemeClr>
                </a:solidFill>
              </a:rPr>
              <a:t>              </a:t>
            </a:r>
            <a:r>
              <a:rPr lang="en-US" b="1" u="sng">
                <a:solidFill>
                  <a:schemeClr val="accent6">
                    <a:lumMod val="50000"/>
                  </a:schemeClr>
                </a:solidFill>
              </a:rPr>
              <a:t> IMPORTING THE LIBRARIES</a:t>
            </a:r>
            <a:endParaRPr lang="en-US" b="1" u="sng">
              <a:solidFill>
                <a:schemeClr val="accent6">
                  <a:lumMod val="50000"/>
                </a:schemeClr>
              </a:solidFill>
            </a:endParaRPr>
          </a:p>
        </p:txBody>
      </p:sp>
      <p:sp>
        <p:nvSpPr>
          <p:cNvPr id="5" name="Content Placeholder 4"/>
          <p:cNvSpPr/>
          <p:nvPr>
            <p:ph idx="1"/>
          </p:nvPr>
        </p:nvSpPr>
        <p:spPr>
          <a:xfrm>
            <a:off x="838200" y="1252855"/>
            <a:ext cx="10515600" cy="4351338"/>
          </a:xfrm>
        </p:spPr>
        <p:txBody>
          <a:bodyPr/>
          <a:p>
            <a:r>
              <a:rPr lang="en-US"/>
              <a:t>In machine learning, libraries are essential tools that provide pre-built functions and algorithms for various tasks such as data preprocessing, model building, evaluation, and visualization.</a:t>
            </a:r>
            <a:endParaRPr lang="en-US"/>
          </a:p>
          <a:p>
            <a:endParaRPr lang="en-US"/>
          </a:p>
        </p:txBody>
      </p:sp>
      <p:pic>
        <p:nvPicPr>
          <p:cNvPr id="6" name="Picture 5" descr="ML libraries"/>
          <p:cNvPicPr>
            <a:picLocks noChangeAspect="1"/>
          </p:cNvPicPr>
          <p:nvPr/>
        </p:nvPicPr>
        <p:blipFill>
          <a:blip r:embed="rId1"/>
          <a:stretch>
            <a:fillRect/>
          </a:stretch>
        </p:blipFill>
        <p:spPr>
          <a:xfrm>
            <a:off x="478155" y="2719705"/>
            <a:ext cx="10875645" cy="3729990"/>
          </a:xfrm>
          <a:prstGeom prst="rect">
            <a:avLst/>
          </a:prstGeom>
          <a:effectLst>
            <a:glow rad="63500">
              <a:schemeClr val="tx1">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med" p14:dur="699" advTm="3000"/>
    </mc:Choice>
    <mc:Fallback>
      <p:transition spd="med"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2875"/>
            <a:ext cx="10515600" cy="1325563"/>
          </a:xfrm>
        </p:spPr>
        <p:txBody>
          <a:bodyPr>
            <a:normAutofit/>
          </a:bodyPr>
          <a:p>
            <a:r>
              <a:rPr lang="en-US" b="1">
                <a:solidFill>
                  <a:schemeClr val="accent6">
                    <a:lumMod val="50000"/>
                  </a:schemeClr>
                </a:solidFill>
              </a:rPr>
              <a:t>                  </a:t>
            </a:r>
            <a:r>
              <a:rPr lang="en-US" b="1" u="sng">
                <a:solidFill>
                  <a:schemeClr val="accent6">
                    <a:lumMod val="50000"/>
                  </a:schemeClr>
                </a:solidFill>
              </a:rPr>
              <a:t>IMPORTING DATASET</a:t>
            </a:r>
            <a:endParaRPr lang="en-US" b="1" u="sng">
              <a:solidFill>
                <a:schemeClr val="accent6">
                  <a:lumMod val="50000"/>
                </a:schemeClr>
              </a:solidFill>
            </a:endParaRPr>
          </a:p>
        </p:txBody>
      </p:sp>
      <p:sp>
        <p:nvSpPr>
          <p:cNvPr id="3" name="Content Placeholder 2"/>
          <p:cNvSpPr>
            <a:spLocks noGrp="1"/>
          </p:cNvSpPr>
          <p:nvPr>
            <p:ph idx="1"/>
          </p:nvPr>
        </p:nvSpPr>
        <p:spPr>
          <a:xfrm>
            <a:off x="838200" y="946150"/>
            <a:ext cx="10515600" cy="4351338"/>
          </a:xfrm>
        </p:spPr>
        <p:txBody>
          <a:bodyPr/>
          <a:p>
            <a:r>
              <a:rPr lang="en-US" sz="2000"/>
              <a:t>The first step is to gather a large dataset containing genetic information from individuals who have been diagnosed with various genetic disorders, as well as information from healthy individuals. This dataset should also include other relevant features such as age, gender, ethnicity, family history, lifestyle factors, and environmental exposures.</a:t>
            </a:r>
            <a:endParaRPr lang="en-US" sz="2000"/>
          </a:p>
          <a:p>
            <a:endParaRPr lang="en-US" sz="2000"/>
          </a:p>
        </p:txBody>
      </p:sp>
      <p:pic>
        <p:nvPicPr>
          <p:cNvPr id="4" name="Picture 3" descr="Screenshot 2024-02-19 085932"/>
          <p:cNvPicPr>
            <a:picLocks noChangeAspect="1"/>
          </p:cNvPicPr>
          <p:nvPr/>
        </p:nvPicPr>
        <p:blipFill>
          <a:blip r:embed="rId1"/>
          <a:stretch>
            <a:fillRect/>
          </a:stretch>
        </p:blipFill>
        <p:spPr>
          <a:xfrm>
            <a:off x="838200" y="2306955"/>
            <a:ext cx="10910570" cy="3999865"/>
          </a:xfrm>
          <a:prstGeom prst="rect">
            <a:avLst/>
          </a:prstGeom>
          <a:effectLst>
            <a:glow rad="63500">
              <a:schemeClr val="tx1">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6365"/>
            <a:ext cx="10515600" cy="1325563"/>
          </a:xfrm>
        </p:spPr>
        <p:txBody>
          <a:bodyPr>
            <a:normAutofit fontScale="90000"/>
          </a:bodyPr>
          <a:p>
            <a:r>
              <a:rPr lang="en-US" b="1" u="sng">
                <a:solidFill>
                  <a:schemeClr val="accent6">
                    <a:lumMod val="50000"/>
                  </a:schemeClr>
                </a:solidFill>
              </a:rPr>
              <a:t>  Dropping unwanted columns from the dataset</a:t>
            </a:r>
            <a:br>
              <a:rPr lang="en-US" b="1">
                <a:solidFill>
                  <a:schemeClr val="accent6">
                    <a:lumMod val="50000"/>
                  </a:schemeClr>
                </a:solidFill>
              </a:rPr>
            </a:br>
            <a:endParaRPr lang="en-US" b="1">
              <a:solidFill>
                <a:schemeClr val="accent6">
                  <a:lumMod val="50000"/>
                </a:schemeClr>
              </a:solidFill>
            </a:endParaRPr>
          </a:p>
        </p:txBody>
      </p:sp>
      <p:pic>
        <p:nvPicPr>
          <p:cNvPr id="7" name="Picture 6" descr="Screenshot 2024-02-19 213930"/>
          <p:cNvPicPr>
            <a:picLocks noChangeAspect="1"/>
          </p:cNvPicPr>
          <p:nvPr/>
        </p:nvPicPr>
        <p:blipFill>
          <a:blip r:embed="rId1"/>
          <a:stretch>
            <a:fillRect/>
          </a:stretch>
        </p:blipFill>
        <p:spPr>
          <a:xfrm>
            <a:off x="838200" y="724535"/>
            <a:ext cx="10366375" cy="1583690"/>
          </a:xfrm>
          <a:prstGeom prst="rect">
            <a:avLst/>
          </a:prstGeom>
        </p:spPr>
      </p:pic>
      <p:pic>
        <p:nvPicPr>
          <p:cNvPr id="8" name="Picture 7" descr="Screenshot 2024-02-19 213918"/>
          <p:cNvPicPr>
            <a:picLocks noChangeAspect="1"/>
          </p:cNvPicPr>
          <p:nvPr/>
        </p:nvPicPr>
        <p:blipFill>
          <a:blip r:embed="rId2"/>
          <a:stretch>
            <a:fillRect/>
          </a:stretch>
        </p:blipFill>
        <p:spPr>
          <a:xfrm>
            <a:off x="716280" y="2235835"/>
            <a:ext cx="6148705" cy="4621530"/>
          </a:xfrm>
          <a:prstGeom prst="rect">
            <a:avLst/>
          </a:prstGeom>
          <a:effectLst/>
        </p:spPr>
      </p:pic>
      <p:pic>
        <p:nvPicPr>
          <p:cNvPr id="9" name="Picture 8" descr="Screenshot 2024-02-19 214019"/>
          <p:cNvPicPr>
            <a:picLocks noChangeAspect="1"/>
          </p:cNvPicPr>
          <p:nvPr/>
        </p:nvPicPr>
        <p:blipFill>
          <a:blip r:embed="rId3"/>
          <a:stretch>
            <a:fillRect/>
          </a:stretch>
        </p:blipFill>
        <p:spPr>
          <a:xfrm>
            <a:off x="7176135" y="2497455"/>
            <a:ext cx="4458970" cy="4236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0"/>
            <a:ext cx="10515600" cy="1325563"/>
          </a:xfrm>
        </p:spPr>
        <p:txBody>
          <a:bodyPr>
            <a:normAutofit/>
          </a:bodyPr>
          <a:p>
            <a:pPr marL="342900" indent="-342900">
              <a:buFont typeface="Arial" panose="020B0604020202020204" pitchFamily="34" charset="0"/>
              <a:buChar char="•"/>
            </a:pPr>
            <a:r>
              <a:rPr lang="en-US" sz="2000" b="1">
                <a:solidFill>
                  <a:schemeClr val="accent6">
                    <a:lumMod val="50000"/>
                  </a:schemeClr>
                </a:solidFill>
              </a:rPr>
              <a:t>Finding null values and replacing it from dataset by making list of null values</a:t>
            </a:r>
            <a:br>
              <a:rPr lang="en-US" sz="2000" b="1">
                <a:solidFill>
                  <a:schemeClr val="accent6">
                    <a:lumMod val="50000"/>
                  </a:schemeClr>
                </a:solidFill>
              </a:rPr>
            </a:br>
            <a:r>
              <a:rPr lang="en-GB" sz="2000">
                <a:latin typeface="Times New Roman" panose="02020603050405020304"/>
                <a:ea typeface="Times New Roman" panose="02020603050405020304"/>
                <a:cs typeface="Times New Roman" panose="02020603050405020304"/>
                <a:sym typeface="Times New Roman" panose="02020603050405020304"/>
              </a:rPr>
              <a:t> Handling missing values by filling it with </a:t>
            </a:r>
            <a:r>
              <a:rPr lang="en-US" altLang="en-GB" sz="2000">
                <a:latin typeface="Times New Roman" panose="02020603050405020304"/>
                <a:ea typeface="Times New Roman" panose="02020603050405020304"/>
                <a:cs typeface="Times New Roman" panose="02020603050405020304"/>
                <a:sym typeface="Times New Roman" panose="02020603050405020304"/>
              </a:rPr>
              <a:t>mean and mode </a:t>
            </a:r>
            <a:r>
              <a:rPr lang="en-GB" sz="2000">
                <a:latin typeface="Times New Roman" panose="02020603050405020304"/>
                <a:ea typeface="Times New Roman" panose="02020603050405020304"/>
                <a:cs typeface="Times New Roman" panose="02020603050405020304"/>
                <a:sym typeface="Times New Roman" panose="02020603050405020304"/>
              </a:rPr>
              <a:t>using fillna function </a:t>
            </a:r>
            <a:br>
              <a:rPr sz="2000">
                <a:latin typeface="Times New Roman" panose="02020603050405020304"/>
                <a:ea typeface="Times New Roman" panose="02020603050405020304"/>
                <a:cs typeface="Times New Roman" panose="02020603050405020304"/>
                <a:sym typeface="Times New Roman" panose="02020603050405020304"/>
              </a:rPr>
            </a:br>
            <a:r>
              <a:rPr lang="en-GB" sz="2000">
                <a:latin typeface="Times New Roman" panose="02020603050405020304"/>
                <a:ea typeface="Times New Roman" panose="02020603050405020304"/>
                <a:cs typeface="Times New Roman" panose="02020603050405020304"/>
                <a:sym typeface="Times New Roman" panose="02020603050405020304"/>
              </a:rPr>
              <a:t> change Data Types to integer</a:t>
            </a:r>
            <a:br>
              <a:rPr lang="en-US" sz="2000" b="1">
                <a:solidFill>
                  <a:schemeClr val="accent6">
                    <a:lumMod val="50000"/>
                  </a:schemeClr>
                </a:solidFill>
              </a:rPr>
            </a:br>
            <a:r>
              <a:rPr lang="en-GB" sz="2000">
                <a:latin typeface="Times New Roman" panose="02020603050405020304"/>
                <a:ea typeface="Times New Roman" panose="02020603050405020304"/>
                <a:cs typeface="Times New Roman" panose="02020603050405020304"/>
                <a:sym typeface="Times New Roman" panose="02020603050405020304"/>
              </a:rPr>
              <a:t> </a:t>
            </a:r>
            <a:endParaRPr lang="en-US" sz="2000" b="1">
              <a:solidFill>
                <a:schemeClr val="accent6">
                  <a:lumMod val="50000"/>
                </a:schemeClr>
              </a:solidFill>
            </a:endParaRPr>
          </a:p>
        </p:txBody>
      </p:sp>
      <p:pic>
        <p:nvPicPr>
          <p:cNvPr id="4" name="Content Placeholder 3" descr="Screenshot 2024-02-19 214800"/>
          <p:cNvPicPr>
            <a:picLocks noChangeAspect="1"/>
          </p:cNvPicPr>
          <p:nvPr>
            <p:ph idx="1"/>
          </p:nvPr>
        </p:nvPicPr>
        <p:blipFill>
          <a:blip r:embed="rId1"/>
          <a:stretch>
            <a:fillRect/>
          </a:stretch>
        </p:blipFill>
        <p:spPr>
          <a:xfrm>
            <a:off x="634365" y="1140460"/>
            <a:ext cx="9947275" cy="1293495"/>
          </a:xfrm>
          <a:prstGeom prst="rect">
            <a:avLst/>
          </a:prstGeom>
          <a:effectLst>
            <a:glow rad="63500">
              <a:schemeClr val="tx1">
                <a:lumMod val="50000"/>
                <a:lumOff val="50000"/>
                <a:alpha val="40000"/>
              </a:schemeClr>
            </a:glow>
          </a:effectLst>
        </p:spPr>
      </p:pic>
      <p:pic>
        <p:nvPicPr>
          <p:cNvPr id="7" name="Picture 6" descr="Screenshot 2024-02-19 223857"/>
          <p:cNvPicPr>
            <a:picLocks noChangeAspect="1"/>
          </p:cNvPicPr>
          <p:nvPr/>
        </p:nvPicPr>
        <p:blipFill>
          <a:blip r:embed="rId2"/>
          <a:stretch>
            <a:fillRect/>
          </a:stretch>
        </p:blipFill>
        <p:spPr>
          <a:xfrm>
            <a:off x="666750" y="2525395"/>
            <a:ext cx="9914890" cy="1285875"/>
          </a:xfrm>
          <a:prstGeom prst="rect">
            <a:avLst/>
          </a:prstGeom>
          <a:effectLst>
            <a:glow rad="63500">
              <a:schemeClr val="tx1">
                <a:lumMod val="65000"/>
                <a:lumOff val="35000"/>
                <a:alpha val="40000"/>
              </a:schemeClr>
            </a:glow>
          </a:effectLst>
        </p:spPr>
      </p:pic>
      <p:pic>
        <p:nvPicPr>
          <p:cNvPr id="9" name="Picture 8" descr="Screenshot 2024-02-19 223915"/>
          <p:cNvPicPr>
            <a:picLocks noChangeAspect="1"/>
          </p:cNvPicPr>
          <p:nvPr/>
        </p:nvPicPr>
        <p:blipFill>
          <a:blip r:embed="rId3"/>
          <a:stretch>
            <a:fillRect/>
          </a:stretch>
        </p:blipFill>
        <p:spPr>
          <a:xfrm>
            <a:off x="634365" y="3970655"/>
            <a:ext cx="9840595" cy="1219200"/>
          </a:xfrm>
          <a:prstGeom prst="rect">
            <a:avLst/>
          </a:prstGeom>
          <a:effectLst>
            <a:glow rad="63500">
              <a:schemeClr val="tx1">
                <a:lumMod val="65000"/>
                <a:lumOff val="35000"/>
                <a:alpha val="40000"/>
              </a:schemeClr>
            </a:glow>
          </a:effectLst>
        </p:spPr>
      </p:pic>
      <p:pic>
        <p:nvPicPr>
          <p:cNvPr id="10" name="Picture 9" descr="Screenshot 2024-02-19 223850"/>
          <p:cNvPicPr>
            <a:picLocks noChangeAspect="1"/>
          </p:cNvPicPr>
          <p:nvPr/>
        </p:nvPicPr>
        <p:blipFill>
          <a:blip r:embed="rId4"/>
          <a:stretch>
            <a:fillRect/>
          </a:stretch>
        </p:blipFill>
        <p:spPr>
          <a:xfrm>
            <a:off x="741045" y="5349240"/>
            <a:ext cx="9649460" cy="1306830"/>
          </a:xfrm>
          <a:prstGeom prst="rect">
            <a:avLst/>
          </a:prstGeom>
          <a:effectLst>
            <a:glow rad="63500">
              <a:schemeClr val="tx1">
                <a:lumMod val="65000"/>
                <a:lumOff val="3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35965" y="289560"/>
            <a:ext cx="10515600" cy="4351338"/>
          </a:xfrm>
        </p:spPr>
        <p:txBody>
          <a:bodyPr>
            <a:normAutofit fontScale="50000"/>
          </a:bodyPr>
          <a:p>
            <a:r>
              <a:rPr lang="en-US"/>
              <a:t> </a:t>
            </a:r>
            <a:r>
              <a:rPr lang="en-US" sz="4000"/>
              <a:t>The collected data needs to be cleaned and preprocessed to remove any noise or inconsistencies. This may involve tasks such as imputing missing values, normalizing the data, and encoding categorical variables.</a:t>
            </a:r>
            <a:endParaRPr lang="en-US" sz="4000"/>
          </a:p>
          <a:p>
            <a:r>
              <a:rPr lang="en-US" sz="4000"/>
              <a:t>It is observed that the dataset contains null values, which is futher replaced using mean and mode function.</a:t>
            </a:r>
            <a:endParaRPr lang="en-US" sz="4000"/>
          </a:p>
          <a:p>
            <a:r>
              <a:rPr lang="en-US" sz="4000"/>
              <a:t>Following are the images of before Data cleaning and after cleaned data:-</a:t>
            </a:r>
            <a:endParaRPr lang="en-US" sz="4000"/>
          </a:p>
          <a:p>
            <a:endParaRPr lang="en-US"/>
          </a:p>
          <a:p>
            <a:endParaRPr lang="en-US"/>
          </a:p>
          <a:p>
            <a:endParaRPr lang="en-US"/>
          </a:p>
          <a:p>
            <a:endParaRPr lang="en-US"/>
          </a:p>
          <a:p>
            <a:endParaRPr lang="en-US"/>
          </a:p>
          <a:p>
            <a:endParaRPr lang="en-US"/>
          </a:p>
          <a:p>
            <a:r>
              <a:rPr lang="en-US"/>
              <a:t>It</a:t>
            </a:r>
            <a:endParaRPr lang="en-US"/>
          </a:p>
          <a:p>
            <a:endParaRPr lang="en-US"/>
          </a:p>
        </p:txBody>
      </p:sp>
      <p:pic>
        <p:nvPicPr>
          <p:cNvPr id="4" name="Picture 3" descr="Screenshot 2024-02-19 214019"/>
          <p:cNvPicPr>
            <a:picLocks noChangeAspect="1"/>
          </p:cNvPicPr>
          <p:nvPr/>
        </p:nvPicPr>
        <p:blipFill>
          <a:blip r:embed="rId1"/>
          <a:stretch>
            <a:fillRect/>
          </a:stretch>
        </p:blipFill>
        <p:spPr>
          <a:xfrm>
            <a:off x="735965" y="2473960"/>
            <a:ext cx="4799965" cy="3930015"/>
          </a:xfrm>
          <a:prstGeom prst="rect">
            <a:avLst/>
          </a:prstGeom>
          <a:effectLst>
            <a:glow rad="63500">
              <a:schemeClr val="tx1">
                <a:lumMod val="65000"/>
                <a:lumOff val="35000"/>
                <a:alpha val="40000"/>
              </a:schemeClr>
            </a:glow>
          </a:effectLst>
        </p:spPr>
      </p:pic>
      <p:pic>
        <p:nvPicPr>
          <p:cNvPr id="5" name="Picture 4" descr="Screenshot 2024-02-19 214821"/>
          <p:cNvPicPr>
            <a:picLocks noChangeAspect="1"/>
          </p:cNvPicPr>
          <p:nvPr/>
        </p:nvPicPr>
        <p:blipFill>
          <a:blip r:embed="rId2"/>
          <a:stretch>
            <a:fillRect/>
          </a:stretch>
        </p:blipFill>
        <p:spPr>
          <a:xfrm>
            <a:off x="6213475" y="2473960"/>
            <a:ext cx="4792980" cy="3929380"/>
          </a:xfrm>
          <a:prstGeom prst="rect">
            <a:avLst/>
          </a:prstGeom>
          <a:effectLst>
            <a:glow rad="63500">
              <a:schemeClr val="tx1">
                <a:lumMod val="65000"/>
                <a:lumOff val="3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9005" y="-122555"/>
            <a:ext cx="10515600" cy="1325563"/>
          </a:xfrm>
        </p:spPr>
        <p:txBody>
          <a:bodyPr>
            <a:normAutofit/>
          </a:bodyPr>
          <a:p>
            <a:r>
              <a:rPr lang="en-US" b="1">
                <a:solidFill>
                  <a:schemeClr val="accent6">
                    <a:lumMod val="50000"/>
                  </a:schemeClr>
                </a:solidFill>
              </a:rPr>
              <a:t>              </a:t>
            </a:r>
            <a:r>
              <a:rPr lang="en-US" b="1" u="sng">
                <a:solidFill>
                  <a:schemeClr val="accent6">
                    <a:lumMod val="50000"/>
                  </a:schemeClr>
                </a:solidFill>
              </a:rPr>
              <a:t>VISUALISATION OF DATA</a:t>
            </a:r>
            <a:endParaRPr lang="en-US" b="1" u="sng">
              <a:solidFill>
                <a:schemeClr val="accent6">
                  <a:lumMod val="50000"/>
                </a:schemeClr>
              </a:solidFill>
            </a:endParaRPr>
          </a:p>
        </p:txBody>
      </p:sp>
      <p:sp>
        <p:nvSpPr>
          <p:cNvPr id="5" name="Content Placeholder 4"/>
          <p:cNvSpPr/>
          <p:nvPr>
            <p:ph idx="1"/>
          </p:nvPr>
        </p:nvSpPr>
        <p:spPr>
          <a:xfrm>
            <a:off x="838200" y="1030605"/>
            <a:ext cx="10515600" cy="4351338"/>
          </a:xfrm>
        </p:spPr>
        <p:txBody>
          <a:bodyPr/>
          <a:p>
            <a:r>
              <a:rPr lang="en-US" sz="2000"/>
              <a:t>Visualization of data is an essential aspect of Exploratory Data Analysis (EDA) in machine learning. It helps in understanding the underlying patterns, relationships, and distributions within the dataset.</a:t>
            </a:r>
            <a:endParaRPr lang="en-US" sz="2000"/>
          </a:p>
          <a:p>
            <a:endParaRPr lang="en-US" sz="2000"/>
          </a:p>
        </p:txBody>
      </p:sp>
      <p:pic>
        <p:nvPicPr>
          <p:cNvPr id="6" name="Picture 5" descr="What-is-Data-Visualization-Blog-Header"/>
          <p:cNvPicPr>
            <a:picLocks noChangeAspect="1"/>
          </p:cNvPicPr>
          <p:nvPr/>
        </p:nvPicPr>
        <p:blipFill>
          <a:blip r:embed="rId1"/>
          <a:stretch>
            <a:fillRect/>
          </a:stretch>
        </p:blipFill>
        <p:spPr>
          <a:xfrm>
            <a:off x="1236980" y="2111375"/>
            <a:ext cx="9718040" cy="4384040"/>
          </a:xfrm>
          <a:prstGeom prst="rect">
            <a:avLst/>
          </a:prstGeom>
          <a:effectLst>
            <a:glow rad="139700">
              <a:schemeClr val="accent1">
                <a:lumMod val="50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a:p>
        </p:txBody>
      </p:sp>
      <p:pic>
        <p:nvPicPr>
          <p:cNvPr id="4" name="Content Placeholder 3" descr="Screenshot 2024-02-19 230411"/>
          <p:cNvPicPr>
            <a:picLocks noChangeAspect="1"/>
          </p:cNvPicPr>
          <p:nvPr>
            <p:ph idx="1"/>
          </p:nvPr>
        </p:nvPicPr>
        <p:blipFill>
          <a:blip r:embed="rId1"/>
          <a:stretch>
            <a:fillRect/>
          </a:stretch>
        </p:blipFill>
        <p:spPr>
          <a:xfrm>
            <a:off x="355600" y="126365"/>
            <a:ext cx="4418330" cy="2050415"/>
          </a:xfrm>
          <a:prstGeom prst="rect">
            <a:avLst/>
          </a:prstGeom>
          <a:effectLst>
            <a:glow rad="101600">
              <a:schemeClr val="tx1">
                <a:lumMod val="65000"/>
                <a:lumOff val="35000"/>
                <a:alpha val="40000"/>
              </a:schemeClr>
            </a:glow>
          </a:effectLst>
        </p:spPr>
      </p:pic>
      <p:pic>
        <p:nvPicPr>
          <p:cNvPr id="5" name="Picture 4" descr="Screenshot 2024-02-19 230604"/>
          <p:cNvPicPr>
            <a:picLocks noChangeAspect="1"/>
          </p:cNvPicPr>
          <p:nvPr/>
        </p:nvPicPr>
        <p:blipFill>
          <a:blip r:embed="rId2"/>
          <a:stretch>
            <a:fillRect/>
          </a:stretch>
        </p:blipFill>
        <p:spPr>
          <a:xfrm>
            <a:off x="5245100" y="126365"/>
            <a:ext cx="5902960" cy="2802255"/>
          </a:xfrm>
          <a:prstGeom prst="rect">
            <a:avLst/>
          </a:prstGeom>
          <a:effectLst>
            <a:glow rad="139700">
              <a:schemeClr val="accent5">
                <a:lumMod val="60000"/>
                <a:lumOff val="40000"/>
                <a:alpha val="40000"/>
              </a:schemeClr>
            </a:glow>
          </a:effectLst>
        </p:spPr>
      </p:pic>
      <p:pic>
        <p:nvPicPr>
          <p:cNvPr id="6" name="Picture 5" descr="Screenshot 2024-02-19 231246"/>
          <p:cNvPicPr>
            <a:picLocks noChangeAspect="1"/>
          </p:cNvPicPr>
          <p:nvPr/>
        </p:nvPicPr>
        <p:blipFill>
          <a:blip r:embed="rId3"/>
          <a:stretch>
            <a:fillRect/>
          </a:stretch>
        </p:blipFill>
        <p:spPr>
          <a:xfrm>
            <a:off x="273685" y="2447290"/>
            <a:ext cx="4500245" cy="1605915"/>
          </a:xfrm>
          <a:prstGeom prst="rect">
            <a:avLst/>
          </a:prstGeom>
          <a:effectLst>
            <a:glow rad="139700">
              <a:schemeClr val="tx1">
                <a:lumMod val="65000"/>
                <a:lumOff val="35000"/>
                <a:alpha val="40000"/>
              </a:schemeClr>
            </a:glow>
          </a:effectLst>
        </p:spPr>
      </p:pic>
      <p:pic>
        <p:nvPicPr>
          <p:cNvPr id="9" name="Picture 8" descr="Screenshot 2024-02-19 231311"/>
          <p:cNvPicPr>
            <a:picLocks noChangeAspect="1"/>
          </p:cNvPicPr>
          <p:nvPr/>
        </p:nvPicPr>
        <p:blipFill>
          <a:blip r:embed="rId4"/>
          <a:stretch>
            <a:fillRect/>
          </a:stretch>
        </p:blipFill>
        <p:spPr>
          <a:xfrm>
            <a:off x="5042535" y="3155315"/>
            <a:ext cx="6831330" cy="3181350"/>
          </a:xfrm>
          <a:prstGeom prst="rect">
            <a:avLst/>
          </a:prstGeom>
          <a:effectLst>
            <a:glow rad="114300">
              <a:schemeClr val="accent1">
                <a:lumMod val="60000"/>
                <a:lumOff val="40000"/>
                <a:alpha val="40000"/>
              </a:schemeClr>
            </a:glow>
          </a:effectLst>
        </p:spPr>
      </p:pic>
      <p:sp>
        <p:nvSpPr>
          <p:cNvPr id="10" name="Text Box 9"/>
          <p:cNvSpPr txBox="1"/>
          <p:nvPr/>
        </p:nvSpPr>
        <p:spPr>
          <a:xfrm>
            <a:off x="355600" y="4324350"/>
            <a:ext cx="4064000" cy="1938020"/>
          </a:xfrm>
          <a:prstGeom prst="rect">
            <a:avLst/>
          </a:prstGeom>
        </p:spPr>
        <p:style>
          <a:lnRef idx="0">
            <a:srgbClr val="FFFFFF"/>
          </a:lnRef>
          <a:fillRef idx="2">
            <a:schemeClr val="accent1"/>
          </a:fillRef>
          <a:effectRef idx="1">
            <a:schemeClr val="accent1"/>
          </a:effectRef>
          <a:fontRef idx="minor">
            <a:schemeClr val="lt1"/>
          </a:fontRef>
        </p:style>
        <p:txBody>
          <a:bodyPr wrap="square" rtlCol="0">
            <a:spAutoFit/>
          </a:bodyPr>
          <a:p>
            <a:r>
              <a:rPr lang="en-US" sz="2000" b="1">
                <a:solidFill>
                  <a:srgbClr val="002060"/>
                </a:solidFill>
                <a:sym typeface="+mn-ea"/>
              </a:rPr>
              <a:t>Following graph is created by using histplot and countplot.In the first graph we are distributing the age of patients, and in the second graph we are distributing the patients as if the disorder is present in them or not.</a:t>
            </a:r>
            <a:endParaRPr lang="en-US" sz="2000" b="1">
              <a:solidFill>
                <a:srgbClr val="00206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4763</Words>
  <Application>WPS Presentation</Application>
  <PresentationFormat>Widescreen</PresentationFormat>
  <Paragraphs>85</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 Light</vt:lpstr>
      <vt:lpstr>Calibri</vt:lpstr>
      <vt:lpstr>Microsoft YaHei</vt:lpstr>
      <vt:lpstr>Arial Unicode MS</vt:lpstr>
      <vt:lpstr>Times New Roman</vt:lpstr>
      <vt:lpstr>Office Theme</vt:lpstr>
      <vt:lpstr>Machine Learning</vt:lpstr>
      <vt:lpstr>AIM:-</vt:lpstr>
      <vt:lpstr>IMPORTING THE LIBRARIES:-</vt:lpstr>
      <vt:lpstr>IMPORTING DATASET:-</vt:lpstr>
      <vt:lpstr>PowerPoint 演示文稿</vt:lpstr>
      <vt:lpstr>PowerPoint 演示文稿</vt:lpstr>
      <vt:lpstr>DATA CLEANING AND 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Ashutosh Tripathi</dc:creator>
  <cp:lastModifiedBy>Ashutosh Tripathi</cp:lastModifiedBy>
  <cp:revision>5</cp:revision>
  <dcterms:created xsi:type="dcterms:W3CDTF">2024-02-17T19:55:00Z</dcterms:created>
  <dcterms:modified xsi:type="dcterms:W3CDTF">2024-02-19T20:14:27Z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E8DB1245C50F4734ADBD1AA17C39ED08_13</vt:lpwstr>
  </property>
  <property fmtid="{D5CDD505-2E9C-101B-9397-08002B2CF9AE}" pid="3" name="KSOProductBuildVer">
    <vt:lpwstr>1033-12.2.0.13431</vt:lpwstr>
  </property>
</Properties>
</file>