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9" r:id="rId12"/>
    <p:sldId id="267" r:id="rId13"/>
    <p:sldId id="268" r:id="rId14"/>
    <p:sldId id="272" r:id="rId15"/>
    <p:sldId id="275" r:id="rId16"/>
    <p:sldId id="276" r:id="rId17"/>
    <p:sldId id="277" r:id="rId18"/>
    <p:sldId id="278" r:id="rId19"/>
    <p:sldId id="285" r:id="rId20"/>
    <p:sldId id="281" r:id="rId21"/>
    <p:sldId id="282" r:id="rId22"/>
    <p:sldId id="283" r:id="rId23"/>
    <p:sldId id="286" r:id="rId24"/>
    <p:sldId id="284" r:id="rId25"/>
    <p:sldId id="287" r:id="rId26"/>
    <p:sldId id="28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arrived a state where neither of the transactions can ever proceed with normal</a:t>
            </a:r>
            <a:r>
              <a:rPr lang="en-US" baseline="0" dirty="0"/>
              <a:t> execution. This situation is called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t>17-Nov-16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sz="3000" dirty="0"/>
          </a:p>
          <a:p>
            <a:pPr algn="just"/>
            <a:r>
              <a:rPr lang="en-US" sz="3000" b="1" dirty="0"/>
              <a:t>Starvation </a:t>
            </a:r>
            <a:r>
              <a:rPr lang="en-US" sz="3000" dirty="0"/>
              <a:t>is also possible if concurrency control manager is badly designed. For example: A transaction may be waiting for an X-lock on an item, while a sequence of other transactions request and are granted an S-lock on the same item. </a:t>
            </a:r>
          </a:p>
          <a:p>
            <a:pPr algn="just"/>
            <a:r>
              <a:rPr lang="en-US" sz="3000" dirty="0"/>
              <a:t>The same transaction is repeatedly rolled back due to deadlocks. </a:t>
            </a:r>
          </a:p>
          <a:p>
            <a:pPr algn="just"/>
            <a:r>
              <a:rPr lang="en-US" sz="3000" dirty="0"/>
              <a:t>Concurrency control manager can be designed to prevent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/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locking protocol </a:t>
            </a:r>
            <a:r>
              <a:rPr lang="en-US" sz="2800" dirty="0"/>
              <a:t>is a set of rules followed by all transactions while requesting and releasing locks. Locking protocols restrict the set of possible schedules.</a:t>
            </a:r>
          </a:p>
          <a:p>
            <a:pPr algn="just"/>
            <a:r>
              <a:rPr lang="en-US" sz="2800" dirty="0"/>
              <a:t>Two types of lock based protocol is: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Two-phase locking protocol</a:t>
            </a:r>
          </a:p>
          <a:p>
            <a:pPr algn="just"/>
            <a:r>
              <a:rPr lang="en-US" sz="2800" dirty="0"/>
              <a:t>Protocol which is not two phase: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Graph based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Strict two-phase locking 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Here a transaction must hold all its exclusive locks till it commits/aborts.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Rigorous two-phase locking : </a:t>
            </a:r>
            <a:r>
              <a:rPr lang="en-US" dirty="0"/>
              <a:t>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Two phase locking with Lock Conversion:</a:t>
            </a:r>
            <a:r>
              <a:rPr lang="en-US" b="1" dirty="0"/>
              <a:t> </a:t>
            </a:r>
            <a:r>
              <a:rPr lang="en-US" dirty="0"/>
              <a:t>This protocol adds the ability of lock conversion to the basic two phase locking. </a:t>
            </a:r>
            <a:r>
              <a:rPr lang="en-US" dirty="0" err="1"/>
              <a:t>i.e</a:t>
            </a:r>
            <a:r>
              <a:rPr lang="en-US" dirty="0"/>
              <a:t> we can convert a shared lock to an exclusive lock and vice versa. The Upgrade(A) instruction is used to convert a shared lock to an exclusive lock. The Downgrade(A) instruction is used to convert an exclusive lock shared lock.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Graph-based protocols are an alternative to two-phase locking </a:t>
            </a:r>
          </a:p>
          <a:p>
            <a:pPr algn="just"/>
            <a:r>
              <a:rPr lang="en-US" sz="2800" dirty="0"/>
              <a:t>This protocol requires prior knowledge about the order in which database items will be accessed</a:t>
            </a:r>
          </a:p>
          <a:p>
            <a:pPr algn="just"/>
            <a:r>
              <a:rPr lang="en-US" sz="2800" dirty="0"/>
              <a:t>To acquire such prior knowledge, we impose a partial ordering→ on the set </a:t>
            </a:r>
            <a:r>
              <a:rPr lang="en-US" sz="2800" b="1" dirty="0"/>
              <a:t>D </a:t>
            </a:r>
            <a:r>
              <a:rPr lang="en-US" sz="2800" dirty="0"/>
              <a:t>= {</a:t>
            </a:r>
            <a:r>
              <a:rPr lang="en-US" sz="2800" i="1" dirty="0"/>
              <a:t>d</a:t>
            </a:r>
            <a:r>
              <a:rPr lang="en-US" sz="2000" i="1" dirty="0"/>
              <a:t>1</a:t>
            </a:r>
            <a:r>
              <a:rPr lang="en-US" sz="2800" i="1" dirty="0"/>
              <a:t>, d</a:t>
            </a:r>
            <a:r>
              <a:rPr lang="en-US" sz="2000" i="1" dirty="0"/>
              <a:t>2</a:t>
            </a:r>
            <a:r>
              <a:rPr lang="en-US" sz="2800" i="1" dirty="0"/>
              <a:t> ,..., d</a:t>
            </a:r>
            <a:r>
              <a:rPr lang="en-US" sz="2000" i="1" dirty="0"/>
              <a:t>h</a:t>
            </a:r>
            <a:r>
              <a:rPr lang="en-US" sz="2800" dirty="0"/>
              <a:t>} of all data items. </a:t>
            </a:r>
          </a:p>
          <a:p>
            <a:pPr lvl="1" algn="just"/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→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then any transaction accessing both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must access d</a:t>
            </a:r>
            <a:r>
              <a:rPr lang="en-US" sz="2000" dirty="0"/>
              <a:t>i </a:t>
            </a:r>
            <a:r>
              <a:rPr lang="en-US" dirty="0"/>
              <a:t>before accessing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tree or a graph protocol only exclusive locks are allowed. Each transaction Ti can lock data item only once, and must observe the following rules:</a:t>
            </a:r>
          </a:p>
          <a:p>
            <a:pPr marL="514350" indent="-514350" algn="just">
              <a:buAutoNum type="arabicPeriod"/>
            </a:pPr>
            <a:r>
              <a:rPr lang="en-US" dirty="0"/>
              <a:t>The first lock by </a:t>
            </a:r>
            <a:r>
              <a:rPr lang="en-US" i="1" dirty="0"/>
              <a:t>Ti </a:t>
            </a:r>
            <a:r>
              <a:rPr lang="en-US" dirty="0"/>
              <a:t>may be on any data item.</a:t>
            </a:r>
          </a:p>
          <a:p>
            <a:pPr marL="514350" indent="-514350" algn="just">
              <a:buAutoNum type="arabicPeriod"/>
            </a:pPr>
            <a:r>
              <a:rPr lang="en-US" dirty="0"/>
              <a:t>Subsequently, a data </a:t>
            </a:r>
            <a:r>
              <a:rPr lang="en-US" i="1" dirty="0"/>
              <a:t>Q </a:t>
            </a:r>
            <a:r>
              <a:rPr lang="en-US" dirty="0"/>
              <a:t>can be locked by </a:t>
            </a:r>
            <a:r>
              <a:rPr lang="en-US" i="1" dirty="0"/>
              <a:t>Ti </a:t>
            </a:r>
            <a:r>
              <a:rPr lang="en-US" dirty="0"/>
              <a:t>only if the parent of </a:t>
            </a:r>
            <a:r>
              <a:rPr lang="en-US" i="1" dirty="0"/>
              <a:t>Q </a:t>
            </a:r>
            <a:r>
              <a:rPr lang="en-US" dirty="0"/>
              <a:t>is currently locked by </a:t>
            </a:r>
            <a:r>
              <a:rPr lang="en-US" i="1" dirty="0"/>
              <a:t>Ti</a:t>
            </a:r>
            <a:r>
              <a:rPr lang="en-US" dirty="0"/>
              <a:t>. 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items may be unlocked at any time. </a:t>
            </a:r>
          </a:p>
          <a:p>
            <a:pPr marL="514350" indent="-514350" algn="just">
              <a:buAutoNum type="arabicPeriod"/>
            </a:pPr>
            <a:r>
              <a:rPr lang="en-US" dirty="0"/>
              <a:t>A data item that has been locked and unlocked by </a:t>
            </a:r>
            <a:r>
              <a:rPr lang="en-US" i="1" dirty="0"/>
              <a:t>Ti </a:t>
            </a:r>
            <a:r>
              <a:rPr lang="en-US" dirty="0"/>
              <a:t>cannot subsequently be relocked by </a:t>
            </a:r>
            <a:r>
              <a:rPr lang="en-US" i="1" dirty="0"/>
              <a:t>Ti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Protocol: Example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23785" r="21425" b="11459"/>
          <a:stretch/>
        </p:blipFill>
        <p:spPr bwMode="auto">
          <a:xfrm>
            <a:off x="914400" y="16002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4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  <a:endParaRPr lang="en-US" dirty="0"/>
          </a:p>
          <a:p>
            <a:pPr lvl="1"/>
            <a:r>
              <a:rPr lang="en-US" dirty="0"/>
              <a:t>The tree protocol ensures conflict </a:t>
            </a:r>
            <a:r>
              <a:rPr lang="en-US" dirty="0" err="1"/>
              <a:t>serializability</a:t>
            </a:r>
            <a:r>
              <a:rPr lang="en-US" dirty="0"/>
              <a:t> as well as freedom from deadlock. </a:t>
            </a:r>
          </a:p>
          <a:p>
            <a:pPr lvl="1"/>
            <a:r>
              <a:rPr lang="en-US" dirty="0"/>
              <a:t>Unlocking may occur earlier in the tree-locking protocol than in the two-phase locking protocol. </a:t>
            </a:r>
          </a:p>
          <a:p>
            <a:pPr lvl="2"/>
            <a:r>
              <a:rPr lang="en-US" dirty="0"/>
              <a:t>shorter waiting times, and increase in concurrency </a:t>
            </a:r>
          </a:p>
          <a:p>
            <a:pPr lvl="2"/>
            <a:r>
              <a:rPr lang="en-US" dirty="0"/>
              <a:t>protocol is deadlock-free, no rollbacks are required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  <a:endParaRPr lang="en-US" dirty="0"/>
          </a:p>
          <a:p>
            <a:pPr lvl="1"/>
            <a:r>
              <a:rPr lang="en-US" dirty="0"/>
              <a:t>Transactions may have to lock data items that it does not access. </a:t>
            </a:r>
          </a:p>
          <a:p>
            <a:pPr lvl="2"/>
            <a:r>
              <a:rPr lang="en-US" dirty="0"/>
              <a:t>increased locking overhead, and additional waiting time </a:t>
            </a:r>
          </a:p>
          <a:p>
            <a:pPr lvl="2"/>
            <a:r>
              <a:rPr lang="en-US" dirty="0"/>
              <a:t>potential decrease in concurrency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8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</a:p>
          <a:p>
            <a:pPr lvl="1" algn="just"/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/>
              <a:t>Following are the most common concurrency control protocols: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Lock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Graph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Time stamp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Validation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</a:p>
          <a:p>
            <a:pPr algn="just"/>
            <a:r>
              <a:rPr lang="en-US" dirty="0"/>
              <a:t>Suppose 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≤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)≥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 Transaction T</a:t>
            </a:r>
            <a:r>
              <a:rPr lang="en-US" baseline="-25000" dirty="0"/>
              <a:t>1</a:t>
            </a:r>
            <a:r>
              <a:rPr lang="en-US" dirty="0"/>
              <a:t> 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1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2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), and the schedule is possible under the timestamp protocol.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Thomas Write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Modified version of the timestamp-ordering protocol in which obsolete </a:t>
            </a:r>
            <a:r>
              <a:rPr lang="en-US" b="1" dirty="0"/>
              <a:t>write </a:t>
            </a:r>
            <a:r>
              <a:rPr lang="en-US" dirty="0"/>
              <a:t>operations may be ignored under certain circumstances. 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Ti </a:t>
            </a:r>
            <a:r>
              <a:rPr lang="en-US" dirty="0"/>
              <a:t>attempts to write data item </a:t>
            </a:r>
            <a:r>
              <a:rPr lang="en-US" i="1" dirty="0"/>
              <a:t>Q</a:t>
            </a:r>
            <a:r>
              <a:rPr lang="en-US" dirty="0"/>
              <a:t>, if TS(</a:t>
            </a:r>
            <a:r>
              <a:rPr lang="en-US" i="1" dirty="0"/>
              <a:t>Ti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Ti </a:t>
            </a:r>
            <a:r>
              <a:rPr lang="en-US" dirty="0"/>
              <a:t>is attempting to write an obsolete value of {</a:t>
            </a:r>
            <a:r>
              <a:rPr lang="en-US" i="1" dirty="0"/>
              <a:t>Q</a:t>
            </a:r>
            <a:r>
              <a:rPr lang="en-US" dirty="0"/>
              <a:t>}. </a:t>
            </a:r>
          </a:p>
          <a:p>
            <a:pPr lvl="1" algn="just"/>
            <a:r>
              <a:rPr lang="en-US" dirty="0"/>
              <a:t>Rather than rolling back </a:t>
            </a:r>
            <a:r>
              <a:rPr lang="en-US" i="1" dirty="0"/>
              <a:t>Ti </a:t>
            </a:r>
            <a:r>
              <a:rPr lang="en-US" dirty="0"/>
              <a:t>as the timestamp ordering protocol would have done, this {</a:t>
            </a:r>
            <a:r>
              <a:rPr lang="en-US" b="1" dirty="0"/>
              <a:t>write</a:t>
            </a:r>
            <a:r>
              <a:rPr lang="en-US" dirty="0"/>
              <a:t>} operation can be ignored. </a:t>
            </a:r>
          </a:p>
          <a:p>
            <a:pPr algn="just"/>
            <a:r>
              <a:rPr lang="en-US" dirty="0"/>
              <a:t>Otherwise this protocol is the same as the timestamp ordering protocol. </a:t>
            </a:r>
          </a:p>
          <a:p>
            <a:pPr algn="just"/>
            <a:r>
              <a:rPr lang="en-US" dirty="0"/>
              <a:t>Thomas' Write Rule allows greater potential concurrency. </a:t>
            </a:r>
          </a:p>
          <a:p>
            <a:pPr lvl="1" algn="just"/>
            <a:r>
              <a:rPr lang="en-US" dirty="0"/>
              <a:t>Allows some view-</a:t>
            </a:r>
            <a:r>
              <a:rPr lang="en-US" dirty="0" err="1"/>
              <a:t>serializable</a:t>
            </a:r>
            <a:r>
              <a:rPr lang="en-US" dirty="0"/>
              <a:t> schedules that are not conflict-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9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</a:p>
          <a:p>
            <a:pPr lvl="1"/>
            <a:r>
              <a:rPr lang="en-US" dirty="0"/>
              <a:t>Start(Ti)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Inconsistency occurs when two transactions attempt to modify the same data item at the same time. </a:t>
            </a:r>
          </a:p>
          <a:p>
            <a:pPr algn="just"/>
            <a:r>
              <a:rPr lang="en-US" dirty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/>
              <a:t>Locks are used to implement this general solution.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Lock-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locks</a:t>
            </a:r>
            <a:endParaRPr lang="en-US" dirty="0"/>
          </a:p>
          <a:p>
            <a:pPr algn="just"/>
            <a:r>
              <a:rPr lang="en-US" dirty="0"/>
              <a:t>A binary lock can have two states</a:t>
            </a:r>
            <a:r>
              <a:rPr lang="en-US" i="1" dirty="0"/>
              <a:t>-locked and unlocked. </a:t>
            </a:r>
          </a:p>
          <a:p>
            <a:pPr algn="just"/>
            <a:r>
              <a:rPr lang="en-US" dirty="0"/>
              <a:t>The function lock(X) tells that whether data item X is locked or not at a given time. </a:t>
            </a:r>
          </a:p>
          <a:p>
            <a:pPr algn="just"/>
            <a:r>
              <a:rPr lang="en-US" dirty="0"/>
              <a:t>If lock(X)=1 then, X is locked and if lock(X)=0 then, X is not locked.</a:t>
            </a:r>
          </a:p>
          <a:p>
            <a:pPr algn="just"/>
            <a:r>
              <a:rPr lang="en-US" dirty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/>
              <a:t>Lock_item</a:t>
            </a:r>
            <a:r>
              <a:rPr lang="en-US" dirty="0"/>
              <a:t>(X)</a:t>
            </a:r>
          </a:p>
          <a:p>
            <a:pPr lvl="1" algn="just"/>
            <a:r>
              <a:rPr lang="en-US" dirty="0" err="1"/>
              <a:t>unlock_item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/>
              <a:t>To overcome this problem, we use shared/exclusive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Compatibility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Compatibility function can be defined as:</a:t>
            </a:r>
          </a:p>
          <a:p>
            <a:pPr lvl="1" algn="just"/>
            <a:r>
              <a:rPr lang="en-US" sz="2600" dirty="0"/>
              <a:t>Let M and N be two lock modes. Now suppose that a transaction Ti requests a lock of mode M on data item A on which transaction </a:t>
            </a:r>
            <a:r>
              <a:rPr lang="en-US" sz="2600" dirty="0" err="1"/>
              <a:t>Tj</a:t>
            </a:r>
            <a:r>
              <a:rPr lang="en-US" sz="2600" dirty="0"/>
              <a:t> currently holds a lock of mode N. If transaction Ti can be granted a lock on A immediately </a:t>
            </a:r>
            <a:r>
              <a:rPr lang="en-US" sz="2600" dirty="0" err="1"/>
              <a:t>inspite</a:t>
            </a:r>
            <a:r>
              <a:rPr lang="en-US" sz="2600" dirty="0"/>
              <a:t> of presence of lock of mode N, then mode M is said to be compatible with mode N.</a:t>
            </a:r>
          </a:p>
          <a:p>
            <a:pPr lvl="1" algn="just"/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3" t="27430" r="34993" b="54688"/>
          <a:stretch/>
        </p:blipFill>
        <p:spPr bwMode="auto">
          <a:xfrm>
            <a:off x="2895600" y="4724400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3091" r="21328" b="13714"/>
          <a:stretch/>
        </p:blipFill>
        <p:spPr bwMode="auto">
          <a:xfrm>
            <a:off x="838200" y="1524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1674</Words>
  <Application>Microsoft Office PowerPoint</Application>
  <PresentationFormat>On-screen Show (4:3)</PresentationFormat>
  <Paragraphs>149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Wingdings</vt:lpstr>
      <vt:lpstr>Office Theme</vt:lpstr>
      <vt:lpstr>Concurrency Control</vt:lpstr>
      <vt:lpstr>Concurrency Control</vt:lpstr>
      <vt:lpstr>Lock-Based Protocols </vt:lpstr>
      <vt:lpstr>Locks</vt:lpstr>
      <vt:lpstr>Locks</vt:lpstr>
      <vt:lpstr>Locks</vt:lpstr>
      <vt:lpstr>Locks</vt:lpstr>
      <vt:lpstr>Compatibility Function</vt:lpstr>
      <vt:lpstr>Pitfalls of Lock-Based Protocols </vt:lpstr>
      <vt:lpstr>Pitfalls of Lock-Based Protocols </vt:lpstr>
      <vt:lpstr>Lock-Based Protocols </vt:lpstr>
      <vt:lpstr>The Two-Phase Locking Protocol </vt:lpstr>
      <vt:lpstr>The Two-Phase Locking Protocol </vt:lpstr>
      <vt:lpstr>Graph Based Protocol</vt:lpstr>
      <vt:lpstr>Graph Based Protocol</vt:lpstr>
      <vt:lpstr>Graph Based Protocol: Example</vt:lpstr>
      <vt:lpstr>Graph Based Protocol</vt:lpstr>
      <vt:lpstr>Time Stamp Based Protocol</vt:lpstr>
      <vt:lpstr>Time Stamp Based Protocol</vt:lpstr>
      <vt:lpstr>Time Stamp Based Protocol</vt:lpstr>
      <vt:lpstr>Time Stamp Based Protocol</vt:lpstr>
      <vt:lpstr>Time Stamp Based Protocol: Example</vt:lpstr>
      <vt:lpstr>Time Stamp Based Protocol</vt:lpstr>
      <vt:lpstr>Thomas Write Rule 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AANSHI</cp:lastModifiedBy>
  <cp:revision>1012</cp:revision>
  <dcterms:created xsi:type="dcterms:W3CDTF">2013-08-21T06:36:47Z</dcterms:created>
  <dcterms:modified xsi:type="dcterms:W3CDTF">2016-11-17T11:28:56Z</dcterms:modified>
</cp:coreProperties>
</file>