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7" r:id="rId29"/>
    <p:sldId id="288" r:id="rId30"/>
    <p:sldId id="289" r:id="rId31"/>
    <p:sldId id="286" r:id="rId32"/>
    <p:sldId id="283" r:id="rId33"/>
    <p:sldId id="284" r:id="rId34"/>
    <p:sldId id="285" r:id="rId35"/>
    <p:sldId id="290" r:id="rId36"/>
    <p:sldId id="292" r:id="rId37"/>
    <p:sldId id="291" r:id="rId38"/>
    <p:sldId id="293" r:id="rId39"/>
    <p:sldId id="294" r:id="rId40"/>
    <p:sldId id="295" r:id="rId41"/>
    <p:sldId id="296" r:id="rId42"/>
    <p:sldId id="297" r:id="rId43"/>
    <p:sldId id="298" r:id="rId44"/>
    <p:sldId id="302" r:id="rId45"/>
    <p:sldId id="299" r:id="rId46"/>
    <p:sldId id="303" r:id="rId47"/>
    <p:sldId id="300" r:id="rId48"/>
    <p:sldId id="301"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F1E7930-6A08-4C61-8C6F-CD117569ED7D}" type="datetimeFigureOut">
              <a:rPr lang="en-US" smtClean="0"/>
              <a:pPr/>
              <a:t>10-Dec-17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9C165D9-0FFB-431C-AAB7-11A9E07B3AB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1E7930-6A08-4C61-8C6F-CD117569ED7D}" type="datetimeFigureOut">
              <a:rPr lang="en-US" smtClean="0"/>
              <a:pPr/>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1E7930-6A08-4C61-8C6F-CD117569ED7D}" type="datetimeFigureOut">
              <a:rPr lang="en-US" smtClean="0"/>
              <a:pPr/>
              <a:t>10-Dec-17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165D9-0FFB-431C-AAB7-11A9E07B3AB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1E7930-6A08-4C61-8C6F-CD117569ED7D}" type="datetimeFigureOut">
              <a:rPr lang="en-US" smtClean="0"/>
              <a:pPr/>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1E7930-6A08-4C61-8C6F-CD117569ED7D}" type="datetimeFigureOut">
              <a:rPr lang="en-US" smtClean="0"/>
              <a:pPr/>
              <a:t>10-Dec-17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F1E7930-6A08-4C61-8C6F-CD117569ED7D}" type="datetimeFigureOut">
              <a:rPr lang="en-US" smtClean="0"/>
              <a:pPr/>
              <a:t>10-Dec-17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E7930-6A08-4C61-8C6F-CD117569ED7D}" type="datetimeFigureOut">
              <a:rPr lang="en-US" smtClean="0"/>
              <a:pPr/>
              <a:t>10-Dec-17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1E7930-6A08-4C61-8C6F-CD117569ED7D}" type="datetimeFigureOut">
              <a:rPr lang="en-US" smtClean="0"/>
              <a:pPr/>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165D9-0FFB-431C-AAB7-11A9E07B3A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F1E7930-6A08-4C61-8C6F-CD117569ED7D}" type="datetimeFigureOut">
              <a:rPr lang="en-US" smtClean="0"/>
              <a:pPr/>
              <a:t>10-Dec-17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9C165D9-0FFB-431C-AAB7-11A9E07B3AB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1E7930-6A08-4C61-8C6F-CD117569ED7D}" type="datetimeFigureOut">
              <a:rPr lang="en-US" smtClean="0"/>
              <a:pPr/>
              <a:t>10-Dec-17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9C165D9-0FFB-431C-AAB7-11A9E07B3AB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 MODEL</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normAutofit/>
          </a:bodyPr>
          <a:lstStyle/>
          <a:p>
            <a:r>
              <a:rPr lang="en-US" dirty="0"/>
              <a:t>Relationship Set</a:t>
            </a:r>
          </a:p>
          <a:p>
            <a:endParaRPr lang="en-US" dirty="0"/>
          </a:p>
          <a:p>
            <a:r>
              <a:rPr lang="en-US" dirty="0"/>
              <a:t>A set of relationships of similar type is called a relationship set. </a:t>
            </a:r>
          </a:p>
          <a:p>
            <a:endParaRPr lang="en-US" dirty="0"/>
          </a:p>
          <a:p>
            <a:r>
              <a:rPr lang="en-US" dirty="0"/>
              <a:t>Like entities, a relationship too can have attributes. These attributes are called </a:t>
            </a:r>
            <a:r>
              <a:rPr lang="en-US" b="1" dirty="0"/>
              <a:t>descriptive attributes</a:t>
            </a:r>
            <a:r>
              <a:rPr lang="en-US" dirty="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normAutofit/>
          </a:bodyPr>
          <a:lstStyle/>
          <a:p>
            <a:r>
              <a:rPr lang="en-US" dirty="0"/>
              <a:t>Degree of Relationship</a:t>
            </a:r>
          </a:p>
          <a:p>
            <a:endParaRPr lang="en-US" dirty="0"/>
          </a:p>
          <a:p>
            <a:r>
              <a:rPr lang="en-US" dirty="0"/>
              <a:t>The number of participating entities in a relationship  defines the degree of the relationship.</a:t>
            </a:r>
          </a:p>
          <a:p>
            <a:endParaRPr lang="en-US" dirty="0"/>
          </a:p>
          <a:p>
            <a:r>
              <a:rPr lang="en-US" dirty="0"/>
              <a:t>Binary = degree 2</a:t>
            </a:r>
          </a:p>
          <a:p>
            <a:r>
              <a:rPr lang="en-US" dirty="0"/>
              <a:t>Ternary = degree 3</a:t>
            </a:r>
          </a:p>
          <a:p>
            <a:r>
              <a:rPr lang="en-US" dirty="0"/>
              <a:t>n-</a:t>
            </a:r>
            <a:r>
              <a:rPr lang="en-US" dirty="0" err="1"/>
              <a:t>ary</a:t>
            </a: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normAutofit/>
          </a:bodyPr>
          <a:lstStyle/>
          <a:p>
            <a:r>
              <a:rPr lang="en-US" dirty="0"/>
              <a:t>Mapping Cardinalities</a:t>
            </a:r>
          </a:p>
          <a:p>
            <a:endParaRPr lang="en-US" b="1" dirty="0"/>
          </a:p>
          <a:p>
            <a:r>
              <a:rPr lang="en-US" b="1" dirty="0"/>
              <a:t>Cardinality</a:t>
            </a:r>
            <a:r>
              <a:rPr lang="en-US" dirty="0"/>
              <a:t> defines the number of entities in one entity set, which can be associated with the number of entities of other set via relationship set.</a:t>
            </a:r>
          </a:p>
          <a:p>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pic>
        <p:nvPicPr>
          <p:cNvPr id="1026" name="Picture 2"/>
          <p:cNvPicPr>
            <a:picLocks noGrp="1" noChangeAspect="1" noChangeArrowheads="1"/>
          </p:cNvPicPr>
          <p:nvPr>
            <p:ph idx="1"/>
          </p:nvPr>
        </p:nvPicPr>
        <p:blipFill>
          <a:blip r:embed="rId2"/>
          <a:srcRect/>
          <a:stretch>
            <a:fillRect/>
          </a:stretch>
        </p:blipFill>
        <p:spPr bwMode="auto">
          <a:xfrm>
            <a:off x="1219200" y="2286001"/>
            <a:ext cx="6858000" cy="323929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pic>
        <p:nvPicPr>
          <p:cNvPr id="2050" name="Picture 2"/>
          <p:cNvPicPr>
            <a:picLocks noGrp="1" noChangeAspect="1" noChangeArrowheads="1"/>
          </p:cNvPicPr>
          <p:nvPr>
            <p:ph idx="1"/>
          </p:nvPr>
        </p:nvPicPr>
        <p:blipFill>
          <a:blip r:embed="rId2"/>
          <a:srcRect/>
          <a:stretch>
            <a:fillRect/>
          </a:stretch>
        </p:blipFill>
        <p:spPr bwMode="auto">
          <a:xfrm>
            <a:off x="1219200" y="2209800"/>
            <a:ext cx="6553200" cy="344408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pic>
        <p:nvPicPr>
          <p:cNvPr id="3074" name="Picture 2"/>
          <p:cNvPicPr>
            <a:picLocks noGrp="1" noChangeAspect="1" noChangeArrowheads="1"/>
          </p:cNvPicPr>
          <p:nvPr>
            <p:ph idx="1"/>
          </p:nvPr>
        </p:nvPicPr>
        <p:blipFill>
          <a:blip r:embed="rId2"/>
          <a:srcRect/>
          <a:stretch>
            <a:fillRect/>
          </a:stretch>
        </p:blipFill>
        <p:spPr bwMode="auto">
          <a:xfrm>
            <a:off x="1971674" y="2286001"/>
            <a:ext cx="5724525" cy="337264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pic>
        <p:nvPicPr>
          <p:cNvPr id="4098" name="Picture 2"/>
          <p:cNvPicPr>
            <a:picLocks noGrp="1" noChangeAspect="1" noChangeArrowheads="1"/>
          </p:cNvPicPr>
          <p:nvPr>
            <p:ph idx="1"/>
          </p:nvPr>
        </p:nvPicPr>
        <p:blipFill>
          <a:blip r:embed="rId2"/>
          <a:srcRect/>
          <a:stretch>
            <a:fillRect/>
          </a:stretch>
        </p:blipFill>
        <p:spPr bwMode="auto">
          <a:xfrm>
            <a:off x="1066800" y="2209801"/>
            <a:ext cx="6477000" cy="331549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5122" name="Picture 2"/>
          <p:cNvPicPr>
            <a:picLocks noGrp="1" noChangeAspect="1" noChangeArrowheads="1"/>
          </p:cNvPicPr>
          <p:nvPr>
            <p:ph idx="1"/>
          </p:nvPr>
        </p:nvPicPr>
        <p:blipFill>
          <a:blip r:embed="rId2"/>
          <a:srcRect/>
          <a:stretch>
            <a:fillRect/>
          </a:stretch>
        </p:blipFill>
        <p:spPr bwMode="auto">
          <a:xfrm>
            <a:off x="685800" y="2209800"/>
            <a:ext cx="7086600" cy="14859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62000" y="3886200"/>
            <a:ext cx="7086600" cy="25527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6146" name="Picture 2"/>
          <p:cNvPicPr>
            <a:picLocks noGrp="1" noChangeAspect="1" noChangeArrowheads="1"/>
          </p:cNvPicPr>
          <p:nvPr>
            <p:ph idx="1"/>
          </p:nvPr>
        </p:nvPicPr>
        <p:blipFill>
          <a:blip r:embed="rId2"/>
          <a:srcRect/>
          <a:stretch>
            <a:fillRect/>
          </a:stretch>
        </p:blipFill>
        <p:spPr bwMode="auto">
          <a:xfrm>
            <a:off x="838200" y="2209800"/>
            <a:ext cx="7315199" cy="366315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7170" name="Picture 2"/>
          <p:cNvPicPr>
            <a:picLocks noGrp="1" noChangeAspect="1" noChangeArrowheads="1"/>
          </p:cNvPicPr>
          <p:nvPr>
            <p:ph idx="1"/>
          </p:nvPr>
        </p:nvPicPr>
        <p:blipFill>
          <a:blip r:embed="rId2"/>
          <a:srcRect/>
          <a:stretch>
            <a:fillRect/>
          </a:stretch>
        </p:blipFill>
        <p:spPr bwMode="auto">
          <a:xfrm>
            <a:off x="914400" y="2377281"/>
            <a:ext cx="7467599" cy="3505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ER model defines the conceptual view of a database. </a:t>
            </a:r>
          </a:p>
          <a:p>
            <a:endParaRPr lang="en-US" dirty="0"/>
          </a:p>
          <a:p>
            <a:r>
              <a:rPr lang="en-US" dirty="0"/>
              <a:t>It works around real-world entities and the associations among them. </a:t>
            </a:r>
          </a:p>
          <a:p>
            <a:endParaRPr lang="en-US" dirty="0"/>
          </a:p>
          <a:p>
            <a:r>
              <a:rPr lang="en-US" dirty="0"/>
              <a:t>At view level, the ER model is considered a good option for designing databases.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8194" name="Picture 2"/>
          <p:cNvPicPr>
            <a:picLocks noGrp="1" noChangeAspect="1" noChangeArrowheads="1"/>
          </p:cNvPicPr>
          <p:nvPr>
            <p:ph idx="1"/>
          </p:nvPr>
        </p:nvPicPr>
        <p:blipFill>
          <a:blip r:embed="rId2"/>
          <a:srcRect/>
          <a:stretch>
            <a:fillRect/>
          </a:stretch>
        </p:blipFill>
        <p:spPr bwMode="auto">
          <a:xfrm>
            <a:off x="1143000" y="2133601"/>
            <a:ext cx="6857999" cy="375364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9218" name="Picture 2"/>
          <p:cNvPicPr>
            <a:picLocks noGrp="1" noChangeAspect="1" noChangeArrowheads="1"/>
          </p:cNvPicPr>
          <p:nvPr>
            <p:ph idx="1"/>
          </p:nvPr>
        </p:nvPicPr>
        <p:blipFill>
          <a:blip r:embed="rId2"/>
          <a:srcRect/>
          <a:stretch>
            <a:fillRect/>
          </a:stretch>
        </p:blipFill>
        <p:spPr bwMode="auto">
          <a:xfrm>
            <a:off x="609600" y="2209800"/>
            <a:ext cx="7848600" cy="3657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10242" name="Picture 2"/>
          <p:cNvPicPr>
            <a:picLocks noGrp="1" noChangeAspect="1" noChangeArrowheads="1"/>
          </p:cNvPicPr>
          <p:nvPr>
            <p:ph idx="1"/>
          </p:nvPr>
        </p:nvPicPr>
        <p:blipFill>
          <a:blip r:embed="rId2"/>
          <a:srcRect/>
          <a:stretch>
            <a:fillRect/>
          </a:stretch>
        </p:blipFill>
        <p:spPr bwMode="auto">
          <a:xfrm>
            <a:off x="1143000" y="2362201"/>
            <a:ext cx="7239000" cy="35814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11266" name="Picture 2"/>
          <p:cNvPicPr>
            <a:picLocks noGrp="1" noChangeAspect="1" noChangeArrowheads="1"/>
          </p:cNvPicPr>
          <p:nvPr>
            <p:ph idx="1"/>
          </p:nvPr>
        </p:nvPicPr>
        <p:blipFill>
          <a:blip r:embed="rId2"/>
          <a:srcRect/>
          <a:stretch>
            <a:fillRect/>
          </a:stretch>
        </p:blipFill>
        <p:spPr bwMode="auto">
          <a:xfrm>
            <a:off x="914401" y="2438400"/>
            <a:ext cx="6348412" cy="350519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12290" name="Picture 2"/>
          <p:cNvPicPr>
            <a:picLocks noGrp="1" noChangeAspect="1" noChangeArrowheads="1"/>
          </p:cNvPicPr>
          <p:nvPr>
            <p:ph idx="1"/>
          </p:nvPr>
        </p:nvPicPr>
        <p:blipFill>
          <a:blip r:embed="rId2"/>
          <a:srcRect/>
          <a:stretch>
            <a:fillRect/>
          </a:stretch>
        </p:blipFill>
        <p:spPr bwMode="auto">
          <a:xfrm>
            <a:off x="914400" y="2286000"/>
            <a:ext cx="7467599" cy="3505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Representation</a:t>
            </a:r>
          </a:p>
        </p:txBody>
      </p:sp>
      <p:pic>
        <p:nvPicPr>
          <p:cNvPr id="13314" name="Picture 2"/>
          <p:cNvPicPr>
            <a:picLocks noGrp="1" noChangeAspect="1" noChangeArrowheads="1"/>
          </p:cNvPicPr>
          <p:nvPr>
            <p:ph idx="1"/>
          </p:nvPr>
        </p:nvPicPr>
        <p:blipFill>
          <a:blip r:embed="rId2"/>
          <a:srcRect/>
          <a:stretch>
            <a:fillRect/>
          </a:stretch>
        </p:blipFill>
        <p:spPr bwMode="auto">
          <a:xfrm>
            <a:off x="914400" y="2286000"/>
            <a:ext cx="7239000" cy="308213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and Strong Entity</a:t>
            </a:r>
          </a:p>
        </p:txBody>
      </p:sp>
      <p:sp>
        <p:nvSpPr>
          <p:cNvPr id="3" name="Content Placeholder 2"/>
          <p:cNvSpPr>
            <a:spLocks noGrp="1"/>
          </p:cNvSpPr>
          <p:nvPr>
            <p:ph idx="1"/>
          </p:nvPr>
        </p:nvSpPr>
        <p:spPr/>
        <p:txBody>
          <a:bodyPr>
            <a:normAutofit fontScale="85000" lnSpcReduction="20000"/>
          </a:bodyPr>
          <a:lstStyle/>
          <a:p>
            <a:r>
              <a:rPr lang="en-US" dirty="0"/>
              <a:t>A weak entity is an entity that depends on the existence of another entity. In more technical terms it can defined as an entity that cannot be identified by its own attributes.</a:t>
            </a:r>
          </a:p>
          <a:p>
            <a:endParaRPr lang="en-US" dirty="0"/>
          </a:p>
          <a:p>
            <a:r>
              <a:rPr lang="en-US" dirty="0"/>
              <a:t> It uses a foreign key combined with its attributed to form the primary key. </a:t>
            </a:r>
          </a:p>
          <a:p>
            <a:endParaRPr lang="en-US" dirty="0"/>
          </a:p>
          <a:p>
            <a:r>
              <a:rPr lang="en-US" dirty="0"/>
              <a:t>An entity like order item is  a good example for this. </a:t>
            </a:r>
          </a:p>
          <a:p>
            <a:endParaRPr lang="en-US" dirty="0"/>
          </a:p>
          <a:p>
            <a:r>
              <a:rPr lang="en-US" dirty="0"/>
              <a:t>The order item will be meaningless without an order so it depends on the existence of order.</a:t>
            </a:r>
          </a:p>
          <a:p>
            <a:pPr>
              <a:buNone/>
            </a:pP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and Strong Entity</a:t>
            </a:r>
          </a:p>
        </p:txBody>
      </p:sp>
      <p:pic>
        <p:nvPicPr>
          <p:cNvPr id="14338" name="Picture 2"/>
          <p:cNvPicPr>
            <a:picLocks noGrp="1" noChangeAspect="1" noChangeArrowheads="1"/>
          </p:cNvPicPr>
          <p:nvPr>
            <p:ph idx="1"/>
          </p:nvPr>
        </p:nvPicPr>
        <p:blipFill>
          <a:blip r:embed="rId2"/>
          <a:srcRect/>
          <a:stretch>
            <a:fillRect/>
          </a:stretch>
        </p:blipFill>
        <p:spPr bwMode="auto">
          <a:xfrm>
            <a:off x="2057400" y="2895600"/>
            <a:ext cx="4876800" cy="2667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and Strong Entity</a:t>
            </a:r>
          </a:p>
        </p:txBody>
      </p:sp>
      <p:sp>
        <p:nvSpPr>
          <p:cNvPr id="3" name="Content Placeholder 2"/>
          <p:cNvSpPr>
            <a:spLocks noGrp="1"/>
          </p:cNvSpPr>
          <p:nvPr>
            <p:ph idx="1"/>
          </p:nvPr>
        </p:nvSpPr>
        <p:spPr/>
        <p:txBody>
          <a:bodyPr>
            <a:normAutofit lnSpcReduction="10000"/>
          </a:bodyPr>
          <a:lstStyle/>
          <a:p>
            <a:r>
              <a:rPr lang="en-US" dirty="0"/>
              <a:t>An entity set that has a primary key is called as Strong entity set.</a:t>
            </a:r>
          </a:p>
          <a:p>
            <a:endParaRPr lang="en-US" dirty="0"/>
          </a:p>
          <a:p>
            <a:r>
              <a:rPr lang="en-US" dirty="0"/>
              <a:t>Consider an entity set Payment which has three attributes: </a:t>
            </a:r>
            <a:r>
              <a:rPr lang="en-US" dirty="0" err="1"/>
              <a:t>payment_number</a:t>
            </a:r>
            <a:r>
              <a:rPr lang="en-US" dirty="0"/>
              <a:t>, </a:t>
            </a:r>
            <a:r>
              <a:rPr lang="en-US" dirty="0" err="1"/>
              <a:t>payment_date</a:t>
            </a:r>
            <a:r>
              <a:rPr lang="en-US" dirty="0"/>
              <a:t> and </a:t>
            </a:r>
            <a:r>
              <a:rPr lang="en-US" dirty="0" err="1"/>
              <a:t>payment_amount</a:t>
            </a:r>
            <a:r>
              <a:rPr lang="en-US" dirty="0"/>
              <a:t>. </a:t>
            </a:r>
          </a:p>
          <a:p>
            <a:endParaRPr lang="en-US" dirty="0"/>
          </a:p>
          <a:p>
            <a:r>
              <a:rPr lang="en-US" dirty="0"/>
              <a:t>Although each payment entity is distinct but payment for different loans may share the same payment number. Thus, this entity set does not have a primary key and it is an entity set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and Strong Entity</a:t>
            </a:r>
          </a:p>
        </p:txBody>
      </p:sp>
      <p:sp>
        <p:nvSpPr>
          <p:cNvPr id="3" name="Content Placeholder 2"/>
          <p:cNvSpPr>
            <a:spLocks noGrp="1"/>
          </p:cNvSpPr>
          <p:nvPr>
            <p:ph idx="1"/>
          </p:nvPr>
        </p:nvSpPr>
        <p:spPr/>
        <p:txBody>
          <a:bodyPr>
            <a:normAutofit/>
          </a:bodyPr>
          <a:lstStyle/>
          <a:p>
            <a:r>
              <a:rPr lang="en-US" dirty="0"/>
              <a:t>A weak entity set does not have a primary key but we need a means of distinguishing among all those entries in the entity set that depend on one particular strong entity set. </a:t>
            </a:r>
          </a:p>
          <a:p>
            <a:endParaRPr lang="en-US" dirty="0"/>
          </a:p>
          <a:p>
            <a:r>
              <a:rPr lang="en-US" dirty="0"/>
              <a:t>The </a:t>
            </a:r>
            <a:r>
              <a:rPr lang="en-US" b="1" dirty="0"/>
              <a:t>discriminator </a:t>
            </a:r>
            <a:r>
              <a:rPr lang="en-US" dirty="0"/>
              <a:t>of a weak entity set is a set of attributes that allows this distinction be made. </a:t>
            </a:r>
          </a:p>
          <a:p>
            <a:endParaRPr lang="en-US" dirty="0"/>
          </a:p>
          <a:p>
            <a:r>
              <a:rPr lang="en-US" dirty="0"/>
              <a:t>For example, </a:t>
            </a:r>
            <a:r>
              <a:rPr lang="en-US" dirty="0" err="1"/>
              <a:t>payment_number</a:t>
            </a:r>
            <a:r>
              <a:rPr lang="en-US" dirty="0"/>
              <a:t> acts as discriminator for payment entity 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lstStyle/>
          <a:p>
            <a:r>
              <a:rPr lang="en-US" dirty="0"/>
              <a:t>An </a:t>
            </a:r>
            <a:r>
              <a:rPr lang="en-US" b="1" dirty="0"/>
              <a:t>entity</a:t>
            </a:r>
            <a:r>
              <a:rPr lang="en-US" dirty="0"/>
              <a:t> can be a real-world object, either animate or inanimate, that can be easily identifiable. </a:t>
            </a:r>
          </a:p>
          <a:p>
            <a:endParaRPr lang="en-US" dirty="0"/>
          </a:p>
          <a:p>
            <a:r>
              <a:rPr lang="en-US" dirty="0"/>
              <a:t>For example, in a school database, students, teachers, classes, and courses offered can be considered as entities. </a:t>
            </a:r>
          </a:p>
          <a:p>
            <a:endParaRPr lang="en-US" dirty="0"/>
          </a:p>
          <a:p>
            <a:r>
              <a:rPr lang="en-US" dirty="0"/>
              <a:t>All these entities have some attributes or properties that give them their identity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and Strong Entity</a:t>
            </a:r>
          </a:p>
        </p:txBody>
      </p:sp>
      <p:sp>
        <p:nvSpPr>
          <p:cNvPr id="3" name="Content Placeholder 2"/>
          <p:cNvSpPr>
            <a:spLocks noGrp="1"/>
          </p:cNvSpPr>
          <p:nvPr>
            <p:ph idx="1"/>
          </p:nvPr>
        </p:nvSpPr>
        <p:spPr/>
        <p:txBody>
          <a:bodyPr>
            <a:normAutofit/>
          </a:bodyPr>
          <a:lstStyle/>
          <a:p>
            <a:r>
              <a:rPr lang="en-US" dirty="0"/>
              <a:t>A member of a strong entity set is called dominant entity and member of weak entity set is called as subordinate entity.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and Strong Entity</a:t>
            </a:r>
          </a:p>
        </p:txBody>
      </p:sp>
      <p:pic>
        <p:nvPicPr>
          <p:cNvPr id="16386" name="Picture 2"/>
          <p:cNvPicPr>
            <a:picLocks noGrp="1" noChangeAspect="1" noChangeArrowheads="1"/>
          </p:cNvPicPr>
          <p:nvPr>
            <p:ph idx="1"/>
          </p:nvPr>
        </p:nvPicPr>
        <p:blipFill>
          <a:blip r:embed="rId2"/>
          <a:srcRect/>
          <a:stretch>
            <a:fillRect/>
          </a:stretch>
        </p:blipFill>
        <p:spPr bwMode="auto">
          <a:xfrm>
            <a:off x="457200" y="1981200"/>
            <a:ext cx="8229600" cy="4572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and Partial Participation</a:t>
            </a:r>
          </a:p>
        </p:txBody>
      </p:sp>
      <p:pic>
        <p:nvPicPr>
          <p:cNvPr id="15362" name="Picture 2"/>
          <p:cNvPicPr>
            <a:picLocks noGrp="1" noChangeAspect="1" noChangeArrowheads="1"/>
          </p:cNvPicPr>
          <p:nvPr>
            <p:ph idx="1"/>
          </p:nvPr>
        </p:nvPicPr>
        <p:blipFill>
          <a:blip r:embed="rId2"/>
          <a:srcRect/>
          <a:stretch>
            <a:fillRect/>
          </a:stretch>
        </p:blipFill>
        <p:spPr bwMode="auto">
          <a:xfrm>
            <a:off x="762000" y="2133600"/>
            <a:ext cx="7315200" cy="3810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and Partial Participation</a:t>
            </a:r>
          </a:p>
        </p:txBody>
      </p:sp>
      <p:sp>
        <p:nvSpPr>
          <p:cNvPr id="3" name="Content Placeholder 2"/>
          <p:cNvSpPr>
            <a:spLocks noGrp="1"/>
          </p:cNvSpPr>
          <p:nvPr>
            <p:ph idx="1"/>
          </p:nvPr>
        </p:nvSpPr>
        <p:spPr/>
        <p:txBody>
          <a:bodyPr>
            <a:normAutofit fontScale="92500"/>
          </a:bodyPr>
          <a:lstStyle/>
          <a:p>
            <a:r>
              <a:rPr lang="en-US" dirty="0"/>
              <a:t>Relationships between entities can be optional or compulsory. </a:t>
            </a:r>
          </a:p>
          <a:p>
            <a:endParaRPr lang="en-US" dirty="0"/>
          </a:p>
          <a:p>
            <a:r>
              <a:rPr lang="en-US" dirty="0"/>
              <a:t>In our example, we could decide that a person is considered to be a customer only if they have bought a product. </a:t>
            </a:r>
          </a:p>
          <a:p>
            <a:endParaRPr lang="en-US" dirty="0"/>
          </a:p>
          <a:p>
            <a:r>
              <a:rPr lang="en-US" dirty="0"/>
              <a:t>On the other hand, we could say that a customer is a person whom we know about and whom we hope might buy something—that is, we can have people listed as customers in our database who never buy a product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and Partial Participation</a:t>
            </a:r>
          </a:p>
        </p:txBody>
      </p:sp>
      <p:sp>
        <p:nvSpPr>
          <p:cNvPr id="3" name="Content Placeholder 2"/>
          <p:cNvSpPr>
            <a:spLocks noGrp="1"/>
          </p:cNvSpPr>
          <p:nvPr>
            <p:ph idx="1"/>
          </p:nvPr>
        </p:nvSpPr>
        <p:spPr/>
        <p:txBody>
          <a:bodyPr>
            <a:normAutofit/>
          </a:bodyPr>
          <a:lstStyle/>
          <a:p>
            <a:r>
              <a:rPr lang="en-US" dirty="0"/>
              <a:t>In the first case, the customer entity has </a:t>
            </a:r>
            <a:r>
              <a:rPr lang="en-US" i="1" dirty="0"/>
              <a:t>total participation </a:t>
            </a:r>
            <a:r>
              <a:rPr lang="en-US" dirty="0"/>
              <a:t>in the bought relationship (all customers have bought a product, and we can’t have a customer who hasn’t bought a product), while in the second case it has </a:t>
            </a:r>
            <a:r>
              <a:rPr lang="en-US" i="1" dirty="0"/>
              <a:t>partial participation</a:t>
            </a:r>
            <a:r>
              <a:rPr lang="en-US" dirty="0"/>
              <a:t> (a customer can buy a product). </a:t>
            </a:r>
          </a:p>
          <a:p>
            <a:endParaRPr lang="en-US" dirty="0"/>
          </a:p>
          <a:p>
            <a:r>
              <a:rPr lang="en-US" dirty="0"/>
              <a:t>These are referred to as the </a:t>
            </a:r>
            <a:r>
              <a:rPr lang="en-US" i="1" dirty="0"/>
              <a:t>participation constraints</a:t>
            </a:r>
            <a:r>
              <a:rPr lang="en-US" dirty="0"/>
              <a:t> of the relationship.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and Partial Participation</a:t>
            </a:r>
          </a:p>
        </p:txBody>
      </p:sp>
      <p:sp>
        <p:nvSpPr>
          <p:cNvPr id="3" name="Content Placeholder 2"/>
          <p:cNvSpPr>
            <a:spLocks noGrp="1"/>
          </p:cNvSpPr>
          <p:nvPr>
            <p:ph idx="1"/>
          </p:nvPr>
        </p:nvSpPr>
        <p:spPr/>
        <p:txBody>
          <a:bodyPr>
            <a:normAutofit/>
          </a:bodyPr>
          <a:lstStyle/>
          <a:p>
            <a:r>
              <a:rPr lang="en-US" dirty="0"/>
              <a:t>Employee    head of   department</a:t>
            </a:r>
          </a:p>
          <a:p>
            <a:endParaRPr lang="en-US" dirty="0"/>
          </a:p>
          <a:p>
            <a:r>
              <a:rPr lang="en-US" dirty="0"/>
              <a:t>Not all employees become a head, but department will always be headed by one employee.</a:t>
            </a:r>
          </a:p>
          <a:p>
            <a:endParaRPr lang="en-US" dirty="0"/>
          </a:p>
          <a:p>
            <a:r>
              <a:rPr lang="en-US" dirty="0"/>
              <a:t>So employee participated partially in relationship.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p>
        </p:txBody>
      </p:sp>
      <p:pic>
        <p:nvPicPr>
          <p:cNvPr id="1026" name="Picture 2"/>
          <p:cNvPicPr>
            <a:picLocks noGrp="1" noChangeAspect="1" noChangeArrowheads="1"/>
          </p:cNvPicPr>
          <p:nvPr>
            <p:ph idx="1"/>
          </p:nvPr>
        </p:nvPicPr>
        <p:blipFill>
          <a:blip r:embed="rId2"/>
          <a:srcRect/>
          <a:stretch>
            <a:fillRect/>
          </a:stretch>
        </p:blipFill>
        <p:spPr bwMode="auto">
          <a:xfrm>
            <a:off x="1498620" y="1935163"/>
            <a:ext cx="6146760" cy="438943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ER Diagram</a:t>
            </a:r>
          </a:p>
        </p:txBody>
      </p:sp>
      <p:sp>
        <p:nvSpPr>
          <p:cNvPr id="3" name="Content Placeholder 2"/>
          <p:cNvSpPr>
            <a:spLocks noGrp="1"/>
          </p:cNvSpPr>
          <p:nvPr>
            <p:ph idx="1"/>
          </p:nvPr>
        </p:nvSpPr>
        <p:spPr/>
        <p:txBody>
          <a:bodyPr>
            <a:normAutofit lnSpcReduction="10000"/>
          </a:bodyPr>
          <a:lstStyle/>
          <a:p>
            <a:r>
              <a:rPr lang="en-US" dirty="0"/>
              <a:t>In case of college, a college contain many departments</a:t>
            </a:r>
          </a:p>
          <a:p>
            <a:r>
              <a:rPr lang="en-US" dirty="0"/>
              <a:t>Each dept. can offer any number of courses</a:t>
            </a:r>
          </a:p>
          <a:p>
            <a:r>
              <a:rPr lang="en-US" dirty="0"/>
              <a:t>Many instructor can work in a dept.</a:t>
            </a:r>
          </a:p>
          <a:p>
            <a:r>
              <a:rPr lang="en-US" dirty="0"/>
              <a:t>An instructor can work only in one dept.</a:t>
            </a:r>
          </a:p>
          <a:p>
            <a:r>
              <a:rPr lang="en-US" dirty="0"/>
              <a:t>For each dept. there is head</a:t>
            </a:r>
          </a:p>
          <a:p>
            <a:r>
              <a:rPr lang="en-US" dirty="0"/>
              <a:t>An instructor can be head of only one dept.</a:t>
            </a:r>
          </a:p>
          <a:p>
            <a:r>
              <a:rPr lang="en-US" dirty="0"/>
              <a:t>Each instructor can take any no. of courses</a:t>
            </a:r>
          </a:p>
          <a:p>
            <a:r>
              <a:rPr lang="en-US" dirty="0"/>
              <a:t>A course can be taken by only one instructor</a:t>
            </a:r>
          </a:p>
          <a:p>
            <a:r>
              <a:rPr lang="en-US" dirty="0"/>
              <a:t>A student can enroll for any no. of courses</a:t>
            </a:r>
          </a:p>
          <a:p>
            <a:r>
              <a:rPr lang="en-US" dirty="0"/>
              <a:t>Each course can have any no. of students</a:t>
            </a:r>
          </a:p>
          <a:p>
            <a:endParaRPr lang="en-US" dirty="0"/>
          </a:p>
          <a:p>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ER Diagram</a:t>
            </a:r>
          </a:p>
        </p:txBody>
      </p:sp>
      <p:sp>
        <p:nvSpPr>
          <p:cNvPr id="3" name="Content Placeholder 2"/>
          <p:cNvSpPr>
            <a:spLocks noGrp="1"/>
          </p:cNvSpPr>
          <p:nvPr>
            <p:ph idx="1"/>
          </p:nvPr>
        </p:nvSpPr>
        <p:spPr/>
        <p:txBody>
          <a:bodyPr>
            <a:normAutofit/>
          </a:bodyPr>
          <a:lstStyle/>
          <a:p>
            <a:r>
              <a:rPr lang="en-US" b="1" dirty="0"/>
              <a:t>Step 1 : Identify the Entities</a:t>
            </a:r>
          </a:p>
          <a:p>
            <a:pPr>
              <a:buNone/>
            </a:pPr>
            <a:endParaRPr lang="en-US" dirty="0"/>
          </a:p>
          <a:p>
            <a:pPr>
              <a:buNone/>
            </a:pPr>
            <a:r>
              <a:rPr lang="en-US" dirty="0"/>
              <a:t>What are the entities here?</a:t>
            </a:r>
          </a:p>
          <a:p>
            <a:r>
              <a:rPr lang="en-US" dirty="0"/>
              <a:t>From the statements given, the entities are</a:t>
            </a:r>
          </a:p>
          <a:p>
            <a:r>
              <a:rPr lang="en-US" dirty="0"/>
              <a:t>Department</a:t>
            </a:r>
          </a:p>
          <a:p>
            <a:r>
              <a:rPr lang="en-US" dirty="0"/>
              <a:t>Course</a:t>
            </a:r>
          </a:p>
          <a:p>
            <a:r>
              <a:rPr lang="en-US" dirty="0"/>
              <a:t>Instructor</a:t>
            </a:r>
          </a:p>
          <a:p>
            <a:r>
              <a:rPr lang="en-US" dirty="0"/>
              <a:t>Student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ER Diagram</a:t>
            </a:r>
          </a:p>
        </p:txBody>
      </p:sp>
      <p:sp>
        <p:nvSpPr>
          <p:cNvPr id="3" name="Content Placeholder 2"/>
          <p:cNvSpPr>
            <a:spLocks noGrp="1"/>
          </p:cNvSpPr>
          <p:nvPr>
            <p:ph idx="1"/>
          </p:nvPr>
        </p:nvSpPr>
        <p:spPr/>
        <p:txBody>
          <a:bodyPr>
            <a:normAutofit fontScale="77500" lnSpcReduction="20000"/>
          </a:bodyPr>
          <a:lstStyle/>
          <a:p>
            <a:r>
              <a:rPr lang="en-US" b="1" dirty="0"/>
              <a:t>Step 2 : Identify the relationships</a:t>
            </a:r>
          </a:p>
          <a:p>
            <a:r>
              <a:rPr lang="en-US" dirty="0"/>
              <a:t>One department offers many courses. But one particular course can be offered by only one department. hence the cardinality between department and course is One to Many (1:N)</a:t>
            </a:r>
          </a:p>
          <a:p>
            <a:r>
              <a:rPr lang="en-US" dirty="0"/>
              <a:t>One department has multiple instructors . But instructor belongs to only one department. Hence the cardinality between department and instructor is One to Many (1:N)</a:t>
            </a:r>
          </a:p>
          <a:p>
            <a:r>
              <a:rPr lang="en-US" dirty="0"/>
              <a:t>One department has only one head and one head can be the head of only one department. Hence the cardinality is one to one. (1:1)</a:t>
            </a:r>
          </a:p>
          <a:p>
            <a:r>
              <a:rPr lang="en-US" dirty="0"/>
              <a:t>One course can be enrolled by many students and one student can enroll for many courses. Hence the cardinality between course and student is Many to Many (M:N)</a:t>
            </a:r>
          </a:p>
          <a:p>
            <a:r>
              <a:rPr lang="en-US" dirty="0"/>
              <a:t>One course is taught by only one instructor. But one instructor teaches many courses. Hence the cardinality between course and instructor is Many to One (N :1)</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lstStyle/>
          <a:p>
            <a:r>
              <a:rPr lang="en-US" dirty="0"/>
              <a:t>Entities are represented by means of their properties, called </a:t>
            </a:r>
            <a:r>
              <a:rPr lang="en-US" b="1" dirty="0"/>
              <a:t>attributes</a:t>
            </a:r>
            <a:r>
              <a:rPr lang="en-US" dirty="0"/>
              <a:t>. </a:t>
            </a:r>
          </a:p>
          <a:p>
            <a:endParaRPr lang="en-US" dirty="0"/>
          </a:p>
          <a:p>
            <a:r>
              <a:rPr lang="en-US" dirty="0"/>
              <a:t>All attributes have values. </a:t>
            </a:r>
          </a:p>
          <a:p>
            <a:endParaRPr lang="en-US" dirty="0"/>
          </a:p>
          <a:p>
            <a:r>
              <a:rPr lang="en-US" dirty="0"/>
              <a:t>For example, a student entity may have name, class, and age as attributes.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ER Diagram</a:t>
            </a:r>
          </a:p>
        </p:txBody>
      </p:sp>
      <p:sp>
        <p:nvSpPr>
          <p:cNvPr id="3" name="Content Placeholder 2"/>
          <p:cNvSpPr>
            <a:spLocks noGrp="1"/>
          </p:cNvSpPr>
          <p:nvPr>
            <p:ph idx="1"/>
          </p:nvPr>
        </p:nvSpPr>
        <p:spPr/>
        <p:txBody>
          <a:bodyPr>
            <a:normAutofit/>
          </a:bodyPr>
          <a:lstStyle/>
          <a:p>
            <a:r>
              <a:rPr lang="en-US" b="1" dirty="0"/>
              <a:t>Step 3: Identify the key attributes</a:t>
            </a:r>
          </a:p>
          <a:p>
            <a:endParaRPr lang="en-US" dirty="0"/>
          </a:p>
          <a:p>
            <a:r>
              <a:rPr lang="en-US" dirty="0"/>
              <a:t>"</a:t>
            </a:r>
            <a:r>
              <a:rPr lang="en-US" dirty="0" err="1"/>
              <a:t>Departmen_Name</a:t>
            </a:r>
            <a:r>
              <a:rPr lang="en-US" dirty="0"/>
              <a:t>" can identify a department uniquely. Hence </a:t>
            </a:r>
            <a:r>
              <a:rPr lang="en-US" dirty="0" err="1"/>
              <a:t>Department_Name</a:t>
            </a:r>
            <a:r>
              <a:rPr lang="en-US" dirty="0"/>
              <a:t> is the key attribute for the Entity "Department".</a:t>
            </a:r>
          </a:p>
          <a:p>
            <a:r>
              <a:rPr lang="en-US" dirty="0" err="1"/>
              <a:t>Course_ID</a:t>
            </a:r>
            <a:r>
              <a:rPr lang="en-US" dirty="0"/>
              <a:t> is the key attribute for "Course" Entity.</a:t>
            </a:r>
          </a:p>
          <a:p>
            <a:r>
              <a:rPr lang="en-US" dirty="0" err="1"/>
              <a:t>Student_ID</a:t>
            </a:r>
            <a:r>
              <a:rPr lang="en-US" dirty="0"/>
              <a:t> is the key attribute for "Student" Entity.</a:t>
            </a:r>
          </a:p>
          <a:p>
            <a:r>
              <a:rPr lang="en-US" dirty="0" err="1"/>
              <a:t>Instructor_ID</a:t>
            </a:r>
            <a:r>
              <a:rPr lang="en-US" dirty="0"/>
              <a:t> is the key attribute for "Instructor" Entity.</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ER Diagram</a:t>
            </a:r>
          </a:p>
        </p:txBody>
      </p:sp>
      <p:sp>
        <p:nvSpPr>
          <p:cNvPr id="3" name="Content Placeholder 2"/>
          <p:cNvSpPr>
            <a:spLocks noGrp="1"/>
          </p:cNvSpPr>
          <p:nvPr>
            <p:ph idx="1"/>
          </p:nvPr>
        </p:nvSpPr>
        <p:spPr/>
        <p:txBody>
          <a:bodyPr>
            <a:normAutofit/>
          </a:bodyPr>
          <a:lstStyle/>
          <a:p>
            <a:r>
              <a:rPr lang="en-US" b="1" dirty="0"/>
              <a:t>Step 4: Identify other relevant attributes</a:t>
            </a:r>
          </a:p>
          <a:p>
            <a:r>
              <a:rPr lang="en-US" dirty="0"/>
              <a:t>For the department entity, other attributes are location</a:t>
            </a:r>
          </a:p>
          <a:p>
            <a:r>
              <a:rPr lang="en-US" dirty="0"/>
              <a:t>For course entity, other attributes are </a:t>
            </a:r>
            <a:r>
              <a:rPr lang="en-US" dirty="0" err="1"/>
              <a:t>course_name,duration</a:t>
            </a:r>
            <a:endParaRPr lang="en-US" dirty="0"/>
          </a:p>
          <a:p>
            <a:r>
              <a:rPr lang="en-US" dirty="0"/>
              <a:t>For instructor entity, other attributes are </a:t>
            </a:r>
            <a:r>
              <a:rPr lang="en-US" dirty="0" err="1"/>
              <a:t>first_name</a:t>
            </a:r>
            <a:r>
              <a:rPr lang="en-US" dirty="0"/>
              <a:t>, </a:t>
            </a:r>
            <a:r>
              <a:rPr lang="en-US" dirty="0" err="1"/>
              <a:t>last_name</a:t>
            </a:r>
            <a:r>
              <a:rPr lang="en-US" dirty="0"/>
              <a:t>, phone</a:t>
            </a:r>
          </a:p>
          <a:p>
            <a:r>
              <a:rPr lang="en-US" dirty="0"/>
              <a:t>For student entity, </a:t>
            </a:r>
            <a:r>
              <a:rPr lang="en-US" dirty="0" err="1"/>
              <a:t>first_name</a:t>
            </a:r>
            <a:r>
              <a:rPr lang="en-US" dirty="0"/>
              <a:t>, </a:t>
            </a:r>
            <a:r>
              <a:rPr lang="en-US" dirty="0" err="1"/>
              <a:t>last_name</a:t>
            </a:r>
            <a:r>
              <a:rPr lang="en-US" dirty="0"/>
              <a:t>, phone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ER Diagram</a:t>
            </a:r>
          </a:p>
        </p:txBody>
      </p:sp>
      <p:pic>
        <p:nvPicPr>
          <p:cNvPr id="2050" name="Picture 2"/>
          <p:cNvPicPr>
            <a:picLocks noGrp="1" noChangeAspect="1" noChangeArrowheads="1"/>
          </p:cNvPicPr>
          <p:nvPr>
            <p:ph idx="1"/>
          </p:nvPr>
        </p:nvPicPr>
        <p:blipFill>
          <a:blip r:embed="rId2"/>
          <a:srcRect/>
          <a:stretch>
            <a:fillRect/>
          </a:stretch>
        </p:blipFill>
        <p:spPr bwMode="auto">
          <a:xfrm>
            <a:off x="457200" y="1935163"/>
            <a:ext cx="8153400" cy="4922837"/>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Generalization</a:t>
            </a:r>
          </a:p>
        </p:txBody>
      </p:sp>
      <p:pic>
        <p:nvPicPr>
          <p:cNvPr id="1026" name="Picture 2"/>
          <p:cNvPicPr>
            <a:picLocks noGrp="1" noChangeAspect="1" noChangeArrowheads="1"/>
          </p:cNvPicPr>
          <p:nvPr>
            <p:ph idx="1"/>
          </p:nvPr>
        </p:nvPicPr>
        <p:blipFill>
          <a:blip r:embed="rId2"/>
          <a:srcRect/>
          <a:stretch>
            <a:fillRect/>
          </a:stretch>
        </p:blipFill>
        <p:spPr bwMode="auto">
          <a:xfrm>
            <a:off x="914400" y="2209800"/>
            <a:ext cx="7391400" cy="3291681"/>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098" name="Picture 2"/>
          <p:cNvPicPr>
            <a:picLocks noGrp="1" noChangeAspect="1" noChangeArrowheads="1"/>
          </p:cNvPicPr>
          <p:nvPr>
            <p:ph idx="1"/>
          </p:nvPr>
        </p:nvPicPr>
        <p:blipFill>
          <a:blip r:embed="rId2"/>
          <a:srcRect/>
          <a:stretch>
            <a:fillRect/>
          </a:stretch>
        </p:blipFill>
        <p:spPr bwMode="auto">
          <a:xfrm>
            <a:off x="1947862" y="2572544"/>
            <a:ext cx="5248275" cy="31146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a:t>
            </a:r>
          </a:p>
        </p:txBody>
      </p:sp>
      <p:pic>
        <p:nvPicPr>
          <p:cNvPr id="2050" name="Picture 2"/>
          <p:cNvPicPr>
            <a:picLocks noGrp="1" noChangeAspect="1" noChangeArrowheads="1"/>
          </p:cNvPicPr>
          <p:nvPr>
            <p:ph idx="1"/>
          </p:nvPr>
        </p:nvPicPr>
        <p:blipFill>
          <a:blip r:embed="rId2"/>
          <a:srcRect/>
          <a:stretch>
            <a:fillRect/>
          </a:stretch>
        </p:blipFill>
        <p:spPr bwMode="auto">
          <a:xfrm>
            <a:off x="838200" y="2267744"/>
            <a:ext cx="7467600" cy="37242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a:t>
            </a:r>
          </a:p>
        </p:txBody>
      </p:sp>
      <p:pic>
        <p:nvPicPr>
          <p:cNvPr id="5122" name="Picture 2"/>
          <p:cNvPicPr>
            <a:picLocks noGrp="1" noChangeAspect="1" noChangeArrowheads="1"/>
          </p:cNvPicPr>
          <p:nvPr>
            <p:ph idx="1"/>
          </p:nvPr>
        </p:nvPicPr>
        <p:blipFill>
          <a:blip r:embed="rId2"/>
          <a:srcRect/>
          <a:stretch>
            <a:fillRect/>
          </a:stretch>
        </p:blipFill>
        <p:spPr bwMode="auto">
          <a:xfrm>
            <a:off x="2062162" y="2620169"/>
            <a:ext cx="5019675" cy="301942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lstStyle/>
          <a:p>
            <a:r>
              <a:rPr lang="en-US" dirty="0"/>
              <a:t>Aggregation is a process when relation between two entity is treated as a single entity. </a:t>
            </a:r>
          </a:p>
          <a:p>
            <a:endParaRPr lang="en-US" dirty="0"/>
          </a:p>
          <a:p>
            <a:r>
              <a:rPr lang="en-US" dirty="0"/>
              <a:t>Here the relation between Center and Course, is acting as an Entity in relation with Visitor.</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pic>
        <p:nvPicPr>
          <p:cNvPr id="3074" name="Picture 2"/>
          <p:cNvPicPr>
            <a:picLocks noGrp="1" noChangeAspect="1" noChangeArrowheads="1"/>
          </p:cNvPicPr>
          <p:nvPr>
            <p:ph idx="1"/>
          </p:nvPr>
        </p:nvPicPr>
        <p:blipFill>
          <a:blip r:embed="rId2"/>
          <a:srcRect/>
          <a:stretch>
            <a:fillRect/>
          </a:stretch>
        </p:blipFill>
        <p:spPr bwMode="auto">
          <a:xfrm>
            <a:off x="2328862" y="2372519"/>
            <a:ext cx="4486275" cy="351472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lstStyle/>
          <a:p>
            <a:r>
              <a:rPr lang="en-US" dirty="0"/>
              <a:t>The E-R model cannot express relationships among relationships.</a:t>
            </a:r>
          </a:p>
          <a:p>
            <a:endParaRPr lang="en-US" dirty="0"/>
          </a:p>
          <a:p>
            <a:r>
              <a:rPr lang="en-US" dirty="0"/>
              <a:t>When would we need such a thing?</a:t>
            </a:r>
          </a:p>
          <a:p>
            <a:endParaRPr lang="en-US" dirty="0"/>
          </a:p>
          <a:p>
            <a:r>
              <a:rPr lang="en-US" dirty="0"/>
              <a:t>Consider a DB with information about employees who work on a particular project and use a number of machines doing that work.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Attributes</a:t>
            </a:r>
          </a:p>
        </p:txBody>
      </p:sp>
      <p:sp>
        <p:nvSpPr>
          <p:cNvPr id="3" name="Content Placeholder 2"/>
          <p:cNvSpPr>
            <a:spLocks noGrp="1"/>
          </p:cNvSpPr>
          <p:nvPr>
            <p:ph idx="1"/>
          </p:nvPr>
        </p:nvSpPr>
        <p:spPr/>
        <p:txBody>
          <a:bodyPr>
            <a:normAutofit fontScale="77500" lnSpcReduction="20000"/>
          </a:bodyPr>
          <a:lstStyle/>
          <a:p>
            <a:r>
              <a:rPr lang="en-US" b="1" dirty="0"/>
              <a:t>Simple attribute</a:t>
            </a:r>
            <a:r>
              <a:rPr lang="en-US" dirty="0"/>
              <a:t> − Simple attributes are atomic values, which cannot be divided further. For example, a student's phone number is an atomic value of 10 digits.</a:t>
            </a:r>
          </a:p>
          <a:p>
            <a:endParaRPr lang="en-US" dirty="0"/>
          </a:p>
          <a:p>
            <a:r>
              <a:rPr lang="en-US" b="1" dirty="0"/>
              <a:t>Composite attribute</a:t>
            </a:r>
            <a:r>
              <a:rPr lang="en-US" dirty="0"/>
              <a:t> − Composite attributes are made of more than one simple attribute. For example, a student's complete name may have </a:t>
            </a:r>
            <a:r>
              <a:rPr lang="en-US" dirty="0" err="1"/>
              <a:t>first_name</a:t>
            </a:r>
            <a:r>
              <a:rPr lang="en-US" dirty="0"/>
              <a:t> and </a:t>
            </a:r>
            <a:r>
              <a:rPr lang="en-US" dirty="0" err="1"/>
              <a:t>last_name</a:t>
            </a:r>
            <a:r>
              <a:rPr lang="en-US" dirty="0"/>
              <a:t>.</a:t>
            </a:r>
          </a:p>
          <a:p>
            <a:endParaRPr lang="en-US" dirty="0"/>
          </a:p>
          <a:p>
            <a:r>
              <a:rPr lang="en-US" b="1" dirty="0"/>
              <a:t>Derived attribute</a:t>
            </a:r>
            <a:r>
              <a:rPr lang="en-US" dirty="0"/>
              <a:t> − Derived attributes are the attributes that do not exist in the physical database, but their values are derived from other attributes present in the database. </a:t>
            </a:r>
          </a:p>
          <a:p>
            <a:endParaRPr lang="en-US" dirty="0"/>
          </a:p>
          <a:p>
            <a:r>
              <a:rPr lang="en-US" dirty="0"/>
              <a:t>For example, </a:t>
            </a:r>
            <a:r>
              <a:rPr lang="en-US" dirty="0" err="1"/>
              <a:t>average_salary</a:t>
            </a:r>
            <a:r>
              <a:rPr lang="en-US" dirty="0"/>
              <a:t> in a department should not be saved directly in the database, instead it can be derived. For another example, age can be derived from </a:t>
            </a:r>
            <a:r>
              <a:rPr lang="en-US" dirty="0" err="1"/>
              <a:t>data_of_birth</a:t>
            </a:r>
            <a:r>
              <a:rPr lang="en-US" dirty="0"/>
              <a:t>.</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pic>
        <p:nvPicPr>
          <p:cNvPr id="6146" name="Picture 2"/>
          <p:cNvPicPr>
            <a:picLocks noGrp="1" noChangeAspect="1" noChangeArrowheads="1"/>
          </p:cNvPicPr>
          <p:nvPr>
            <p:ph idx="1"/>
          </p:nvPr>
        </p:nvPicPr>
        <p:blipFill>
          <a:blip r:embed="rId2"/>
          <a:srcRect/>
          <a:stretch>
            <a:fillRect/>
          </a:stretch>
        </p:blipFill>
        <p:spPr bwMode="auto">
          <a:xfrm>
            <a:off x="2133600" y="2286000"/>
            <a:ext cx="5181600" cy="37338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normAutofit fontScale="92500" lnSpcReduction="10000"/>
          </a:bodyPr>
          <a:lstStyle/>
          <a:p>
            <a:r>
              <a:rPr lang="en-US" dirty="0"/>
              <a:t>Relationship sets </a:t>
            </a:r>
            <a:r>
              <a:rPr lang="en-US" i="1" dirty="0"/>
              <a:t>work</a:t>
            </a:r>
            <a:r>
              <a:rPr lang="en-US" dirty="0"/>
              <a:t> and </a:t>
            </a:r>
            <a:r>
              <a:rPr lang="en-US" i="1" dirty="0"/>
              <a:t>uses</a:t>
            </a:r>
            <a:r>
              <a:rPr lang="en-US" dirty="0"/>
              <a:t> could be combined into a single set. However, they shouldn't be, as this would obscure the logical structure of this scheme.</a:t>
            </a:r>
          </a:p>
          <a:p>
            <a:endParaRPr lang="en-US" dirty="0"/>
          </a:p>
          <a:p>
            <a:r>
              <a:rPr lang="en-US" dirty="0"/>
              <a:t>The solution is to use </a:t>
            </a:r>
            <a:r>
              <a:rPr lang="en-US" b="1" dirty="0"/>
              <a:t>aggregation</a:t>
            </a:r>
            <a:r>
              <a:rPr lang="en-US" dirty="0"/>
              <a:t>.</a:t>
            </a:r>
          </a:p>
          <a:p>
            <a:endParaRPr lang="en-US" dirty="0"/>
          </a:p>
          <a:p>
            <a:r>
              <a:rPr lang="en-US" dirty="0"/>
              <a:t>An abstraction through which relationships are treated as higher-level entities.</a:t>
            </a:r>
          </a:p>
          <a:p>
            <a:r>
              <a:rPr lang="en-US" dirty="0"/>
              <a:t>For our example, we treat the relationship set </a:t>
            </a:r>
            <a:r>
              <a:rPr lang="en-US" i="1" dirty="0"/>
              <a:t>work</a:t>
            </a:r>
            <a:r>
              <a:rPr lang="en-US" dirty="0"/>
              <a:t> and the entity sets </a:t>
            </a:r>
            <a:r>
              <a:rPr lang="en-US" i="1" dirty="0"/>
              <a:t>employee</a:t>
            </a:r>
            <a:r>
              <a:rPr lang="en-US" dirty="0"/>
              <a:t> and </a:t>
            </a:r>
            <a:r>
              <a:rPr lang="en-US" i="1" dirty="0"/>
              <a:t>project</a:t>
            </a:r>
            <a:r>
              <a:rPr lang="en-US" dirty="0"/>
              <a:t> as a higher-level </a:t>
            </a:r>
            <a:r>
              <a:rPr lang="en-US" b="1" dirty="0"/>
              <a:t>entity set</a:t>
            </a:r>
            <a:r>
              <a:rPr lang="en-US" dirty="0"/>
              <a:t> called </a:t>
            </a:r>
            <a:r>
              <a:rPr lang="en-US" i="1" dirty="0"/>
              <a:t>work</a:t>
            </a:r>
            <a:r>
              <a:rPr lang="en-US" dirty="0"/>
              <a: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pic>
        <p:nvPicPr>
          <p:cNvPr id="7170" name="Picture 2"/>
          <p:cNvPicPr>
            <a:picLocks noGrp="1" noChangeAspect="1" noChangeArrowheads="1"/>
          </p:cNvPicPr>
          <p:nvPr>
            <p:ph idx="1"/>
          </p:nvPr>
        </p:nvPicPr>
        <p:blipFill>
          <a:blip r:embed="rId2"/>
          <a:srcRect/>
          <a:stretch>
            <a:fillRect/>
          </a:stretch>
        </p:blipFill>
        <p:spPr bwMode="auto">
          <a:xfrm>
            <a:off x="1828800" y="2209800"/>
            <a:ext cx="5410200" cy="3733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Attributes</a:t>
            </a:r>
          </a:p>
        </p:txBody>
      </p:sp>
      <p:sp>
        <p:nvSpPr>
          <p:cNvPr id="3" name="Content Placeholder 2"/>
          <p:cNvSpPr>
            <a:spLocks noGrp="1"/>
          </p:cNvSpPr>
          <p:nvPr>
            <p:ph idx="1"/>
          </p:nvPr>
        </p:nvSpPr>
        <p:spPr/>
        <p:txBody>
          <a:bodyPr>
            <a:normAutofit lnSpcReduction="10000"/>
          </a:bodyPr>
          <a:lstStyle/>
          <a:p>
            <a:r>
              <a:rPr lang="en-US" b="1" dirty="0"/>
              <a:t>Single-value attribute</a:t>
            </a:r>
            <a:r>
              <a:rPr lang="en-US" dirty="0"/>
              <a:t> − Single-value attributes contain single value. </a:t>
            </a:r>
          </a:p>
          <a:p>
            <a:endParaRPr lang="en-US" dirty="0"/>
          </a:p>
          <a:p>
            <a:r>
              <a:rPr lang="en-US" dirty="0"/>
              <a:t>For example − </a:t>
            </a:r>
            <a:r>
              <a:rPr lang="en-US" dirty="0" err="1"/>
              <a:t>Social_Security_Number</a:t>
            </a:r>
            <a:r>
              <a:rPr lang="en-US" dirty="0"/>
              <a:t>.</a:t>
            </a:r>
          </a:p>
          <a:p>
            <a:endParaRPr lang="en-US" b="1" dirty="0"/>
          </a:p>
          <a:p>
            <a:r>
              <a:rPr lang="en-US" b="1" dirty="0"/>
              <a:t>Multi-value attribute</a:t>
            </a:r>
            <a:r>
              <a:rPr lang="en-US" dirty="0"/>
              <a:t> − Multi-value attributes may contain more than one values. </a:t>
            </a:r>
          </a:p>
          <a:p>
            <a:endParaRPr lang="en-US" dirty="0"/>
          </a:p>
          <a:p>
            <a:r>
              <a:rPr lang="en-US" dirty="0"/>
              <a:t>For example, a person can have more than one phone number, </a:t>
            </a:r>
            <a:r>
              <a:rPr lang="en-US" dirty="0" err="1"/>
              <a:t>email_address</a:t>
            </a:r>
            <a:r>
              <a:rPr lang="en-US" dirty="0"/>
              <a:t>,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normAutofit lnSpcReduction="10000"/>
          </a:bodyPr>
          <a:lstStyle/>
          <a:p>
            <a:r>
              <a:rPr lang="en-US" dirty="0"/>
              <a:t>Entity-Set and Keys</a:t>
            </a:r>
          </a:p>
          <a:p>
            <a:endParaRPr lang="en-US" dirty="0"/>
          </a:p>
          <a:p>
            <a:r>
              <a:rPr lang="en-US" dirty="0"/>
              <a:t>Key is an attribute or collection of attributes that uniquely identifies an entity among entity set.</a:t>
            </a:r>
          </a:p>
          <a:p>
            <a:endParaRPr lang="en-US" dirty="0"/>
          </a:p>
          <a:p>
            <a:r>
              <a:rPr lang="en-US" dirty="0"/>
              <a:t>For example, the </a:t>
            </a:r>
            <a:r>
              <a:rPr lang="en-US" dirty="0" err="1"/>
              <a:t>roll_number</a:t>
            </a:r>
            <a:r>
              <a:rPr lang="en-US" dirty="0"/>
              <a:t> of a student makes him/her identifiable among students.</a:t>
            </a:r>
          </a:p>
          <a:p>
            <a:endParaRPr lang="en-US" dirty="0"/>
          </a:p>
          <a:p>
            <a:r>
              <a:rPr lang="en-US" b="1" dirty="0"/>
              <a:t>Super Key</a:t>
            </a:r>
            <a:r>
              <a:rPr lang="en-US" dirty="0"/>
              <a:t> − A set of attributes (one or more) that collectively identifies an entity in an entity set.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normAutofit/>
          </a:bodyPr>
          <a:lstStyle/>
          <a:p>
            <a:r>
              <a:rPr lang="en-US" b="1" dirty="0"/>
              <a:t>Candidate Key</a:t>
            </a:r>
            <a:r>
              <a:rPr lang="en-US" dirty="0"/>
              <a:t> − A minimal super key is called a candidate key. An entity set may have more than one candidate key.</a:t>
            </a:r>
          </a:p>
          <a:p>
            <a:endParaRPr lang="en-US" dirty="0"/>
          </a:p>
          <a:p>
            <a:r>
              <a:rPr lang="en-US" b="1" dirty="0"/>
              <a:t>Primary Key</a:t>
            </a:r>
            <a:r>
              <a:rPr lang="en-US" dirty="0"/>
              <a:t> − A primary key is one of the candidate keys chosen by the database designer to uniquely identify the entity 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Terms</a:t>
            </a:r>
          </a:p>
        </p:txBody>
      </p:sp>
      <p:sp>
        <p:nvSpPr>
          <p:cNvPr id="3" name="Content Placeholder 2"/>
          <p:cNvSpPr>
            <a:spLocks noGrp="1"/>
          </p:cNvSpPr>
          <p:nvPr>
            <p:ph idx="1"/>
          </p:nvPr>
        </p:nvSpPr>
        <p:spPr/>
        <p:txBody>
          <a:bodyPr>
            <a:normAutofit/>
          </a:bodyPr>
          <a:lstStyle/>
          <a:p>
            <a:r>
              <a:rPr lang="en-US" dirty="0"/>
              <a:t>Relationship</a:t>
            </a:r>
          </a:p>
          <a:p>
            <a:endParaRPr lang="en-US" dirty="0"/>
          </a:p>
          <a:p>
            <a:r>
              <a:rPr lang="en-US" dirty="0"/>
              <a:t>The association among entities is called a relationship.</a:t>
            </a:r>
          </a:p>
          <a:p>
            <a:endParaRPr lang="en-US" dirty="0"/>
          </a:p>
          <a:p>
            <a:r>
              <a:rPr lang="en-US" dirty="0"/>
              <a:t>For example, an employee </a:t>
            </a:r>
            <a:r>
              <a:rPr lang="en-US" b="1" dirty="0" err="1"/>
              <a:t>works_at</a:t>
            </a:r>
            <a:r>
              <a:rPr lang="en-US" dirty="0" err="1"/>
              <a:t>a</a:t>
            </a:r>
            <a:r>
              <a:rPr lang="en-US" dirty="0"/>
              <a:t> department, a student </a:t>
            </a:r>
            <a:r>
              <a:rPr lang="en-US" b="1" dirty="0"/>
              <a:t>enrolls</a:t>
            </a:r>
            <a:r>
              <a:rPr lang="en-US" dirty="0"/>
              <a:t> in a course. Here, </a:t>
            </a:r>
            <a:r>
              <a:rPr lang="en-US" dirty="0" err="1"/>
              <a:t>Works_at</a:t>
            </a:r>
            <a:r>
              <a:rPr lang="en-US" dirty="0"/>
              <a:t> and Enrolls are called relationships.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1405</TotalTime>
  <Words>1160</Words>
  <Application>Microsoft Office PowerPoint</Application>
  <PresentationFormat>On-screen Show (4:3)</PresentationFormat>
  <Paragraphs>194</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Calibri</vt:lpstr>
      <vt:lpstr>Constantia</vt:lpstr>
      <vt:lpstr>Wingdings 2</vt:lpstr>
      <vt:lpstr>Flow</vt:lpstr>
      <vt:lpstr>ER MODEL</vt:lpstr>
      <vt:lpstr>Introduction</vt:lpstr>
      <vt:lpstr>Basic Terms</vt:lpstr>
      <vt:lpstr>Basic Terms</vt:lpstr>
      <vt:lpstr>Types of Attributes</vt:lpstr>
      <vt:lpstr>Types of Attributes</vt:lpstr>
      <vt:lpstr>Basic Terms</vt:lpstr>
      <vt:lpstr>Basic Terms</vt:lpstr>
      <vt:lpstr>Basic Terms</vt:lpstr>
      <vt:lpstr>Basic Terms</vt:lpstr>
      <vt:lpstr>Basic Terms</vt:lpstr>
      <vt:lpstr>Basic Terms</vt:lpstr>
      <vt:lpstr>Basic Terms</vt:lpstr>
      <vt:lpstr>Basic Terms</vt:lpstr>
      <vt:lpstr>Basic Terms</vt:lpstr>
      <vt:lpstr>Basic Terms</vt:lpstr>
      <vt:lpstr>ER Representation</vt:lpstr>
      <vt:lpstr>ER Representation</vt:lpstr>
      <vt:lpstr>ER Representation</vt:lpstr>
      <vt:lpstr>ER Representation</vt:lpstr>
      <vt:lpstr>ER Representation</vt:lpstr>
      <vt:lpstr>ER Representation</vt:lpstr>
      <vt:lpstr>ER Representation</vt:lpstr>
      <vt:lpstr>ER Representation</vt:lpstr>
      <vt:lpstr>ER Representation</vt:lpstr>
      <vt:lpstr>Weak and Strong Entity</vt:lpstr>
      <vt:lpstr>Weak and Strong Entity</vt:lpstr>
      <vt:lpstr>Weak and Strong Entity</vt:lpstr>
      <vt:lpstr>Weak and Strong Entity</vt:lpstr>
      <vt:lpstr>Weak and Strong Entity</vt:lpstr>
      <vt:lpstr>Weak and Strong Entity</vt:lpstr>
      <vt:lpstr>Total and Partial Participation</vt:lpstr>
      <vt:lpstr>Total and Partial Participation</vt:lpstr>
      <vt:lpstr>Total and Partial Participation</vt:lpstr>
      <vt:lpstr>Total and Partial Participation</vt:lpstr>
      <vt:lpstr>Roles</vt:lpstr>
      <vt:lpstr>Example of ER Diagram</vt:lpstr>
      <vt:lpstr>Example of ER Diagram</vt:lpstr>
      <vt:lpstr>Example of ER Diagram</vt:lpstr>
      <vt:lpstr>Example of ER Diagram</vt:lpstr>
      <vt:lpstr>Example of ER Diagram</vt:lpstr>
      <vt:lpstr>Example of ER Diagram</vt:lpstr>
      <vt:lpstr>Generalization</vt:lpstr>
      <vt:lpstr>Example</vt:lpstr>
      <vt:lpstr>Specialization</vt:lpstr>
      <vt:lpstr>Specialization</vt:lpstr>
      <vt:lpstr>Aggregation</vt:lpstr>
      <vt:lpstr>Aggregation</vt:lpstr>
      <vt:lpstr>Aggregation</vt:lpstr>
      <vt:lpstr>Aggregation</vt:lpstr>
      <vt:lpstr>Aggregation</vt:lpstr>
      <vt:lpstr>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dc:title>
  <dc:creator>Amrit</dc:creator>
  <cp:lastModifiedBy>Sindhuja Jaithiwala</cp:lastModifiedBy>
  <cp:revision>18</cp:revision>
  <dcterms:created xsi:type="dcterms:W3CDTF">2015-08-19T04:03:59Z</dcterms:created>
  <dcterms:modified xsi:type="dcterms:W3CDTF">2017-12-10T17:50:38Z</dcterms:modified>
</cp:coreProperties>
</file>