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33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57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672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60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0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618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61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348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38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18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11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86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30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9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3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04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27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708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jaliddd007/IBM-Data-Science-Assignment-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Anjali Singh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https://github.com/Anjaliddd007/IBM-Data-Science-Assignment-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latin typeface="Carlito"/>
                <a:cs typeface="Carlito"/>
              </a:rPr>
              <a:t>Create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training label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outcomes </a:t>
            </a:r>
            <a:r>
              <a:rPr sz="2000" spc="-5" dirty="0">
                <a:latin typeface="Carlito"/>
                <a:cs typeface="Carlito"/>
              </a:rPr>
              <a:t>where successful </a:t>
            </a:r>
            <a:r>
              <a:rPr sz="2000" dirty="0">
                <a:latin typeface="Carlito"/>
                <a:cs typeface="Carlito"/>
              </a:rPr>
              <a:t>= 1 &amp; </a:t>
            </a:r>
            <a:r>
              <a:rPr sz="2000" spc="-15" dirty="0">
                <a:latin typeface="Carlito"/>
                <a:cs typeface="Carlito"/>
              </a:rPr>
              <a:t>failure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latin typeface="Carlito"/>
                <a:cs typeface="Carlito"/>
              </a:rPr>
              <a:t>Outcome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two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components: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‘Mission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Outcome’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‘Landing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latin typeface="Carlito"/>
                <a:cs typeface="Carlito"/>
              </a:rPr>
              <a:t>New </a:t>
            </a:r>
            <a:r>
              <a:rPr sz="2000" spc="-5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label column </a:t>
            </a:r>
            <a:r>
              <a:rPr sz="2000" spc="-15" dirty="0">
                <a:latin typeface="Carlito"/>
                <a:cs typeface="Carlito"/>
              </a:rPr>
              <a:t>‘class’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value of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if </a:t>
            </a:r>
            <a:r>
              <a:rPr sz="2000" dirty="0">
                <a:latin typeface="Carlito"/>
                <a:cs typeface="Carlito"/>
              </a:rPr>
              <a:t>‘Mission </a:t>
            </a:r>
            <a:r>
              <a:rPr sz="2000" spc="-5" dirty="0">
                <a:latin typeface="Carlito"/>
                <a:cs typeface="Carlito"/>
              </a:rPr>
              <a:t>Outcome’ is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and 0 </a:t>
            </a:r>
            <a:r>
              <a:rPr sz="2000" spc="-5" dirty="0">
                <a:latin typeface="Carlito"/>
                <a:cs typeface="Carlito"/>
              </a:rPr>
              <a:t>otherwise. 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ASDS,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spc="-10" dirty="0">
                <a:latin typeface="Carlito"/>
                <a:cs typeface="Carlito"/>
              </a:rPr>
              <a:t>RTLS,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30" dirty="0">
                <a:latin typeface="Carlito"/>
                <a:cs typeface="Carlito"/>
              </a:rPr>
              <a:t>True </a:t>
            </a:r>
            <a:r>
              <a:rPr sz="2000" dirty="0">
                <a:latin typeface="Carlito"/>
                <a:cs typeface="Carlito"/>
              </a:rPr>
              <a:t>Ocean 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rlito"/>
                <a:cs typeface="Carlito"/>
              </a:rPr>
              <a:t>None None,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ASDS, None ASDS,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dirty="0">
                <a:latin typeface="Carlito"/>
                <a:cs typeface="Carlito"/>
              </a:rPr>
              <a:t>Ocean, </a:t>
            </a:r>
            <a:r>
              <a:rPr sz="2000" spc="-15" dirty="0">
                <a:latin typeface="Carlito"/>
                <a:cs typeface="Carlito"/>
              </a:rPr>
              <a:t>False </a:t>
            </a:r>
            <a:r>
              <a:rPr sz="2000" spc="-10" dirty="0">
                <a:latin typeface="Carlito"/>
                <a:cs typeface="Carlito"/>
              </a:rPr>
              <a:t>RTLS </a:t>
            </a:r>
            <a:r>
              <a:rPr sz="2000" dirty="0">
                <a:latin typeface="Carlito"/>
                <a:cs typeface="Carlito"/>
              </a:rPr>
              <a:t>– </a:t>
            </a:r>
            <a:r>
              <a:rPr sz="2000" spc="-10" dirty="0">
                <a:latin typeface="Carlito"/>
                <a:cs typeface="Carlito"/>
              </a:rPr>
              <a:t>set to </a:t>
            </a:r>
            <a:r>
              <a:rPr sz="2000" spc="-5" dirty="0">
                <a:latin typeface="Carlito"/>
                <a:cs typeface="Carlito"/>
              </a:rPr>
              <a:t>-&gt;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latin typeface="Carlito"/>
                <a:cs typeface="Carlito"/>
              </a:rPr>
              <a:t>Exploratory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5" dirty="0">
                <a:latin typeface="Carlito"/>
                <a:cs typeface="Carlito"/>
              </a:rPr>
              <a:t>Analysis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5" dirty="0">
                <a:latin typeface="Carlito"/>
                <a:cs typeface="Carlito"/>
              </a:rPr>
              <a:t>on variables </a:t>
            </a: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spc="-50" dirty="0">
                <a:latin typeface="Carlito"/>
                <a:cs typeface="Carlito"/>
              </a:rPr>
              <a:t>Number,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Orbit, Class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30" dirty="0"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Site,  </a:t>
            </a:r>
            <a:r>
              <a:rPr sz="2000" spc="-5" dirty="0">
                <a:latin typeface="Carlito"/>
                <a:cs typeface="Carlito"/>
              </a:rPr>
              <a:t>Orbit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20" dirty="0">
                <a:latin typeface="Carlito"/>
                <a:cs typeface="Carlito"/>
              </a:rPr>
              <a:t>Rate, </a:t>
            </a:r>
            <a:r>
              <a:rPr sz="2000" spc="-10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Number </a:t>
            </a:r>
            <a:r>
              <a:rPr sz="2000" spc="-2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15" dirty="0">
                <a:latin typeface="Carlito"/>
                <a:cs typeface="Carlito"/>
              </a:rPr>
              <a:t>vs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dirty="0">
                <a:latin typeface="Carlito"/>
                <a:cs typeface="Carlito"/>
              </a:rPr>
              <a:t>and Success </a:t>
            </a:r>
            <a:r>
              <a:rPr sz="2000" spc="-60" dirty="0">
                <a:latin typeface="Carlito"/>
                <a:cs typeface="Carlito"/>
              </a:rPr>
              <a:t>Yearly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plots, line </a:t>
            </a:r>
            <a:r>
              <a:rPr sz="2000" dirty="0">
                <a:latin typeface="Carlito"/>
                <a:cs typeface="Carlito"/>
              </a:rPr>
              <a:t>charts, and </a:t>
            </a:r>
            <a:r>
              <a:rPr sz="2000" spc="-5" dirty="0">
                <a:latin typeface="Carlito"/>
                <a:cs typeface="Carlito"/>
              </a:rPr>
              <a:t>bar plots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compare </a:t>
            </a:r>
            <a:r>
              <a:rPr sz="2000" spc="-5" dirty="0">
                <a:latin typeface="Carlito"/>
                <a:cs typeface="Carlito"/>
              </a:rPr>
              <a:t>relationships between variables</a:t>
            </a:r>
            <a:r>
              <a:rPr sz="2000" spc="-20" dirty="0"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decide if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relationship </a:t>
            </a:r>
            <a:r>
              <a:rPr sz="2000" spc="-25" dirty="0">
                <a:latin typeface="Carlito"/>
                <a:cs typeface="Carlito"/>
              </a:rPr>
              <a:t>exists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that they could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used in </a:t>
            </a:r>
            <a:r>
              <a:rPr sz="2000" spc="-10" dirty="0">
                <a:latin typeface="Carlito"/>
                <a:cs typeface="Carlito"/>
              </a:rPr>
              <a:t>training </a:t>
            </a:r>
            <a:r>
              <a:rPr sz="2000" dirty="0">
                <a:latin typeface="Carlito"/>
                <a:cs typeface="Carlito"/>
              </a:rPr>
              <a:t>the machine </a:t>
            </a:r>
            <a:r>
              <a:rPr sz="2000" spc="-5" dirty="0">
                <a:latin typeface="Carlito"/>
                <a:cs typeface="Carlito"/>
              </a:rPr>
              <a:t>learning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1903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latin typeface="Carlito"/>
                <a:cs typeface="Carlito"/>
              </a:rPr>
              <a:t>Loaded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IBM DB2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latin typeface="Carlito"/>
                <a:cs typeface="Carlito"/>
              </a:rPr>
              <a:t>Queried using SQL </a:t>
            </a:r>
            <a:r>
              <a:rPr sz="2000" dirty="0">
                <a:latin typeface="Carlito"/>
                <a:cs typeface="Carlito"/>
              </a:rPr>
              <a:t>Python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latin typeface="Carlito"/>
                <a:cs typeface="Carlito"/>
              </a:rPr>
              <a:t>Queries </a:t>
            </a:r>
            <a:r>
              <a:rPr sz="2000" spc="-20" dirty="0">
                <a:latin typeface="Carlito"/>
                <a:cs typeface="Carlito"/>
              </a:rPr>
              <a:t>were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20" dirty="0">
                <a:latin typeface="Carlito"/>
                <a:cs typeface="Carlito"/>
              </a:rPr>
              <a:t>understanding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Queried </a:t>
            </a:r>
            <a:r>
              <a:rPr sz="2000" spc="-2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about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names, mission </a:t>
            </a:r>
            <a:r>
              <a:rPr sz="2000" spc="-20" dirty="0">
                <a:latin typeface="Carlito"/>
                <a:cs typeface="Carlito"/>
              </a:rPr>
              <a:t>outcomes, various pay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sizes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spc="-25" dirty="0">
                <a:latin typeface="Carlito"/>
                <a:cs typeface="Carlito"/>
              </a:rPr>
              <a:t>customers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versions, </a:t>
            </a:r>
            <a:r>
              <a:rPr sz="2000" dirty="0">
                <a:latin typeface="Carlito"/>
                <a:cs typeface="Carlito"/>
              </a:rPr>
              <a:t>and landing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spc="-5" dirty="0">
                <a:latin typeface="Carlito"/>
                <a:cs typeface="Carlito"/>
              </a:rPr>
              <a:t>maps mark Launch Sites, successful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unsuccessful </a:t>
            </a:r>
            <a:r>
              <a:rPr sz="2000" dirty="0">
                <a:latin typeface="Carlito"/>
                <a:cs typeface="Carlito"/>
              </a:rPr>
              <a:t>landings, and a </a:t>
            </a:r>
            <a:r>
              <a:rPr sz="2000" spc="-25" dirty="0">
                <a:latin typeface="Carlito"/>
                <a:cs typeface="Carlito"/>
              </a:rPr>
              <a:t>proximity example 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40" dirty="0">
                <a:latin typeface="Carlito"/>
                <a:cs typeface="Carlito"/>
              </a:rPr>
              <a:t>key </a:t>
            </a:r>
            <a:r>
              <a:rPr sz="2000" spc="-5" dirty="0">
                <a:latin typeface="Carlito"/>
                <a:cs typeface="Carlito"/>
              </a:rPr>
              <a:t>locations: </a:t>
            </a:r>
            <a:r>
              <a:rPr sz="2000" spc="-60" dirty="0">
                <a:latin typeface="Carlito"/>
                <a:cs typeface="Carlito"/>
              </a:rPr>
              <a:t>Railway, Highway, </a:t>
            </a:r>
            <a:r>
              <a:rPr sz="2000" spc="-20" dirty="0">
                <a:latin typeface="Carlito"/>
                <a:cs typeface="Carlito"/>
              </a:rPr>
              <a:t>Coast,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60" dirty="0"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spc="-20" dirty="0">
                <a:latin typeface="Carlito"/>
                <a:cs typeface="Carlito"/>
              </a:rPr>
              <a:t>to understand why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located </a:t>
            </a:r>
            <a:r>
              <a:rPr sz="2000" spc="-5" dirty="0">
                <a:latin typeface="Carlito"/>
                <a:cs typeface="Carlito"/>
              </a:rPr>
              <a:t>where they </a:t>
            </a:r>
            <a:r>
              <a:rPr sz="2000" spc="-20" dirty="0">
                <a:latin typeface="Carlito"/>
                <a:cs typeface="Carlito"/>
              </a:rPr>
              <a:t>are.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20" dirty="0">
                <a:latin typeface="Carlito"/>
                <a:cs typeface="Carlito"/>
              </a:rPr>
              <a:t>visualizes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2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rlito"/>
                <a:cs typeface="Carlito"/>
              </a:rPr>
              <a:t>Dashboard </a:t>
            </a:r>
            <a:r>
              <a:rPr sz="2000" dirty="0">
                <a:latin typeface="Carlito"/>
                <a:cs typeface="Carlito"/>
              </a:rPr>
              <a:t>includes a </a:t>
            </a: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and a </a:t>
            </a:r>
            <a:r>
              <a:rPr sz="2000" spc="-25" dirty="0">
                <a:latin typeface="Carlito"/>
                <a:cs typeface="Carlito"/>
              </a:rPr>
              <a:t>scatter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latin typeface="Carlito"/>
                <a:cs typeface="Carlito"/>
              </a:rPr>
              <a:t>Pie </a:t>
            </a:r>
            <a:r>
              <a:rPr sz="2000" dirty="0">
                <a:latin typeface="Carlito"/>
                <a:cs typeface="Carlito"/>
              </a:rPr>
              <a:t>chart </a:t>
            </a:r>
            <a:r>
              <a:rPr sz="2000" spc="-5" dirty="0">
                <a:latin typeface="Carlito"/>
                <a:cs typeface="Carlito"/>
              </a:rPr>
              <a:t>can be 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selected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show </a:t>
            </a:r>
            <a:r>
              <a:rPr sz="2000" dirty="0">
                <a:latin typeface="Carlito"/>
                <a:cs typeface="Carlito"/>
              </a:rPr>
              <a:t>individual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</a:t>
            </a:r>
            <a:r>
              <a:rPr sz="2000" spc="-40" dirty="0">
                <a:latin typeface="Carlito"/>
                <a:cs typeface="Carlito"/>
              </a:rPr>
              <a:t>takes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dirty="0">
                <a:latin typeface="Carlito"/>
                <a:cs typeface="Carlito"/>
              </a:rPr>
              <a:t>inputs: All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individual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payload mass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slider between </a:t>
            </a:r>
            <a:r>
              <a:rPr sz="2000" dirty="0">
                <a:latin typeface="Carlito"/>
                <a:cs typeface="Carlito"/>
              </a:rPr>
              <a:t>0  and 10000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latin typeface="Carlito"/>
                <a:cs typeface="Carlito"/>
              </a:rPr>
              <a:t>The pie </a:t>
            </a:r>
            <a:r>
              <a:rPr sz="2000" dirty="0">
                <a:latin typeface="Carlito"/>
                <a:cs typeface="Carlito"/>
              </a:rPr>
              <a:t>chart is </a:t>
            </a: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to visualize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success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can help </a:t>
            </a:r>
            <a:r>
              <a:rPr sz="2000" dirty="0">
                <a:latin typeface="Carlito"/>
                <a:cs typeface="Carlito"/>
              </a:rPr>
              <a:t>us </a:t>
            </a:r>
            <a:r>
              <a:rPr sz="2000" spc="-5" dirty="0">
                <a:latin typeface="Carlito"/>
                <a:cs typeface="Carlito"/>
              </a:rPr>
              <a:t>see how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10" dirty="0">
                <a:latin typeface="Carlito"/>
                <a:cs typeface="Carlito"/>
              </a:rPr>
              <a:t>varies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sites,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mass,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latin typeface="Arial"/>
                <a:cs typeface="Arial"/>
              </a:rPr>
              <a:t>EDA </a:t>
            </a:r>
            <a:r>
              <a:rPr sz="8000" spc="-50" dirty="0">
                <a:latin typeface="Arial"/>
                <a:cs typeface="Arial"/>
              </a:rPr>
              <a:t>with</a:t>
            </a:r>
            <a:r>
              <a:rPr sz="8000" spc="-1315" dirty="0">
                <a:latin typeface="Arial"/>
                <a:cs typeface="Arial"/>
              </a:rPr>
              <a:t> </a:t>
            </a:r>
            <a:r>
              <a:rPr sz="8000" spc="-1270" dirty="0">
                <a:latin typeface="Arial"/>
                <a:cs typeface="Arial"/>
              </a:rPr>
              <a:t>SQL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Carlito"/>
                <a:cs typeface="Carlito"/>
              </a:rPr>
              <a:t>Query unique 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CCAFS SLC-40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CCAFSSLC-40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20" dirty="0">
                <a:latin typeface="Carlito"/>
                <a:cs typeface="Carlito"/>
              </a:rPr>
              <a:t>represent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same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entry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errors.</a:t>
            </a:r>
            <a:endParaRPr sz="20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5" dirty="0">
                <a:latin typeface="Carlito"/>
                <a:cs typeface="Carlito"/>
              </a:rPr>
              <a:t>LC-40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name. 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5" dirty="0">
                <a:latin typeface="Carlito"/>
                <a:cs typeface="Carlito"/>
              </a:rPr>
              <a:t>only </a:t>
            </a:r>
            <a:r>
              <a:rPr sz="2000" dirty="0">
                <a:latin typeface="Carlito"/>
                <a:cs typeface="Carlito"/>
              </a:rPr>
              <a:t>3 unique </a:t>
            </a:r>
            <a:r>
              <a:rPr sz="2000" spc="-5" dirty="0"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10" dirty="0">
                <a:latin typeface="Carlito"/>
                <a:cs typeface="Carlito"/>
              </a:rPr>
              <a:t>SLC-4E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five </a:t>
            </a:r>
            <a:r>
              <a:rPr sz="2000" spc="-5" dirty="0">
                <a:latin typeface="Carlito"/>
                <a:cs typeface="Carlito"/>
              </a:rPr>
              <a:t>entries 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database with  Launch </a:t>
            </a:r>
            <a:r>
              <a:rPr sz="2000" spc="-15" dirty="0">
                <a:latin typeface="Carlito"/>
                <a:cs typeface="Carlito"/>
              </a:rPr>
              <a:t>Site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name  </a:t>
            </a:r>
            <a:r>
              <a:rPr sz="2000" dirty="0">
                <a:latin typeface="Carlito"/>
                <a:cs typeface="Carlito"/>
              </a:rPr>
              <a:t>beginning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5900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sums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total </a:t>
            </a:r>
            <a:r>
              <a:rPr sz="2000" spc="-10" dirty="0">
                <a:latin typeface="Carlito"/>
                <a:cs typeface="Carlito"/>
              </a:rPr>
              <a:t>payload 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dirty="0">
                <a:latin typeface="Carlito"/>
                <a:cs typeface="Carlito"/>
              </a:rPr>
              <a:t>in kg </a:t>
            </a:r>
            <a:r>
              <a:rPr sz="2000" spc="-15" dirty="0">
                <a:latin typeface="Carlito"/>
                <a:cs typeface="Carlito"/>
              </a:rPr>
              <a:t>where </a:t>
            </a:r>
            <a:r>
              <a:rPr sz="2000" dirty="0">
                <a:latin typeface="Carlito"/>
                <a:cs typeface="Carlito"/>
              </a:rPr>
              <a:t>NASA </a:t>
            </a:r>
            <a:r>
              <a:rPr sz="2000" spc="-20" dirty="0">
                <a:latin typeface="Carlito"/>
                <a:cs typeface="Carlito"/>
              </a:rPr>
              <a:t>was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60" dirty="0">
                <a:latin typeface="Carlito"/>
                <a:cs typeface="Carlito"/>
              </a:rPr>
              <a:t>customer.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latin typeface="Carlito"/>
                <a:cs typeface="Carlito"/>
              </a:rPr>
              <a:t>CRS </a:t>
            </a:r>
            <a:r>
              <a:rPr sz="2000" spc="-20" dirty="0">
                <a:latin typeface="Carlito"/>
                <a:cs typeface="Carlito"/>
              </a:rPr>
              <a:t>stands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Commercial  </a:t>
            </a:r>
            <a:r>
              <a:rPr sz="2000" spc="-5" dirty="0">
                <a:latin typeface="Carlito"/>
                <a:cs typeface="Carlito"/>
              </a:rPr>
              <a:t>Resupply </a:t>
            </a:r>
            <a:r>
              <a:rPr sz="2000" dirty="0">
                <a:latin typeface="Carlito"/>
                <a:cs typeface="Carlito"/>
              </a:rPr>
              <a:t>Services which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indicates 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these </a:t>
            </a:r>
            <a:r>
              <a:rPr sz="2000" spc="-10" dirty="0">
                <a:latin typeface="Carlito"/>
                <a:cs typeface="Carlito"/>
              </a:rPr>
              <a:t>payloads </a:t>
            </a:r>
            <a:r>
              <a:rPr sz="2000" spc="-20" dirty="0">
                <a:latin typeface="Carlito"/>
                <a:cs typeface="Carlito"/>
              </a:rPr>
              <a:t>were sent to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International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20" dirty="0">
                <a:latin typeface="Carlito"/>
                <a:cs typeface="Carlito"/>
              </a:rPr>
              <a:t>Station  </a:t>
            </a:r>
            <a:r>
              <a:rPr sz="2000" dirty="0"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first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5" dirty="0">
                <a:latin typeface="Carlito"/>
                <a:cs typeface="Carlito"/>
              </a:rPr>
              <a:t>date.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</a:t>
            </a:r>
            <a:r>
              <a:rPr sz="2000" dirty="0">
                <a:latin typeface="Carlito"/>
                <a:cs typeface="Carlito"/>
              </a:rPr>
              <a:t>landing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wasn’t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until </a:t>
            </a:r>
            <a:r>
              <a:rPr sz="2000" dirty="0">
                <a:latin typeface="Carlito"/>
                <a:cs typeface="Carlito"/>
              </a:rPr>
              <a:t>the end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2015.</a:t>
            </a: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general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rlito"/>
                <a:cs typeface="Carlito"/>
              </a:rPr>
              <a:t>appear </a:t>
            </a:r>
            <a:r>
              <a:rPr sz="2000" spc="-20" dirty="0">
                <a:latin typeface="Carlito"/>
                <a:cs typeface="Carlito"/>
              </a:rPr>
              <a:t>starting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 carried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highest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</a:t>
            </a:r>
            <a:r>
              <a:rPr sz="2000" dirty="0"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latin typeface="Carlito"/>
                <a:cs typeface="Carlito"/>
              </a:rPr>
              <a:t>These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similar </a:t>
            </a:r>
            <a:r>
              <a:rPr sz="2000" dirty="0">
                <a:latin typeface="Carlito"/>
                <a:cs typeface="Carlito"/>
              </a:rPr>
              <a:t>and  all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F9 B5 </a:t>
            </a:r>
            <a:r>
              <a:rPr sz="2000" spc="-5" dirty="0">
                <a:latin typeface="Carlito"/>
                <a:cs typeface="Carlito"/>
              </a:rPr>
              <a:t>B10xx.x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variety.</a:t>
            </a:r>
            <a:endParaRPr sz="20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likely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</a:t>
            </a:r>
            <a:r>
              <a:rPr sz="2000" spc="-25" dirty="0">
                <a:latin typeface="Carlito"/>
                <a:cs typeface="Carlito"/>
              </a:rPr>
              <a:t>correlates 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5" dirty="0">
                <a:latin typeface="Carlito"/>
                <a:cs typeface="Carlito"/>
              </a:rPr>
              <a:t>that 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used.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Month,</a:t>
            </a:r>
            <a:r>
              <a:rPr sz="2000" spc="-1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  </a:t>
            </a:r>
            <a:r>
              <a:rPr sz="2000" spc="-10" dirty="0">
                <a:latin typeface="Carlito"/>
                <a:cs typeface="Carlito"/>
              </a:rPr>
              <a:t>Outcome, Booster </a:t>
            </a:r>
            <a:r>
              <a:rPr sz="2000" spc="-40" dirty="0">
                <a:latin typeface="Carlito"/>
                <a:cs typeface="Carlito"/>
              </a:rPr>
              <a:t>Version, </a:t>
            </a:r>
            <a:r>
              <a:rPr sz="2000" spc="-25" dirty="0">
                <a:latin typeface="Carlito"/>
                <a:cs typeface="Carlito"/>
              </a:rPr>
              <a:t>Payload  </a:t>
            </a:r>
            <a:r>
              <a:rPr sz="2000" dirty="0">
                <a:latin typeface="Carlito"/>
                <a:cs typeface="Carlito"/>
              </a:rPr>
              <a:t>Mass </a:t>
            </a:r>
            <a:r>
              <a:rPr sz="2000" spc="-5" dirty="0">
                <a:latin typeface="Carlito"/>
                <a:cs typeface="Carlito"/>
              </a:rPr>
              <a:t>(kg),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2015  launches </a:t>
            </a:r>
            <a:r>
              <a:rPr sz="2000" spc="-10" dirty="0">
                <a:latin typeface="Carlito"/>
                <a:cs typeface="Carlito"/>
              </a:rPr>
              <a:t>where </a:t>
            </a:r>
            <a:r>
              <a:rPr sz="2000" spc="-2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land  on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drone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ship.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latin typeface="Carlito"/>
                <a:cs typeface="Carlito"/>
              </a:rPr>
              <a:t>There were two </a:t>
            </a:r>
            <a:r>
              <a:rPr sz="2000" spc="-5" dirty="0">
                <a:latin typeface="Carlito"/>
                <a:cs typeface="Carlito"/>
              </a:rPr>
              <a:t>such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occurrences.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6072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/>
              <a:t>Interactive </a:t>
            </a:r>
            <a:r>
              <a:rPr sz="8000" spc="-320" dirty="0"/>
              <a:t>Map</a:t>
            </a:r>
            <a:r>
              <a:rPr sz="8000" spc="-1010" dirty="0"/>
              <a:t> </a:t>
            </a:r>
            <a:r>
              <a:rPr sz="8000" spc="-50" dirty="0"/>
              <a:t>with  </a:t>
            </a:r>
            <a:r>
              <a:rPr sz="8000" spc="-405" dirty="0"/>
              <a:t>Folium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-304800"/>
            <a:ext cx="8610600" cy="247939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The left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2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US </a:t>
            </a:r>
            <a:r>
              <a:rPr sz="2000" dirty="0">
                <a:latin typeface="Carlito"/>
                <a:cs typeface="Carlito"/>
              </a:rPr>
              <a:t>map. </a:t>
            </a:r>
            <a:r>
              <a:rPr sz="2000" spc="-5" dirty="0">
                <a:latin typeface="Carlito"/>
                <a:cs typeface="Carlito"/>
              </a:rPr>
              <a:t>The right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15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Florida </a:t>
            </a:r>
            <a:r>
              <a:rPr sz="2000" dirty="0">
                <a:latin typeface="Carlito"/>
                <a:cs typeface="Carlito"/>
              </a:rPr>
              <a:t>launch  </a:t>
            </a:r>
            <a:r>
              <a:rPr sz="2000" spc="-20" dirty="0">
                <a:latin typeface="Carlito"/>
                <a:cs typeface="Carlito"/>
              </a:rPr>
              <a:t>sites </a:t>
            </a:r>
            <a:r>
              <a:rPr sz="2000" spc="-5" dirty="0">
                <a:latin typeface="Carlito"/>
                <a:cs typeface="Carlito"/>
              </a:rPr>
              <a:t>since they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very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65" dirty="0">
                <a:latin typeface="Carlito"/>
                <a:cs typeface="Carlito"/>
              </a:rPr>
              <a:t>other.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 are </a:t>
            </a:r>
            <a:r>
              <a:rPr sz="2000" spc="-5" dirty="0">
                <a:latin typeface="Carlito"/>
                <a:cs typeface="Carlito"/>
              </a:rPr>
              <a:t>near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ocean.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1349" y="1828800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-304800"/>
            <a:ext cx="8610600" cy="247939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Clusters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5" dirty="0">
                <a:latin typeface="Carlito"/>
                <a:cs typeface="Carlito"/>
              </a:rPr>
              <a:t>Folium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20" dirty="0">
                <a:latin typeface="Carlito"/>
                <a:cs typeface="Carlito"/>
              </a:rPr>
              <a:t>clicked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20" dirty="0">
                <a:latin typeface="Carlito"/>
                <a:cs typeface="Carlito"/>
              </a:rPr>
              <a:t>to display </a:t>
            </a:r>
            <a:r>
              <a:rPr sz="2000" dirty="0">
                <a:latin typeface="Carlito"/>
                <a:cs typeface="Carlito"/>
              </a:rPr>
              <a:t>each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</a:t>
            </a:r>
            <a:r>
              <a:rPr sz="2000" spc="-5" dirty="0">
                <a:latin typeface="Carlito"/>
                <a:cs typeface="Carlito"/>
              </a:rPr>
              <a:t>(green icon)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failed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latin typeface="Carlito"/>
                <a:cs typeface="Carlito"/>
              </a:rPr>
              <a:t>landing </a:t>
            </a:r>
            <a:r>
              <a:rPr sz="2000" spc="-15" dirty="0">
                <a:latin typeface="Carlito"/>
                <a:cs typeface="Carlito"/>
              </a:rPr>
              <a:t>(red </a:t>
            </a:r>
            <a:r>
              <a:rPr sz="2000" spc="-5" dirty="0">
                <a:latin typeface="Carlito"/>
                <a:cs typeface="Carlito"/>
              </a:rPr>
              <a:t>icon). </a:t>
            </a: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25" dirty="0">
                <a:latin typeface="Carlito"/>
                <a:cs typeface="Carlito"/>
              </a:rPr>
              <a:t>example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SLC-4E </a:t>
            </a:r>
            <a:r>
              <a:rPr sz="2000" spc="-20" dirty="0">
                <a:latin typeface="Carlito"/>
                <a:cs typeface="Carlito"/>
              </a:rPr>
              <a:t>shows </a:t>
            </a:r>
            <a:r>
              <a:rPr sz="2000" dirty="0">
                <a:latin typeface="Carlito"/>
                <a:cs typeface="Carlito"/>
              </a:rPr>
              <a:t>4 </a:t>
            </a:r>
            <a:r>
              <a:rPr sz="2000" spc="-5" dirty="0">
                <a:latin typeface="Carlito"/>
                <a:cs typeface="Carlito"/>
              </a:rPr>
              <a:t>successful landings </a:t>
            </a:r>
            <a:r>
              <a:rPr sz="2000" dirty="0">
                <a:latin typeface="Carlito"/>
                <a:cs typeface="Carlito"/>
              </a:rPr>
              <a:t>and 6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1752600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615" y="472632"/>
            <a:ext cx="8610600" cy="129302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latin typeface="Carlito"/>
                <a:cs typeface="Carlito"/>
              </a:rPr>
              <a:t>Using </a:t>
            </a:r>
            <a:r>
              <a:rPr sz="2000" spc="-10" dirty="0">
                <a:latin typeface="Carlito"/>
                <a:cs typeface="Carlito"/>
              </a:rPr>
              <a:t>KSC </a:t>
            </a:r>
            <a:r>
              <a:rPr sz="2000" spc="-15" dirty="0">
                <a:latin typeface="Carlito"/>
                <a:cs typeface="Carlito"/>
              </a:rPr>
              <a:t>LC-39A </a:t>
            </a:r>
            <a:r>
              <a:rPr sz="2000" dirty="0">
                <a:latin typeface="Carlito"/>
                <a:cs typeface="Carlito"/>
              </a:rPr>
              <a:t>as an </a:t>
            </a:r>
            <a:r>
              <a:rPr sz="2000" spc="-2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5" dirty="0">
                <a:latin typeface="Carlito"/>
                <a:cs typeface="Carlito"/>
              </a:rPr>
              <a:t>close </a:t>
            </a:r>
            <a:r>
              <a:rPr sz="2000" spc="-25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railways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large </a:t>
            </a:r>
            <a:r>
              <a:rPr sz="2000" spc="-5" dirty="0">
                <a:latin typeface="Carlito"/>
                <a:cs typeface="Carlito"/>
              </a:rPr>
              <a:t>part and supply  </a:t>
            </a:r>
            <a:r>
              <a:rPr sz="2000" spc="-10" dirty="0">
                <a:latin typeface="Carlito"/>
                <a:cs typeface="Carlito"/>
              </a:rPr>
              <a:t>transportation.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sites are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highways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human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supply transport. Launch </a:t>
            </a:r>
            <a:r>
              <a:rPr sz="2000" spc="-15" dirty="0">
                <a:latin typeface="Carlito"/>
                <a:cs typeface="Carlito"/>
              </a:rPr>
              <a:t>sites  </a:t>
            </a:r>
            <a:r>
              <a:rPr sz="2000" spc="-2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dirty="0">
                <a:latin typeface="Carlito"/>
                <a:cs typeface="Carlito"/>
              </a:rPr>
              <a:t>close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coasts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25" dirty="0">
                <a:latin typeface="Carlito"/>
                <a:cs typeface="Carlito"/>
              </a:rPr>
              <a:t>far from </a:t>
            </a:r>
            <a:r>
              <a:rPr sz="2000" spc="-5" dirty="0">
                <a:latin typeface="Carlito"/>
                <a:cs typeface="Carlito"/>
              </a:rPr>
              <a:t>cities so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failures </a:t>
            </a:r>
            <a:r>
              <a:rPr sz="2000" spc="-5" dirty="0">
                <a:latin typeface="Carlito"/>
                <a:cs typeface="Carlito"/>
              </a:rPr>
              <a:t>can land in the sea </a:t>
            </a:r>
            <a:r>
              <a:rPr sz="2000" spc="-40" dirty="0">
                <a:latin typeface="Carlito"/>
                <a:cs typeface="Carlito"/>
              </a:rPr>
              <a:t>to  </a:t>
            </a:r>
            <a:r>
              <a:rPr sz="2000" spc="-25" dirty="0">
                <a:latin typeface="Carlito"/>
                <a:cs typeface="Carlito"/>
              </a:rPr>
              <a:t>avoid </a:t>
            </a:r>
            <a:r>
              <a:rPr sz="2000" spc="-40" dirty="0">
                <a:latin typeface="Carlito"/>
                <a:cs typeface="Carlito"/>
              </a:rPr>
              <a:t>rockets </a:t>
            </a:r>
            <a:r>
              <a:rPr sz="2000" spc="-10" dirty="0">
                <a:latin typeface="Carlito"/>
                <a:cs typeface="Carlito"/>
              </a:rPr>
              <a:t>falling </a:t>
            </a:r>
            <a:r>
              <a:rPr sz="2000" spc="-5" dirty="0">
                <a:latin typeface="Carlito"/>
                <a:cs typeface="Carlito"/>
              </a:rPr>
              <a:t>on densely </a:t>
            </a:r>
            <a:r>
              <a:rPr sz="2000" spc="-20" dirty="0">
                <a:latin typeface="Carlito"/>
                <a:cs typeface="Carlito"/>
              </a:rPr>
              <a:t>populated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areas.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0371" y="181523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/>
              <a:t>Build </a:t>
            </a:r>
            <a:r>
              <a:rPr sz="8000" spc="-685" dirty="0"/>
              <a:t>a </a:t>
            </a:r>
            <a:r>
              <a:rPr sz="8000" spc="-530" dirty="0"/>
              <a:t>Dashboard</a:t>
            </a:r>
            <a:r>
              <a:rPr sz="8000" spc="-700" dirty="0"/>
              <a:t> </a:t>
            </a:r>
            <a:r>
              <a:rPr sz="8000" spc="-50" dirty="0"/>
              <a:t>with  </a:t>
            </a:r>
            <a:r>
              <a:rPr sz="8000" spc="-315" dirty="0"/>
              <a:t>Plotly</a:t>
            </a:r>
            <a:r>
              <a:rPr sz="8000" spc="-580" dirty="0"/>
              <a:t> </a:t>
            </a:r>
            <a:r>
              <a:rPr sz="8000" spc="-730" dirty="0"/>
              <a:t>Dash</a:t>
            </a:r>
            <a:endParaRPr sz="80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distribution of 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20" dirty="0">
                <a:latin typeface="Carlito"/>
                <a:cs typeface="Carlito"/>
              </a:rPr>
              <a:t>across </a:t>
            </a:r>
            <a:r>
              <a:rPr sz="2000" dirty="0">
                <a:latin typeface="Carlito"/>
                <a:cs typeface="Carlito"/>
              </a:rPr>
              <a:t>all launch </a:t>
            </a:r>
            <a:r>
              <a:rPr sz="2000" spc="-20" dirty="0">
                <a:latin typeface="Carlito"/>
                <a:cs typeface="Carlito"/>
              </a:rPr>
              <a:t>sites.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spc="-10" dirty="0">
                <a:latin typeface="Carlito"/>
                <a:cs typeface="Carlito"/>
              </a:rPr>
              <a:t>LC-40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old name of  CCAFS SLC-40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5" dirty="0">
                <a:latin typeface="Carlito"/>
                <a:cs typeface="Carlito"/>
              </a:rPr>
              <a:t>CCAFS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KSC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same amount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successful landings, but </a:t>
            </a:r>
            <a:r>
              <a:rPr sz="2000" dirty="0">
                <a:latin typeface="Carlito"/>
                <a:cs typeface="Carlito"/>
              </a:rPr>
              <a:t>a majority of the 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where </a:t>
            </a:r>
            <a:r>
              <a:rPr sz="2000" spc="-20" dirty="0">
                <a:latin typeface="Carlito"/>
                <a:cs typeface="Carlito"/>
              </a:rPr>
              <a:t>performed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change. </a:t>
            </a:r>
            <a:r>
              <a:rPr sz="2000" spc="-40" dirty="0">
                <a:latin typeface="Carlito"/>
                <a:cs typeface="Carlito"/>
              </a:rPr>
              <a:t>VAFB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smallest share </a:t>
            </a:r>
            <a:r>
              <a:rPr sz="2000" spc="-5" dirty="0">
                <a:latin typeface="Carlito"/>
                <a:cs typeface="Carlito"/>
              </a:rPr>
              <a:t>of successful  </a:t>
            </a:r>
            <a:r>
              <a:rPr sz="2000" dirty="0">
                <a:latin typeface="Carlito"/>
                <a:cs typeface="Carlito"/>
              </a:rPr>
              <a:t>landings.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2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due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smaller sample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increase in </a:t>
            </a:r>
            <a:r>
              <a:rPr sz="2000" spc="-15" dirty="0">
                <a:latin typeface="Carlito"/>
                <a:cs typeface="Carlito"/>
              </a:rPr>
              <a:t>difficulty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west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coast.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KSC LC-39A 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highest </a:t>
            </a:r>
            <a:r>
              <a:rPr sz="2000" dirty="0">
                <a:latin typeface="Carlito"/>
                <a:cs typeface="Carlito"/>
              </a:rPr>
              <a:t>success </a:t>
            </a:r>
            <a:r>
              <a:rPr sz="2000" spc="-40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10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and 3 </a:t>
            </a:r>
            <a:r>
              <a:rPr sz="2000" spc="-20" dirty="0">
                <a:latin typeface="Carlito"/>
                <a:cs typeface="Carlito"/>
              </a:rPr>
              <a:t>failed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2215" y="5307330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Plotly dashboard has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60" dirty="0">
                <a:latin typeface="Carlito"/>
                <a:cs typeface="Carlito"/>
              </a:rPr>
              <a:t>selector. </a:t>
            </a:r>
            <a:r>
              <a:rPr sz="2000" spc="-65" dirty="0">
                <a:latin typeface="Carlito"/>
                <a:cs typeface="Carlito"/>
              </a:rPr>
              <a:t>However,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0-10000 </a:t>
            </a:r>
            <a:r>
              <a:rPr sz="2000" spc="-20" dirty="0">
                <a:latin typeface="Carlito"/>
                <a:cs typeface="Carlito"/>
              </a:rPr>
              <a:t>instead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20" dirty="0">
                <a:latin typeface="Carlito"/>
                <a:cs typeface="Carlito"/>
              </a:rPr>
              <a:t>max </a:t>
            </a:r>
            <a:r>
              <a:rPr sz="2000" spc="-25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15600.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20" dirty="0">
                <a:latin typeface="Carlito"/>
                <a:cs typeface="Carlito"/>
              </a:rPr>
              <a:t>indicates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 and 0 </a:t>
            </a:r>
            <a:r>
              <a:rPr sz="2000" spc="-30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failure. </a:t>
            </a:r>
            <a:r>
              <a:rPr sz="2000" spc="-25" dirty="0">
                <a:latin typeface="Carlito"/>
                <a:cs typeface="Carlito"/>
              </a:rPr>
              <a:t>Scatter </a:t>
            </a:r>
            <a:r>
              <a:rPr sz="2000" spc="-5" dirty="0">
                <a:latin typeface="Carlito"/>
                <a:cs typeface="Carlito"/>
              </a:rPr>
              <a:t>plot also  accounts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spc="-20" dirty="0">
                <a:latin typeface="Carlito"/>
                <a:cs typeface="Carlito"/>
              </a:rPr>
              <a:t>category </a:t>
            </a:r>
            <a:r>
              <a:rPr sz="2000" spc="-5" dirty="0">
                <a:latin typeface="Carlito"/>
                <a:cs typeface="Carlito"/>
              </a:rPr>
              <a:t>in color </a:t>
            </a:r>
            <a:r>
              <a:rPr sz="2000" dirty="0">
                <a:latin typeface="Carlito"/>
                <a:cs typeface="Carlito"/>
              </a:rPr>
              <a:t>and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launches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5" dirty="0">
                <a:latin typeface="Carlito"/>
                <a:cs typeface="Carlito"/>
              </a:rPr>
              <a:t>point </a:t>
            </a:r>
            <a:r>
              <a:rPr sz="2000" spc="-25" dirty="0">
                <a:latin typeface="Carlito"/>
                <a:cs typeface="Carlito"/>
              </a:rPr>
              <a:t>size.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dirty="0">
                <a:latin typeface="Carlito"/>
                <a:cs typeface="Carlito"/>
              </a:rPr>
              <a:t>this  </a:t>
            </a:r>
            <a:r>
              <a:rPr sz="2000" spc="-5" dirty="0">
                <a:latin typeface="Carlito"/>
                <a:cs typeface="Carlito"/>
              </a:rPr>
              <a:t>particular </a:t>
            </a:r>
            <a:r>
              <a:rPr sz="2000" spc="-20" dirty="0">
                <a:latin typeface="Carlito"/>
                <a:cs typeface="Carlito"/>
              </a:rPr>
              <a:t>range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0-6000, </a:t>
            </a:r>
            <a:r>
              <a:rPr sz="2000" spc="-20" dirty="0">
                <a:latin typeface="Carlito"/>
                <a:cs typeface="Carlito"/>
              </a:rPr>
              <a:t>interestingly </a:t>
            </a:r>
            <a:r>
              <a:rPr sz="2000" spc="-5" dirty="0">
                <a:latin typeface="Carlito"/>
                <a:cs typeface="Carlito"/>
              </a:rPr>
              <a:t>there </a:t>
            </a:r>
            <a:r>
              <a:rPr sz="2000" spc="-20" dirty="0">
                <a:latin typeface="Carlito"/>
                <a:cs typeface="Carlito"/>
              </a:rPr>
              <a:t>are two failed </a:t>
            </a:r>
            <a:r>
              <a:rPr sz="2000" dirty="0">
                <a:latin typeface="Carlito"/>
                <a:cs typeface="Carlito"/>
              </a:rPr>
              <a:t>landings </a:t>
            </a:r>
            <a:r>
              <a:rPr sz="2000" spc="-5" dirty="0">
                <a:latin typeface="Carlito"/>
                <a:cs typeface="Carlito"/>
              </a:rPr>
              <a:t>with payloads of </a:t>
            </a:r>
            <a:r>
              <a:rPr sz="2000" spc="-45" dirty="0">
                <a:latin typeface="Carlito"/>
                <a:cs typeface="Carlito"/>
              </a:rPr>
              <a:t>zero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2155005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 flipH="1">
            <a:off x="609600" y="2194561"/>
            <a:ext cx="76200" cy="255906"/>
          </a:xfrm>
          <a:prstGeom prst="rect">
            <a:avLst/>
          </a:prstGeom>
        </p:spPr>
        <p:txBody>
          <a:bodyPr vert="horz" wrap="square" lIns="0" tIns="481523" rIns="0" bIns="0" numCol="2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endParaRPr lang="en-IN" spc="-425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730508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latin typeface="Carlito"/>
                <a:cs typeface="Carlito"/>
              </a:rPr>
              <a:t>Our </a:t>
            </a:r>
            <a:r>
              <a:rPr sz="2000" spc="-5" dirty="0">
                <a:latin typeface="Carlito"/>
                <a:cs typeface="Carlito"/>
              </a:rPr>
              <a:t>task: </a:t>
            </a:r>
            <a:r>
              <a:rPr sz="2000" spc="-20" dirty="0">
                <a:latin typeface="Carlito"/>
                <a:cs typeface="Carlito"/>
              </a:rPr>
              <a:t>to develop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2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Space Y who </a:t>
            </a:r>
            <a:r>
              <a:rPr sz="2000" spc="-20" dirty="0">
                <a:latin typeface="Carlito"/>
                <a:cs typeface="Carlito"/>
              </a:rPr>
              <a:t>wants to </a:t>
            </a:r>
            <a:r>
              <a:rPr sz="2000" spc="-5" dirty="0">
                <a:latin typeface="Carlito"/>
                <a:cs typeface="Carlito"/>
              </a:rPr>
              <a:t>bid </a:t>
            </a:r>
            <a:r>
              <a:rPr sz="2000" spc="-20" dirty="0">
                <a:latin typeface="Carlito"/>
                <a:cs typeface="Carlito"/>
              </a:rPr>
              <a:t>against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The goal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model is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when </a:t>
            </a:r>
            <a:r>
              <a:rPr sz="2000" spc="-15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</a:t>
            </a:r>
            <a:r>
              <a:rPr sz="2000" spc="-5" dirty="0">
                <a:latin typeface="Carlito"/>
                <a:cs typeface="Carlito"/>
              </a:rPr>
              <a:t>will successfully </a:t>
            </a:r>
            <a:r>
              <a:rPr sz="2000" dirty="0">
                <a:latin typeface="Carlito"/>
                <a:cs typeface="Carlito"/>
              </a:rPr>
              <a:t>land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35" dirty="0">
                <a:latin typeface="Carlito"/>
                <a:cs typeface="Carlito"/>
              </a:rPr>
              <a:t>save </a:t>
            </a:r>
            <a:r>
              <a:rPr sz="2000" spc="-5" dirty="0">
                <a:latin typeface="Carlito"/>
                <a:cs typeface="Carlito"/>
              </a:rPr>
              <a:t>~$100 million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Used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SpaceX API and </a:t>
            </a:r>
            <a:r>
              <a:rPr sz="2000" spc="-5" dirty="0">
                <a:latin typeface="Carlito"/>
                <a:cs typeface="Carlito"/>
              </a:rPr>
              <a:t>web scraping </a:t>
            </a:r>
            <a:r>
              <a:rPr sz="2000" dirty="0">
                <a:latin typeface="Carlito"/>
                <a:cs typeface="Carlito"/>
              </a:rPr>
              <a:t>SpaceX Wikipedia</a:t>
            </a:r>
            <a:r>
              <a:rPr sz="2000" spc="-1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page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data </a:t>
            </a:r>
            <a:r>
              <a:rPr sz="2000" spc="-5" dirty="0">
                <a:latin typeface="Carlito"/>
                <a:cs typeface="Carlito"/>
              </a:rPr>
              <a:t>labels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stored data 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DB2 SQL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database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dashboard 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visualization</a:t>
            </a:r>
            <a:endParaRPr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latin typeface="Carlito"/>
                <a:cs typeface="Carlito"/>
              </a:rPr>
              <a:t>We </a:t>
            </a:r>
            <a:r>
              <a:rPr sz="2000" spc="-25" dirty="0">
                <a:latin typeface="Carlito"/>
                <a:cs typeface="Carlito"/>
              </a:rPr>
              <a:t>created </a:t>
            </a:r>
            <a:r>
              <a:rPr sz="2000" dirty="0">
                <a:latin typeface="Carlito"/>
                <a:cs typeface="Carlito"/>
              </a:rPr>
              <a:t>a machine learning model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accuracy of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Allon </a:t>
            </a:r>
            <a:r>
              <a:rPr sz="2000" dirty="0">
                <a:latin typeface="Carlito"/>
                <a:cs typeface="Carlito"/>
              </a:rPr>
              <a:t>Mask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SpaceY </a:t>
            </a:r>
            <a:r>
              <a:rPr sz="2000" spc="-5" dirty="0">
                <a:latin typeface="Carlito"/>
                <a:cs typeface="Carlito"/>
              </a:rPr>
              <a:t>can use </a:t>
            </a:r>
            <a:r>
              <a:rPr sz="2000" dirty="0">
                <a:latin typeface="Carlito"/>
                <a:cs typeface="Carlito"/>
              </a:rPr>
              <a:t>this model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predict with </a:t>
            </a:r>
            <a:r>
              <a:rPr sz="2000" spc="-20" dirty="0">
                <a:latin typeface="Carlito"/>
                <a:cs typeface="Carlito"/>
              </a:rPr>
              <a:t>relatively </a:t>
            </a:r>
            <a:r>
              <a:rPr sz="2000" spc="-5" dirty="0">
                <a:latin typeface="Carlito"/>
                <a:cs typeface="Carlito"/>
              </a:rPr>
              <a:t>high accuracy whether </a:t>
            </a:r>
            <a:r>
              <a:rPr sz="2000" dirty="0">
                <a:latin typeface="Carlito"/>
                <a:cs typeface="Carlito"/>
              </a:rPr>
              <a:t>a  launch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35" dirty="0">
                <a:latin typeface="Carlito"/>
                <a:cs typeface="Carlito"/>
              </a:rPr>
              <a:t>have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spc="-20" dirty="0">
                <a:latin typeface="Carlito"/>
                <a:cs typeface="Carlito"/>
              </a:rPr>
              <a:t>Stage </a:t>
            </a:r>
            <a:r>
              <a:rPr sz="2000" dirty="0">
                <a:latin typeface="Carlito"/>
                <a:cs typeface="Carlito"/>
              </a:rPr>
              <a:t>1 landing </a:t>
            </a:r>
            <a:r>
              <a:rPr sz="2000" spc="-2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determine whether </a:t>
            </a:r>
            <a:r>
              <a:rPr sz="2000" dirty="0">
                <a:latin typeface="Carlito"/>
                <a:cs typeface="Carlito"/>
              </a:rPr>
              <a:t>the launch  </a:t>
            </a:r>
            <a:r>
              <a:rPr sz="2000" spc="-5" dirty="0">
                <a:latin typeface="Carlito"/>
                <a:cs typeface="Carlito"/>
              </a:rPr>
              <a:t>should be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or</a:t>
            </a:r>
            <a:r>
              <a:rPr sz="2000" spc="-1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not</a:t>
            </a:r>
            <a:endParaRPr sz="20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latin typeface="Carlito"/>
                <a:cs typeface="Carlito"/>
              </a:rPr>
              <a:t>If possible </a:t>
            </a:r>
            <a:r>
              <a:rPr sz="2000" spc="-20" dirty="0">
                <a:latin typeface="Carlito"/>
                <a:cs typeface="Carlito"/>
              </a:rPr>
              <a:t>more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collected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25" dirty="0">
                <a:latin typeface="Carlito"/>
                <a:cs typeface="Carlito"/>
              </a:rPr>
              <a:t>better </a:t>
            </a:r>
            <a:r>
              <a:rPr sz="2000" spc="-5" dirty="0">
                <a:latin typeface="Carlito"/>
                <a:cs typeface="Carlito"/>
              </a:rPr>
              <a:t>determine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best </a:t>
            </a:r>
            <a:r>
              <a:rPr sz="2000" dirty="0">
                <a:latin typeface="Carlito"/>
                <a:cs typeface="Carlito"/>
              </a:rPr>
              <a:t>machine learning model  and </a:t>
            </a:r>
            <a:r>
              <a:rPr sz="2000" spc="-25" dirty="0">
                <a:latin typeface="Carlito"/>
                <a:cs typeface="Carlito"/>
              </a:rPr>
              <a:t>improve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effectLst/>
                <a:latin typeface="-apple-system"/>
              </a:rPr>
              <a:t>Instructors: </a:t>
            </a:r>
            <a:r>
              <a:rPr lang="en-IN" sz="2000" b="1" i="0" dirty="0" err="1">
                <a:effectLst/>
                <a:latin typeface="-apple-system"/>
              </a:rPr>
              <a:t>Rav</a:t>
            </a:r>
            <a:r>
              <a:rPr lang="en-IN" sz="2000" b="1" i="0" dirty="0">
                <a:effectLst/>
                <a:latin typeface="-apple-system"/>
              </a:rPr>
              <a:t> Ahuja, Alex </a:t>
            </a:r>
            <a:r>
              <a:rPr lang="en-IN" sz="2000" b="1" i="0" dirty="0" err="1">
                <a:effectLst/>
                <a:latin typeface="-apple-system"/>
              </a:rPr>
              <a:t>Aklson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Aije</a:t>
            </a:r>
            <a:r>
              <a:rPr lang="en-IN" sz="2000" b="1" i="0" dirty="0">
                <a:effectLst/>
                <a:latin typeface="-apple-system"/>
              </a:rPr>
              <a:t> </a:t>
            </a:r>
            <a:r>
              <a:rPr lang="en-IN" sz="2000" b="1" i="0" dirty="0" err="1">
                <a:effectLst/>
                <a:latin typeface="-apple-system"/>
              </a:rPr>
              <a:t>Egwaikhide</a:t>
            </a:r>
            <a:r>
              <a:rPr lang="en-IN" sz="2000" b="1" i="0" dirty="0"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effectLst/>
                <a:latin typeface="-apple-system"/>
              </a:rPr>
              <a:t>Kienzler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Polong</a:t>
            </a:r>
            <a:r>
              <a:rPr lang="en-IN" sz="2000" b="1" i="0" dirty="0">
                <a:effectLst/>
                <a:latin typeface="-apple-system"/>
              </a:rPr>
              <a:t> Lin, Joseph </a:t>
            </a:r>
            <a:r>
              <a:rPr lang="en-IN" sz="2000" b="1" i="0" dirty="0" err="1">
                <a:effectLst/>
                <a:latin typeface="-apple-system"/>
              </a:rPr>
              <a:t>Santarcangelo</a:t>
            </a:r>
            <a:r>
              <a:rPr lang="en-IN" sz="2000" b="1" i="0" dirty="0">
                <a:effectLst/>
                <a:latin typeface="-apple-system"/>
              </a:rPr>
              <a:t>, Azim </a:t>
            </a:r>
            <a:r>
              <a:rPr lang="en-IN" sz="2000" b="1" i="0" dirty="0" err="1">
                <a:effectLst/>
                <a:latin typeface="-apple-system"/>
              </a:rPr>
              <a:t>Hirjani</a:t>
            </a:r>
            <a:r>
              <a:rPr lang="en-IN" sz="2000" b="1" i="0" dirty="0">
                <a:effectLst/>
                <a:latin typeface="-apple-system"/>
              </a:rPr>
              <a:t>, </a:t>
            </a:r>
            <a:r>
              <a:rPr lang="en-IN" sz="2000" b="1" i="0" dirty="0" err="1">
                <a:effectLst/>
                <a:latin typeface="-apple-system"/>
              </a:rPr>
              <a:t>Hima</a:t>
            </a:r>
            <a:r>
              <a:rPr lang="en-IN" sz="2000" b="1" i="0" dirty="0">
                <a:effectLst/>
                <a:latin typeface="-apple-system"/>
              </a:rPr>
              <a:t> Vasudevan, </a:t>
            </a:r>
            <a:r>
              <a:rPr lang="en-IN" sz="2000" b="1" i="0" dirty="0" err="1">
                <a:effectLst/>
                <a:latin typeface="-apple-system"/>
              </a:rPr>
              <a:t>Saishruthi</a:t>
            </a:r>
            <a:r>
              <a:rPr lang="en-IN" sz="2000" b="1" i="0" dirty="0"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effectLst/>
                <a:latin typeface="-apple-system"/>
              </a:rPr>
              <a:t>Aghabozorgi</a:t>
            </a:r>
            <a:r>
              <a:rPr lang="en-IN" sz="2000" b="1" i="0" dirty="0"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involved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20" dirty="0">
                <a:latin typeface="Carlito"/>
                <a:cs typeface="Carlito"/>
              </a:rPr>
              <a:t>requests from </a:t>
            </a:r>
            <a:r>
              <a:rPr sz="2000" dirty="0">
                <a:latin typeface="Carlito"/>
                <a:cs typeface="Carlito"/>
              </a:rPr>
              <a:t>Space X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API and </a:t>
            </a:r>
            <a:r>
              <a:rPr sz="2000" spc="-5" dirty="0">
                <a:latin typeface="Carlito"/>
                <a:cs typeface="Carlito"/>
              </a:rPr>
              <a:t>web  scraping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 in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75" dirty="0">
                <a:latin typeface="Carlito"/>
                <a:cs typeface="Carlito"/>
              </a:rPr>
              <a:t>X’s </a:t>
            </a:r>
            <a:r>
              <a:rPr sz="2000" dirty="0">
                <a:latin typeface="Carlito"/>
                <a:cs typeface="Carlito"/>
              </a:rPr>
              <a:t>Wikipedia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API and the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will show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Carlito"/>
                <a:cs typeface="Carlito"/>
              </a:rPr>
              <a:t>FlightNumber, </a:t>
            </a:r>
            <a:r>
              <a:rPr sz="2000" spc="-20" dirty="0">
                <a:latin typeface="Carlito"/>
                <a:cs typeface="Carlito"/>
              </a:rPr>
              <a:t>Date, </a:t>
            </a:r>
            <a:r>
              <a:rPr sz="2000" spc="-25" dirty="0">
                <a:latin typeface="Carlito"/>
                <a:cs typeface="Carlito"/>
              </a:rPr>
              <a:t>BoosterVersion,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LaunchSite,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5" dirty="0">
                <a:latin typeface="Carlito"/>
                <a:cs typeface="Carlito"/>
              </a:rPr>
              <a:t>Flights,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Reused, Legs, </a:t>
            </a:r>
            <a:r>
              <a:rPr sz="2000" spc="-10" dirty="0">
                <a:latin typeface="Carlito"/>
                <a:cs typeface="Carlito"/>
              </a:rPr>
              <a:t>LandingPad, </a:t>
            </a:r>
            <a:r>
              <a:rPr sz="2000" dirty="0">
                <a:latin typeface="Carlito"/>
                <a:cs typeface="Carlito"/>
              </a:rPr>
              <a:t>Block, </a:t>
            </a:r>
            <a:r>
              <a:rPr sz="2000" spc="-10" dirty="0">
                <a:latin typeface="Carlito"/>
                <a:cs typeface="Carlito"/>
              </a:rPr>
              <a:t>ReusedCount, </a:t>
            </a:r>
            <a:r>
              <a:rPr sz="2000" spc="-5" dirty="0">
                <a:latin typeface="Carlito"/>
                <a:cs typeface="Carlito"/>
              </a:rPr>
              <a:t>Serial, Longitude,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No.,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60" dirty="0">
                <a:latin typeface="Carlito"/>
                <a:cs typeface="Carlito"/>
              </a:rPr>
              <a:t>Customer,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45" dirty="0">
                <a:latin typeface="Carlito"/>
                <a:cs typeface="Carlito"/>
              </a:rPr>
              <a:t>Version  </a:t>
            </a:r>
            <a:r>
              <a:rPr sz="2000" spc="-60" dirty="0">
                <a:latin typeface="Carlito"/>
                <a:cs typeface="Carlito"/>
              </a:rPr>
              <a:t>Booster,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dirty="0">
                <a:latin typeface="Carlito"/>
                <a:cs typeface="Carlito"/>
              </a:rPr>
              <a:t>landing, </a:t>
            </a:r>
            <a:r>
              <a:rPr sz="2000" spc="-20" dirty="0">
                <a:latin typeface="Carlito"/>
                <a:cs typeface="Carlito"/>
              </a:rPr>
              <a:t>Date,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60</TotalTime>
  <Words>2599</Words>
  <Application>Microsoft Office PowerPoint</Application>
  <PresentationFormat>Widescreen</PresentationFormat>
  <Paragraphs>270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Carlito</vt:lpstr>
      <vt:lpstr>Century Gothic</vt:lpstr>
      <vt:lpstr>Vapor Trail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Anjali</cp:lastModifiedBy>
  <cp:revision>4</cp:revision>
  <dcterms:created xsi:type="dcterms:W3CDTF">2021-08-26T16:53:12Z</dcterms:created>
  <dcterms:modified xsi:type="dcterms:W3CDTF">2023-07-10T10:40:17Z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