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56" r:id="rId2"/>
    <p:sldId id="267" r:id="rId3"/>
    <p:sldId id="257" r:id="rId4"/>
    <p:sldId id="258" r:id="rId5"/>
    <p:sldId id="259" r:id="rId6"/>
    <p:sldId id="260" r:id="rId7"/>
    <p:sldId id="261" r:id="rId8"/>
    <p:sldId id="262" r:id="rId9"/>
    <p:sldId id="263" r:id="rId10"/>
    <p:sldId id="264" r:id="rId11"/>
    <p:sldId id="269"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6D538-7A35-42C9-AD4F-E0CD9A571D68}" type="datetimeFigureOut">
              <a:rPr lang="en-IN" smtClean="0"/>
              <a:t>27-06-25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38E2-6B9C-4418-B86D-4F8EEA1F064A}" type="slidenum">
              <a:rPr lang="en-IN" smtClean="0"/>
              <a:t>‹#›</a:t>
            </a:fld>
            <a:endParaRPr lang="en-IN"/>
          </a:p>
        </p:txBody>
      </p:sp>
    </p:spTree>
    <p:extLst>
      <p:ext uri="{BB962C8B-B14F-4D97-AF65-F5344CB8AC3E}">
        <p14:creationId xmlns:p14="http://schemas.microsoft.com/office/powerpoint/2010/main" val="694008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With the rise of online payments, the risk of fraud has also increased. </a:t>
            </a:r>
            <a:endParaRPr lang="en-IN" dirty="0"/>
          </a:p>
        </p:txBody>
      </p:sp>
      <p:sp>
        <p:nvSpPr>
          <p:cNvPr id="4" name="Slide Number Placeholder 3"/>
          <p:cNvSpPr>
            <a:spLocks noGrp="1"/>
          </p:cNvSpPr>
          <p:nvPr>
            <p:ph type="sldNum" sz="quarter" idx="5"/>
          </p:nvPr>
        </p:nvSpPr>
        <p:spPr/>
        <p:txBody>
          <a:bodyPr/>
          <a:lstStyle/>
          <a:p>
            <a:fld id="{75AB38E2-6B9C-4418-B86D-4F8EEA1F064A}" type="slidenum">
              <a:rPr lang="en-IN" smtClean="0"/>
              <a:t>3</a:t>
            </a:fld>
            <a:endParaRPr lang="en-IN"/>
          </a:p>
        </p:txBody>
      </p:sp>
    </p:spTree>
    <p:extLst>
      <p:ext uri="{BB962C8B-B14F-4D97-AF65-F5344CB8AC3E}">
        <p14:creationId xmlns:p14="http://schemas.microsoft.com/office/powerpoint/2010/main" val="129202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FA5C0-F71D-482C-B942-99979F8000EC}" type="datetimeFigureOut">
              <a:rPr lang="en-IN" smtClean="0"/>
              <a:t>27-06-25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266514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FA5C0-F71D-482C-B942-99979F8000EC}" type="datetimeFigureOut">
              <a:rPr lang="en-IN" smtClean="0"/>
              <a:t>27-06-25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35721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FA5C0-F71D-482C-B942-99979F8000EC}" type="datetimeFigureOut">
              <a:rPr lang="en-IN" smtClean="0"/>
              <a:t>27-06-25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376207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FA5C0-F71D-482C-B942-99979F8000EC}" type="datetimeFigureOut">
              <a:rPr lang="en-IN" smtClean="0"/>
              <a:t>27-06-25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319344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A5C0-F71D-482C-B942-99979F8000EC}" type="datetimeFigureOut">
              <a:rPr lang="en-IN" smtClean="0"/>
              <a:t>27-06-25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218500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FA5C0-F71D-482C-B942-99979F8000EC}" type="datetimeFigureOut">
              <a:rPr lang="en-IN" smtClean="0"/>
              <a:t>27-06-25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151149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FA5C0-F71D-482C-B942-99979F8000EC}" type="datetimeFigureOut">
              <a:rPr lang="en-IN" smtClean="0"/>
              <a:t>27-06-25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109677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FA5C0-F71D-482C-B942-99979F8000EC}" type="datetimeFigureOut">
              <a:rPr lang="en-IN" smtClean="0"/>
              <a:t>27-06-25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74767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FA5C0-F71D-482C-B942-99979F8000EC}" type="datetimeFigureOut">
              <a:rPr lang="en-IN" smtClean="0"/>
              <a:t>27-06-25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402391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FA5C0-F71D-482C-B942-99979F8000EC}" type="datetimeFigureOut">
              <a:rPr lang="en-IN" smtClean="0"/>
              <a:t>27-06-25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216036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FA5C0-F71D-482C-B942-99979F8000EC}" type="datetimeFigureOut">
              <a:rPr lang="en-IN" smtClean="0"/>
              <a:t>27-06-25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CA397-D152-4DA0-87B5-950F566EE9C9}" type="slidenum">
              <a:rPr lang="en-IN" smtClean="0"/>
              <a:t>‹#›</a:t>
            </a:fld>
            <a:endParaRPr lang="en-IN"/>
          </a:p>
        </p:txBody>
      </p:sp>
    </p:spTree>
    <p:extLst>
      <p:ext uri="{BB962C8B-B14F-4D97-AF65-F5344CB8AC3E}">
        <p14:creationId xmlns:p14="http://schemas.microsoft.com/office/powerpoint/2010/main" val="85816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FA5C0-F71D-482C-B942-99979F8000EC}" type="datetimeFigureOut">
              <a:rPr lang="en-IN" smtClean="0"/>
              <a:t>27-06-25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CA397-D152-4DA0-87B5-950F566EE9C9}" type="slidenum">
              <a:rPr lang="en-IN" smtClean="0"/>
              <a:t>‹#›</a:t>
            </a:fld>
            <a:endParaRPr lang="en-IN"/>
          </a:p>
        </p:txBody>
      </p:sp>
    </p:spTree>
    <p:extLst>
      <p:ext uri="{BB962C8B-B14F-4D97-AF65-F5344CB8AC3E}">
        <p14:creationId xmlns:p14="http://schemas.microsoft.com/office/powerpoint/2010/main" val="13658229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70AA-FF7D-E1B1-762B-533270613B6F}"/>
              </a:ext>
            </a:extLst>
          </p:cNvPr>
          <p:cNvSpPr>
            <a:spLocks noGrp="1"/>
          </p:cNvSpPr>
          <p:nvPr>
            <p:ph type="ctrTitle"/>
          </p:nvPr>
        </p:nvSpPr>
        <p:spPr>
          <a:xfrm>
            <a:off x="1939635" y="2220008"/>
            <a:ext cx="8566131" cy="680884"/>
          </a:xfrm>
        </p:spPr>
        <p:txBody>
          <a:bodyPr>
            <a:normAutofit fontScale="90000"/>
          </a:bodyPr>
          <a:lstStyle/>
          <a:p>
            <a:r>
              <a:rPr lang="en-US" sz="2400" b="1" dirty="0">
                <a:latin typeface="Times New Roman" panose="02020603050405020304" pitchFamily="18" charset="0"/>
                <a:cs typeface="Times New Roman" panose="02020603050405020304" pitchFamily="18" charset="0"/>
              </a:rPr>
              <a:t>ONLINE PAYMENTS FRAUD DETECTION USING</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MACHINE LEARNING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BY</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F523199-E46B-B36F-5988-BA39238F2ADD}"/>
              </a:ext>
            </a:extLst>
          </p:cNvPr>
          <p:cNvSpPr>
            <a:spLocks noGrp="1"/>
          </p:cNvSpPr>
          <p:nvPr>
            <p:ph type="subTitle" idx="1"/>
          </p:nvPr>
        </p:nvSpPr>
        <p:spPr>
          <a:xfrm>
            <a:off x="1253612" y="3429000"/>
            <a:ext cx="9684774" cy="3421625"/>
          </a:xfrm>
        </p:spPr>
        <p:txBody>
          <a:bodyPr>
            <a:normAutofit/>
          </a:bodyPr>
          <a:lstStyle/>
          <a:p>
            <a:r>
              <a:rPr lang="en-US" sz="2000" dirty="0">
                <a:latin typeface="Times New Roman" panose="02020603050405020304" pitchFamily="18" charset="0"/>
                <a:cs typeface="Times New Roman" panose="02020603050405020304" pitchFamily="18" charset="0"/>
              </a:rPr>
              <a:t>TEAM MEMBERS:</a:t>
            </a:r>
          </a:p>
          <a:p>
            <a:r>
              <a:rPr lang="en-US" sz="1800" dirty="0">
                <a:latin typeface="Times New Roman" panose="02020603050405020304" pitchFamily="18" charset="0"/>
                <a:cs typeface="Times New Roman" panose="02020603050405020304" pitchFamily="18" charset="0"/>
              </a:rPr>
              <a:t>G ANJALI  -160722747125 </a:t>
            </a:r>
          </a:p>
          <a:p>
            <a:r>
              <a:rPr lang="en-US" sz="1800" dirty="0">
                <a:latin typeface="Times New Roman" panose="02020603050405020304" pitchFamily="18" charset="0"/>
                <a:cs typeface="Times New Roman" panose="02020603050405020304" pitchFamily="18" charset="0"/>
              </a:rPr>
              <a:t>K SRINIVAS -160722747306</a:t>
            </a:r>
          </a:p>
          <a:p>
            <a:r>
              <a:rPr lang="en-US" sz="1800" dirty="0">
                <a:latin typeface="Times New Roman" panose="02020603050405020304" pitchFamily="18" charset="0"/>
                <a:cs typeface="Times New Roman" panose="02020603050405020304" pitchFamily="18" charset="0"/>
              </a:rPr>
              <a:t>G ABHISHEK -160722747307</a:t>
            </a:r>
          </a:p>
          <a:p>
            <a:endParaRPr lang="en-US" sz="1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GUIDED BY:</a:t>
            </a:r>
          </a:p>
          <a:p>
            <a:r>
              <a:rPr lang="en-US" sz="1800" dirty="0">
                <a:latin typeface="Times New Roman" panose="02020603050405020304" pitchFamily="18" charset="0"/>
                <a:cs typeface="Times New Roman" panose="02020603050405020304" pitchFamily="18" charset="0"/>
              </a:rPr>
              <a:t>Mrs. H MEENAL,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Assistant  Professor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Dept of CSE</a:t>
            </a:r>
          </a:p>
          <a:p>
            <a:pPr algn="l"/>
            <a:endParaRPr lang="en-IN" dirty="0">
              <a:latin typeface="Times New Roman" panose="02020603050405020304" pitchFamily="18" charset="0"/>
              <a:cs typeface="Times New Roman" panose="02020603050405020304" pitchFamily="18" charset="0"/>
            </a:endParaRPr>
          </a:p>
        </p:txBody>
      </p:sp>
      <p:pic>
        <p:nvPicPr>
          <p:cNvPr id="1026" name="Picture 2" descr="Methodist College of Engineering and Technology Logo">
            <a:extLst>
              <a:ext uri="{FF2B5EF4-FFF2-40B4-BE49-F238E27FC236}">
                <a16:creationId xmlns:a16="http://schemas.microsoft.com/office/drawing/2014/main" id="{C6258D30-818C-EEB5-F7F1-45E5AC47C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373" y="429549"/>
            <a:ext cx="6112285" cy="126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66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56E58295-FBBF-8842-5258-449CA15DB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558" y="594412"/>
            <a:ext cx="4381392" cy="6160305"/>
          </a:xfrm>
        </p:spPr>
      </p:pic>
      <p:sp>
        <p:nvSpPr>
          <p:cNvPr id="2" name="Title 1">
            <a:extLst>
              <a:ext uri="{FF2B5EF4-FFF2-40B4-BE49-F238E27FC236}">
                <a16:creationId xmlns:a16="http://schemas.microsoft.com/office/drawing/2014/main" id="{DA7A81A0-2541-FA61-25AC-EEA4300FD81E}"/>
              </a:ext>
            </a:extLst>
          </p:cNvPr>
          <p:cNvSpPr>
            <a:spLocks noGrp="1"/>
          </p:cNvSpPr>
          <p:nvPr>
            <p:ph type="title"/>
          </p:nvPr>
        </p:nvSpPr>
        <p:spPr>
          <a:xfrm>
            <a:off x="349454" y="103283"/>
            <a:ext cx="10515600" cy="1325563"/>
          </a:xfrm>
        </p:spPr>
        <p:txBody>
          <a:bodyPr>
            <a:normAutofit/>
          </a:bodyPr>
          <a:lstStyle/>
          <a:p>
            <a:r>
              <a:rPr lang="en-IN" sz="2400" b="1" i="0" u="none" strike="noStrike" dirty="0">
                <a:solidFill>
                  <a:srgbClr val="000000"/>
                </a:solidFill>
                <a:effectLst/>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F6C7F73E-FE4C-EAE0-8823-90F32D2119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494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6B746-FADB-DD2E-1422-BD75BA4A1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6AD03-3A0F-4AE4-42A9-8F05969D2F57}"/>
              </a:ext>
            </a:extLst>
          </p:cNvPr>
          <p:cNvSpPr>
            <a:spLocks noGrp="1"/>
          </p:cNvSpPr>
          <p:nvPr>
            <p:ph type="title"/>
          </p:nvPr>
        </p:nvSpPr>
        <p:spPr>
          <a:xfrm>
            <a:off x="349454" y="103283"/>
            <a:ext cx="10515600" cy="1325563"/>
          </a:xfrm>
        </p:spPr>
        <p:txBody>
          <a:bodyPr>
            <a:normAutofit/>
          </a:bodyPr>
          <a:lstStyle/>
          <a:p>
            <a:r>
              <a:rPr lang="en-US" sz="2400" b="1" dirty="0">
                <a:solidFill>
                  <a:srgbClr val="000000"/>
                </a:solidFill>
                <a:latin typeface="Times New Roman" panose="02020603050405020304" pitchFamily="18" charset="0"/>
                <a:cs typeface="Times New Roman" panose="02020603050405020304" pitchFamily="18" charset="0"/>
              </a:rPr>
              <a:t>O</a:t>
            </a:r>
            <a:r>
              <a:rPr lang="en-IN" sz="2400" b="1" dirty="0">
                <a:solidFill>
                  <a:srgbClr val="000000"/>
                </a:solidFill>
                <a:latin typeface="Times New Roman" panose="02020603050405020304" pitchFamily="18" charset="0"/>
                <a:cs typeface="Times New Roman" panose="02020603050405020304" pitchFamily="18" charset="0"/>
              </a:rPr>
              <a:t>UTPUT SCREEN :</a:t>
            </a:r>
            <a:endParaRPr lang="en-IN" sz="2400" b="1"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5D3F07EB-AA36-CC1B-4EC8-7A4ECE75F3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FC90A9E0-92D5-F2AF-77A0-ECC252EF78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454" y="2620806"/>
            <a:ext cx="5064150" cy="2524162"/>
          </a:xfrm>
        </p:spPr>
      </p:pic>
      <p:pic>
        <p:nvPicPr>
          <p:cNvPr id="9" name="Picture 8">
            <a:extLst>
              <a:ext uri="{FF2B5EF4-FFF2-40B4-BE49-F238E27FC236}">
                <a16:creationId xmlns:a16="http://schemas.microsoft.com/office/drawing/2014/main" id="{A9486AC9-D028-729C-9B4C-56161F776594}"/>
              </a:ext>
            </a:extLst>
          </p:cNvPr>
          <p:cNvPicPr>
            <a:picLocks noChangeAspect="1"/>
          </p:cNvPicPr>
          <p:nvPr/>
        </p:nvPicPr>
        <p:blipFill>
          <a:blip r:embed="rId4">
            <a:extLst>
              <a:ext uri="{28A0092B-C50C-407E-A947-70E740481C1C}">
                <a14:useLocalDpi xmlns:a14="http://schemas.microsoft.com/office/drawing/2010/main" val="0"/>
              </a:ext>
            </a:extLst>
          </a:blip>
          <a:srcRect t="5966" r="1161" b="1"/>
          <a:stretch>
            <a:fillRect/>
          </a:stretch>
        </p:blipFill>
        <p:spPr>
          <a:xfrm>
            <a:off x="6519598" y="2620806"/>
            <a:ext cx="5322948" cy="2524162"/>
          </a:xfrm>
          <a:prstGeom prst="rect">
            <a:avLst/>
          </a:prstGeom>
        </p:spPr>
      </p:pic>
    </p:spTree>
    <p:extLst>
      <p:ext uri="{BB962C8B-B14F-4D97-AF65-F5344CB8AC3E}">
        <p14:creationId xmlns:p14="http://schemas.microsoft.com/office/powerpoint/2010/main" val="106008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1CC7-24D5-5949-E026-9FE40650D12C}"/>
              </a:ext>
            </a:extLst>
          </p:cNvPr>
          <p:cNvSpPr>
            <a:spLocks noGrp="1"/>
          </p:cNvSpPr>
          <p:nvPr>
            <p:ph type="title"/>
          </p:nvPr>
        </p:nvSpPr>
        <p:spPr>
          <a:xfrm>
            <a:off x="838200" y="365125"/>
            <a:ext cx="10515600" cy="1726911"/>
          </a:xfrm>
        </p:spPr>
        <p:txBody>
          <a:bodyPr>
            <a:normAutofit/>
          </a:bodyPr>
          <a:lstStyle/>
          <a:p>
            <a:r>
              <a:rPr lang="en-IN" sz="2400" b="1" i="0" u="none" strike="noStrike" dirty="0">
                <a:effectLst/>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CF201D-D9FE-BAF9-F2A6-573E968D0CC6}"/>
              </a:ext>
            </a:extLst>
          </p:cNvPr>
          <p:cNvSpPr>
            <a:spLocks noGrp="1"/>
          </p:cNvSpPr>
          <p:nvPr>
            <p:ph idx="1"/>
          </p:nvPr>
        </p:nvSpPr>
        <p:spPr>
          <a:xfrm>
            <a:off x="942110" y="2092036"/>
            <a:ext cx="10709118" cy="4308764"/>
          </a:xfrm>
        </p:spPr>
        <p:txBody>
          <a:bodyPr>
            <a:noAutofit/>
          </a:bodyPr>
          <a:lstStyle/>
          <a:p>
            <a:pPr algn="just"/>
            <a:r>
              <a:rPr lang="en-US" sz="1800" dirty="0">
                <a:latin typeface="Times New Roman" panose="02020603050405020304" pitchFamily="18" charset="0"/>
                <a:cs typeface="Times New Roman" panose="02020603050405020304" pitchFamily="18" charset="0"/>
              </a:rPr>
              <a:t>This project focuses on detecting online payment fraud using a machine learning approach with a Decision Tree Classifier. After training the model on transaction data and achieving high accuracy, the model was integrated into a web application using Flask. The web interface allows users to input transaction details such as type, amount, and account balances, and instantly receive a prediction on whether the transaction is fraudulent. This integration makes the system both intelligent and user-friendly, providing a practical solution for real-time fraud detection in financial transactions.</a:t>
            </a:r>
          </a:p>
        </p:txBody>
      </p:sp>
      <p:pic>
        <p:nvPicPr>
          <p:cNvPr id="4" name="Picture 2">
            <a:extLst>
              <a:ext uri="{FF2B5EF4-FFF2-40B4-BE49-F238E27FC236}">
                <a16:creationId xmlns:a16="http://schemas.microsoft.com/office/drawing/2014/main" id="{7F14AB12-5930-108C-EC7C-59EADFB13B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2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63A1-4178-DF79-9AF6-42DBD6A71AAC}"/>
              </a:ext>
            </a:extLst>
          </p:cNvPr>
          <p:cNvSpPr>
            <a:spLocks noGrp="1"/>
          </p:cNvSpPr>
          <p:nvPr>
            <p:ph type="title"/>
          </p:nvPr>
        </p:nvSpPr>
        <p:spPr>
          <a:xfrm>
            <a:off x="838200" y="365125"/>
            <a:ext cx="10515600" cy="1934730"/>
          </a:xfrm>
        </p:spPr>
        <p:txBody>
          <a:bodyPr>
            <a:normAutofit/>
          </a:bodyPr>
          <a:lstStyle/>
          <a:p>
            <a:r>
              <a:rPr lang="en-IN" sz="2400" b="1" i="0" u="none" strike="noStrike" dirty="0">
                <a:solidFill>
                  <a:srgbClr val="000000"/>
                </a:solidFill>
                <a:effectLst/>
                <a:latin typeface="Times New Roman" panose="02020603050405020304" pitchFamily="18" charset="0"/>
                <a:cs typeface="Times New Roman" panose="02020603050405020304" pitchFamily="18" charset="0"/>
              </a:rPr>
              <a:t> REFERENCES</a:t>
            </a:r>
            <a:endParaRPr lang="en-IN" sz="2400"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B28DDF4-255C-98CE-DCD1-70FEB37C72EC}"/>
              </a:ext>
            </a:extLst>
          </p:cNvPr>
          <p:cNvSpPr>
            <a:spLocks noGrp="1" noChangeArrowheads="1"/>
          </p:cNvSpPr>
          <p:nvPr>
            <p:ph idx="1"/>
          </p:nvPr>
        </p:nvSpPr>
        <p:spPr bwMode="auto">
          <a:xfrm>
            <a:off x="1058197" y="1803461"/>
            <a:ext cx="10075606"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Kharwal</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(2022).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Payments Fraud Detection with Machine Learning</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Chawla, N. V., &amp; Bowyer, K. W. (2002).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 Synthetic Minority Over-sampling Technique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Artificial Intelligence Research, 16, 321–357. doi:10.1613/jair.953</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Ahmed, M., &amp; Mahmood, A. N. (2018).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Survey of Network Anomaly Detection Techniques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Computer Science, 14(4), 459-469. doi:10.3844/jcssp.2018.459.469</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PaySim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Money Fraud Detection Dataset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Kaggle. Retrieved from https://www.kaggle.com/datasets/ealaxi/paysim1</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Liu, Y., &amp; Yang, Y. (2020). </a:t>
            </a:r>
            <a:r>
              <a:rPr kumimoji="0" lang="en-US" altLang="en-US" sz="1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 Detection with Machine Learning: A Comparative Study</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Journal of Data Science and Analytics, 9(1), 51-62. doi:10.1007/s41060-020-00147-0</a:t>
            </a:r>
          </a:p>
        </p:txBody>
      </p:sp>
      <p:pic>
        <p:nvPicPr>
          <p:cNvPr id="4" name="Picture 2">
            <a:extLst>
              <a:ext uri="{FF2B5EF4-FFF2-40B4-BE49-F238E27FC236}">
                <a16:creationId xmlns:a16="http://schemas.microsoft.com/office/drawing/2014/main" id="{5A425901-5B94-EDB5-DD29-CA004C4543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4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F7B6-119C-6D6B-5458-53BADE8C2537}"/>
              </a:ext>
            </a:extLst>
          </p:cNvPr>
          <p:cNvSpPr>
            <a:spLocks noGrp="1"/>
          </p:cNvSpPr>
          <p:nvPr>
            <p:ph type="title"/>
          </p:nvPr>
        </p:nvSpPr>
        <p:spPr>
          <a:xfrm>
            <a:off x="838200" y="2924174"/>
            <a:ext cx="10515600" cy="1009651"/>
          </a:xfrm>
        </p:spPr>
        <p:txBody>
          <a:bodyPr>
            <a:normAutofit/>
          </a:bodyPr>
          <a:lstStyle/>
          <a:p>
            <a:pPr algn="ctr"/>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0928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B5CE-EFD0-8B60-077C-BA6A0E250AD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89C2A4-2F26-872D-1860-046547751F59}"/>
              </a:ext>
            </a:extLst>
          </p:cNvPr>
          <p:cNvSpPr>
            <a:spLocks noGrp="1"/>
          </p:cNvSpPr>
          <p:nvPr>
            <p:ph idx="1"/>
          </p:nvPr>
        </p:nvSpPr>
        <p:spPr>
          <a:xfrm>
            <a:off x="1397409" y="1690688"/>
            <a:ext cx="9397181" cy="589935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Online payment fraud is becoming a serious issue due to the increasing use of digital transactions. Detecting fraudulent activity quickly is important to protect users and financial institutions from financial loss and data breaches. A machine learning model is developed to identify fraudulent transactions using a real-world dataset from Kaggle. The dataset contains thousands of credit card transactions, but only a small number of them are fraudulent, making the problem challenging. To prepare the data, techniques such as normalization and handling class imbalance are applied. The Random Forest algorithm is selected for its high accuracy and ability to handle imbalanced datasets. It works by combining the results of multiple models to make better predictions and reduce errors. The model is evaluated using performance metrics like accuracy, precision, recall, and F1-score, with a strong focus on correctly detecting fraud cases. Cross-validation is used to ensure the model performs well on different sets of data. Results show that Random Forest is effective in identifying fraudulent transactions with high precision and recall. These findings highlight how machine learning, especially ensemble methods, can improve the safety and reliability of online payment systems.</a:t>
            </a:r>
            <a:endParaRPr lang="en-IN" sz="18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86FABCC-0827-9801-2FC7-B5F6A2DD41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C725-BC58-F65B-AAED-3DA7D491C13D}"/>
              </a:ext>
            </a:extLst>
          </p:cNvPr>
          <p:cNvSpPr>
            <a:spLocks noGrp="1"/>
          </p:cNvSpPr>
          <p:nvPr>
            <p:ph type="title"/>
          </p:nvPr>
        </p:nvSpPr>
        <p:spPr/>
        <p:txBody>
          <a:bodyPr>
            <a:normAutofit/>
          </a:bodyPr>
          <a:lstStyle/>
          <a:p>
            <a:r>
              <a:rPr lang="en-IN" sz="2400" b="1" i="0" u="none" strike="noStrike" dirty="0">
                <a:effectLst/>
                <a:latin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B540EB-74FF-A165-CC34-072C1C808CD4}"/>
              </a:ext>
            </a:extLst>
          </p:cNvPr>
          <p:cNvSpPr>
            <a:spLocks noGrp="1"/>
          </p:cNvSpPr>
          <p:nvPr>
            <p:ph idx="1"/>
          </p:nvPr>
        </p:nvSpPr>
        <p:spPr>
          <a:xfrm>
            <a:off x="1071716" y="1779639"/>
            <a:ext cx="9556955" cy="4397324"/>
          </a:xfrm>
        </p:spPr>
        <p:txBody>
          <a:bodyPr>
            <a:normAutofit/>
          </a:bodyPr>
          <a:lstStyle/>
          <a:p>
            <a:pPr algn="just"/>
            <a:r>
              <a:rPr lang="en-US" sz="1800" dirty="0">
                <a:latin typeface="Times New Roman" panose="02020603050405020304" pitchFamily="18" charset="0"/>
                <a:cs typeface="Times New Roman" panose="02020603050405020304" pitchFamily="18" charset="0"/>
              </a:rPr>
              <a:t>Many people and businesses are now using digital transactions every day, which makes it important to protect them from cybercrime. </a:t>
            </a:r>
          </a:p>
          <a:p>
            <a:pPr algn="just"/>
            <a:r>
              <a:rPr lang="en-US" sz="1800" dirty="0">
                <a:latin typeface="Times New Roman" panose="02020603050405020304" pitchFamily="18" charset="0"/>
                <a:cs typeface="Times New Roman" panose="02020603050405020304" pitchFamily="18" charset="0"/>
              </a:rPr>
              <a:t>Traditional fraud detection methods often can't keep up with new types of fraud, so better solutions are needed.</a:t>
            </a:r>
          </a:p>
          <a:p>
            <a:pPr algn="just"/>
            <a:r>
              <a:rPr lang="en-US" sz="1800" dirty="0">
                <a:latin typeface="Times New Roman" panose="02020603050405020304" pitchFamily="18" charset="0"/>
                <a:cs typeface="Times New Roman" panose="02020603050405020304" pitchFamily="18" charset="0"/>
              </a:rPr>
              <a:t>Machine Learning (ML) is a powerful way to detect fraud. It can study large amounts of transaction data and learn to spot unusual patterns that might be signs of fraud. </a:t>
            </a:r>
          </a:p>
          <a:p>
            <a:pPr algn="just"/>
            <a:r>
              <a:rPr lang="en-US" sz="1800" dirty="0">
                <a:latin typeface="Times New Roman" panose="02020603050405020304" pitchFamily="18" charset="0"/>
                <a:cs typeface="Times New Roman" panose="02020603050405020304" pitchFamily="18" charset="0"/>
              </a:rPr>
              <a:t>The “Online Payments Fraud Detection with Machine Learning” shows how ML can be used to build a model that tells the difference between real and fake transactions.</a:t>
            </a:r>
          </a:p>
          <a:p>
            <a:pPr algn="just"/>
            <a:r>
              <a:rPr lang="en-US" sz="1800" dirty="0">
                <a:latin typeface="Times New Roman" panose="02020603050405020304" pitchFamily="18" charset="0"/>
                <a:cs typeface="Times New Roman" panose="02020603050405020304" pitchFamily="18" charset="0"/>
              </a:rPr>
              <a:t>The project uses a real dataset and walks through all the steps from cleaning the data and analyzing it, to training a model and testing how well it works. </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225F5EAE-72B4-FF24-1643-190F7F44DC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65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B5E8-ABDB-ABD7-F1D4-AACFF5038B7E}"/>
              </a:ext>
            </a:extLst>
          </p:cNvPr>
          <p:cNvSpPr>
            <a:spLocks noGrp="1"/>
          </p:cNvSpPr>
          <p:nvPr>
            <p:ph type="title"/>
          </p:nvPr>
        </p:nvSpPr>
        <p:spPr>
          <a:xfrm>
            <a:off x="969818" y="365125"/>
            <a:ext cx="10383982" cy="2336511"/>
          </a:xfrm>
        </p:spPr>
        <p:txBody>
          <a:bodyPr>
            <a:normAutofit/>
          </a:bodyPr>
          <a:lstStyle/>
          <a:p>
            <a:r>
              <a:rPr lang="en-IN" sz="2400" b="1" i="0" u="none" strike="noStrike" dirty="0">
                <a:solidFill>
                  <a:srgbClr val="000000"/>
                </a:solidFill>
                <a:effectLst/>
                <a:latin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5BF4C7-75F7-6156-A9C3-8446C9B94E73}"/>
              </a:ext>
            </a:extLst>
          </p:cNvPr>
          <p:cNvSpPr>
            <a:spLocks noGrp="1"/>
          </p:cNvSpPr>
          <p:nvPr>
            <p:ph idx="1"/>
          </p:nvPr>
        </p:nvSpPr>
        <p:spPr>
          <a:xfrm>
            <a:off x="1295400" y="2299855"/>
            <a:ext cx="9188246" cy="3100512"/>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Detecting online payment fraud by combining transaction history analysis with machine learning techniques trained on publicly available financial datasets. The system aims to overcome the limitations of traditional fraud detection methods by providing a lightweight, efficient, and real-time solution suitable for academic implementation, enhancing awareness and contributing to safer digital transactions.</a:t>
            </a: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9E347F5-EA3A-08D7-F375-485D9629D8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5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616E-5E79-F211-F3FF-16F939A4B024}"/>
              </a:ext>
            </a:extLst>
          </p:cNvPr>
          <p:cNvSpPr>
            <a:spLocks noGrp="1"/>
          </p:cNvSpPr>
          <p:nvPr>
            <p:ph type="title"/>
          </p:nvPr>
        </p:nvSpPr>
        <p:spPr>
          <a:xfrm>
            <a:off x="623455" y="365125"/>
            <a:ext cx="10730345" cy="1325563"/>
          </a:xfrm>
        </p:spPr>
        <p:txBody>
          <a:bodyPr>
            <a:normAutofit/>
          </a:bodyPr>
          <a:lstStyle/>
          <a:p>
            <a:r>
              <a:rPr lang="en-IN" sz="2400" b="1" i="0" u="none" strike="noStrike" dirty="0">
                <a:effectLst/>
                <a:latin typeface="Times New Roman" panose="02020603050405020304" pitchFamily="18" charset="0"/>
              </a:rPr>
              <a:t>OBJECTIVES</a:t>
            </a:r>
            <a:endParaRPr lang="en-IN" sz="2400" b="1" dirty="0"/>
          </a:p>
        </p:txBody>
      </p:sp>
      <p:sp>
        <p:nvSpPr>
          <p:cNvPr id="4" name="Rectangle 1">
            <a:extLst>
              <a:ext uri="{FF2B5EF4-FFF2-40B4-BE49-F238E27FC236}">
                <a16:creationId xmlns:a16="http://schemas.microsoft.com/office/drawing/2014/main" id="{E7E25D5E-04BA-246C-22A6-4DD0464B5F52}"/>
              </a:ext>
            </a:extLst>
          </p:cNvPr>
          <p:cNvSpPr>
            <a:spLocks noGrp="1" noChangeArrowheads="1"/>
          </p:cNvSpPr>
          <p:nvPr>
            <p:ph idx="1"/>
          </p:nvPr>
        </p:nvSpPr>
        <p:spPr bwMode="auto">
          <a:xfrm>
            <a:off x="623455" y="1759516"/>
            <a:ext cx="1073034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Develop a fraud detection system that is fast and scalable for real-time online transactions.</a:t>
            </a:r>
          </a:p>
          <a:p>
            <a:pPr marL="0" lvl="0" indent="0" algn="just" eaLnBrk="0" fontAlgn="base" hangingPunct="0">
              <a:lnSpc>
                <a:spcPct val="100000"/>
              </a:lnSpc>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Minimize false positives while maintaining high fraud detection accuracy.</a:t>
            </a:r>
          </a:p>
          <a:p>
            <a:pPr lvl="0" algn="just" eaLnBrk="0" fontAlgn="base" hangingPunct="0">
              <a:lnSpc>
                <a:spcPct val="100000"/>
              </a:lnSpc>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Ensure the system is easy to integrate with existing payment platforms.</a:t>
            </a:r>
          </a:p>
          <a:p>
            <a:pPr lvl="0" algn="just" eaLnBrk="0" fontAlgn="base" hangingPunct="0">
              <a:lnSpc>
                <a:spcPct val="100000"/>
              </a:lnSpc>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Use diverse and real-world datasets to improve detection reliability.</a:t>
            </a:r>
          </a:p>
          <a:p>
            <a:pPr lvl="0" algn="just" eaLnBrk="0" fontAlgn="base" hangingPunct="0">
              <a:lnSpc>
                <a:spcPct val="100000"/>
              </a:lnSpc>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Design the user interface to be intuitive and accessible for financial analysts and support teams.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21940531-BFEF-1D91-EAB1-40995C0035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2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27C3-E057-41BB-2772-85AAFEEB3BA5}"/>
              </a:ext>
            </a:extLst>
          </p:cNvPr>
          <p:cNvSpPr>
            <a:spLocks noGrp="1"/>
          </p:cNvSpPr>
          <p:nvPr>
            <p:ph type="title"/>
          </p:nvPr>
        </p:nvSpPr>
        <p:spPr>
          <a:xfrm>
            <a:off x="849775" y="-243068"/>
            <a:ext cx="10515600" cy="1643605"/>
          </a:xfrm>
        </p:spPr>
        <p:txBody>
          <a:bodyPr>
            <a:normAutofit/>
          </a:bodyPr>
          <a:lstStyle/>
          <a:p>
            <a:r>
              <a:rPr lang="en-IN" sz="2400" b="1" i="0" u="none" strike="noStrike" dirty="0">
                <a:effectLst/>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FC4B38B-2E19-FC2B-F246-8C7F2474B4C1}"/>
              </a:ext>
            </a:extLst>
          </p:cNvPr>
          <p:cNvGraphicFramePr>
            <a:graphicFrameLocks noGrp="1"/>
          </p:cNvGraphicFramePr>
          <p:nvPr>
            <p:extLst>
              <p:ext uri="{D42A27DB-BD31-4B8C-83A1-F6EECF244321}">
                <p14:modId xmlns:p14="http://schemas.microsoft.com/office/powerpoint/2010/main" val="4086817884"/>
              </p:ext>
            </p:extLst>
          </p:nvPr>
        </p:nvGraphicFramePr>
        <p:xfrm>
          <a:off x="1783080" y="1330777"/>
          <a:ext cx="8540791" cy="4196445"/>
        </p:xfrm>
        <a:graphic>
          <a:graphicData uri="http://schemas.openxmlformats.org/drawingml/2006/table">
            <a:tbl>
              <a:tblPr firstRow="1" firstCol="1" bandRow="1">
                <a:tableStyleId>{5C22544A-7EE6-4342-B048-85BDC9FD1C3A}</a:tableStyleId>
              </a:tblPr>
              <a:tblGrid>
                <a:gridCol w="378459">
                  <a:extLst>
                    <a:ext uri="{9D8B030D-6E8A-4147-A177-3AD203B41FA5}">
                      <a16:colId xmlns:a16="http://schemas.microsoft.com/office/drawing/2014/main" val="4246871761"/>
                    </a:ext>
                  </a:extLst>
                </a:gridCol>
                <a:gridCol w="583752">
                  <a:extLst>
                    <a:ext uri="{9D8B030D-6E8A-4147-A177-3AD203B41FA5}">
                      <a16:colId xmlns:a16="http://schemas.microsoft.com/office/drawing/2014/main" val="3256500928"/>
                    </a:ext>
                  </a:extLst>
                </a:gridCol>
                <a:gridCol w="1021080">
                  <a:extLst>
                    <a:ext uri="{9D8B030D-6E8A-4147-A177-3AD203B41FA5}">
                      <a16:colId xmlns:a16="http://schemas.microsoft.com/office/drawing/2014/main" val="1106196270"/>
                    </a:ext>
                  </a:extLst>
                </a:gridCol>
                <a:gridCol w="1791548">
                  <a:extLst>
                    <a:ext uri="{9D8B030D-6E8A-4147-A177-3AD203B41FA5}">
                      <a16:colId xmlns:a16="http://schemas.microsoft.com/office/drawing/2014/main" val="2686857609"/>
                    </a:ext>
                  </a:extLst>
                </a:gridCol>
                <a:gridCol w="921172">
                  <a:extLst>
                    <a:ext uri="{9D8B030D-6E8A-4147-A177-3AD203B41FA5}">
                      <a16:colId xmlns:a16="http://schemas.microsoft.com/office/drawing/2014/main" val="2867832326"/>
                    </a:ext>
                  </a:extLst>
                </a:gridCol>
                <a:gridCol w="995679">
                  <a:extLst>
                    <a:ext uri="{9D8B030D-6E8A-4147-A177-3AD203B41FA5}">
                      <a16:colId xmlns:a16="http://schemas.microsoft.com/office/drawing/2014/main" val="1417214675"/>
                    </a:ext>
                  </a:extLst>
                </a:gridCol>
                <a:gridCol w="958427">
                  <a:extLst>
                    <a:ext uri="{9D8B030D-6E8A-4147-A177-3AD203B41FA5}">
                      <a16:colId xmlns:a16="http://schemas.microsoft.com/office/drawing/2014/main" val="3759520773"/>
                    </a:ext>
                  </a:extLst>
                </a:gridCol>
                <a:gridCol w="958427">
                  <a:extLst>
                    <a:ext uri="{9D8B030D-6E8A-4147-A177-3AD203B41FA5}">
                      <a16:colId xmlns:a16="http://schemas.microsoft.com/office/drawing/2014/main" val="1483523325"/>
                    </a:ext>
                  </a:extLst>
                </a:gridCol>
                <a:gridCol w="932247">
                  <a:extLst>
                    <a:ext uri="{9D8B030D-6E8A-4147-A177-3AD203B41FA5}">
                      <a16:colId xmlns:a16="http://schemas.microsoft.com/office/drawing/2014/main" val="125972718"/>
                    </a:ext>
                  </a:extLst>
                </a:gridCol>
              </a:tblGrid>
              <a:tr h="425458">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S. No</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Year</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Authors</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Title</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Techniques</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Research Gaps</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Performance</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Methodology</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System Architecture</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extLst>
                  <a:ext uri="{0D108BD9-81ED-4DB2-BD59-A6C34878D82A}">
                    <a16:rowId xmlns:a16="http://schemas.microsoft.com/office/drawing/2014/main" val="2296601904"/>
                  </a:ext>
                </a:extLst>
              </a:tr>
              <a:tr h="1008292">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2018</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Nguyen et al.</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Combining Oversampling and </a:t>
                      </a:r>
                      <a:r>
                        <a:rPr lang="en-US" sz="1000" dirty="0" err="1">
                          <a:effectLst/>
                          <a:latin typeface="Times New Roman" panose="02020603050405020304" pitchFamily="18" charset="0"/>
                          <a:cs typeface="Times New Roman" panose="02020603050405020304" pitchFamily="18" charset="0"/>
                        </a:rPr>
                        <a:t>Undersampling</a:t>
                      </a:r>
                      <a:r>
                        <a:rPr lang="en-US" sz="1000" dirty="0">
                          <a:effectLst/>
                          <a:latin typeface="Times New Roman" panose="02020603050405020304" pitchFamily="18" charset="0"/>
                          <a:cs typeface="Times New Roman" panose="02020603050405020304" pitchFamily="18" charset="0"/>
                        </a:rPr>
                        <a:t> for Imbalanced Datasets in Fraud Detection</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SMOTE, Random Forest</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Limited scalability to large datasets</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Accuracy: 96%, Precision: 85%</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Supervised learning with resampling</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Traditional client-server model</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extLst>
                  <a:ext uri="{0D108BD9-81ED-4DB2-BD59-A6C34878D82A}">
                    <a16:rowId xmlns:a16="http://schemas.microsoft.com/office/drawing/2014/main" val="2073457353"/>
                  </a:ext>
                </a:extLst>
              </a:tr>
              <a:tr h="1008855">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2019</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Kumar &amp; Sharma</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Deep Learning Approach for Fraud Detection in Credit Card Transactions</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CNN, LSTM</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Requires large datasets and high computation</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AUC: 0.98, Recall: 91%</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Deep learning using sequence modeling</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Layered architecture with data preprocessing, model layer, and prediction layer</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extLst>
                  <a:ext uri="{0D108BD9-81ED-4DB2-BD59-A6C34878D82A}">
                    <a16:rowId xmlns:a16="http://schemas.microsoft.com/office/drawing/2014/main" val="1949839211"/>
                  </a:ext>
                </a:extLst>
              </a:tr>
              <a:tr h="862584">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2020</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Ali et al.</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Anomaly Detection Using Autoencoders for Fraud Detection</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Autoencoder (unsupervised)</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Lacks interpretability; high false positives</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Precision: 88%, Recall: 86%</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Unsupervised anomaly detection</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3-tier architecture (data input, detection model, alert system)</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extLst>
                  <a:ext uri="{0D108BD9-81ED-4DB2-BD59-A6C34878D82A}">
                    <a16:rowId xmlns:a16="http://schemas.microsoft.com/office/drawing/2014/main" val="776733099"/>
                  </a:ext>
                </a:extLst>
              </a:tr>
              <a:tr h="862584">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4</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2021</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Zhang &amp; Liu</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Graph Neural Networks for Fraud Detection in Financial Transactions</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GNN, Node Classification</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Complex to implement; limited real-time performance</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AUC: 0.94</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Graph-based learning from transaction network</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Graph-based architecture with transaction mapping layer</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28892" marR="28892" marT="0" marB="0"/>
                </a:tc>
                <a:extLst>
                  <a:ext uri="{0D108BD9-81ED-4DB2-BD59-A6C34878D82A}">
                    <a16:rowId xmlns:a16="http://schemas.microsoft.com/office/drawing/2014/main" val="3945863235"/>
                  </a:ext>
                </a:extLst>
              </a:tr>
            </a:tbl>
          </a:graphicData>
        </a:graphic>
      </p:graphicFrame>
      <p:pic>
        <p:nvPicPr>
          <p:cNvPr id="4" name="Picture 2">
            <a:extLst>
              <a:ext uri="{FF2B5EF4-FFF2-40B4-BE49-F238E27FC236}">
                <a16:creationId xmlns:a16="http://schemas.microsoft.com/office/drawing/2014/main" id="{02F5038A-A2FA-F3D3-D45E-F29F66F45B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3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143CDC-D592-0363-7AB1-9EC4E787B992}"/>
              </a:ext>
            </a:extLst>
          </p:cNvPr>
          <p:cNvGraphicFramePr>
            <a:graphicFrameLocks noGrp="1"/>
          </p:cNvGraphicFramePr>
          <p:nvPr>
            <p:ph idx="1"/>
            <p:extLst>
              <p:ext uri="{D42A27DB-BD31-4B8C-83A1-F6EECF244321}">
                <p14:modId xmlns:p14="http://schemas.microsoft.com/office/powerpoint/2010/main" val="1867652706"/>
              </p:ext>
            </p:extLst>
          </p:nvPr>
        </p:nvGraphicFramePr>
        <p:xfrm>
          <a:off x="1704373" y="1285225"/>
          <a:ext cx="8783254" cy="4287550"/>
        </p:xfrm>
        <a:graphic>
          <a:graphicData uri="http://schemas.openxmlformats.org/drawingml/2006/table">
            <a:tbl>
              <a:tblPr firstRow="1" firstCol="1" bandRow="1">
                <a:tableStyleId>{5C22544A-7EE6-4342-B048-85BDC9FD1C3A}</a:tableStyleId>
              </a:tblPr>
              <a:tblGrid>
                <a:gridCol w="341892">
                  <a:extLst>
                    <a:ext uri="{9D8B030D-6E8A-4147-A177-3AD203B41FA5}">
                      <a16:colId xmlns:a16="http://schemas.microsoft.com/office/drawing/2014/main" val="2207004820"/>
                    </a:ext>
                  </a:extLst>
                </a:gridCol>
                <a:gridCol w="760830">
                  <a:extLst>
                    <a:ext uri="{9D8B030D-6E8A-4147-A177-3AD203B41FA5}">
                      <a16:colId xmlns:a16="http://schemas.microsoft.com/office/drawing/2014/main" val="2000795636"/>
                    </a:ext>
                  </a:extLst>
                </a:gridCol>
                <a:gridCol w="1097907">
                  <a:extLst>
                    <a:ext uri="{9D8B030D-6E8A-4147-A177-3AD203B41FA5}">
                      <a16:colId xmlns:a16="http://schemas.microsoft.com/office/drawing/2014/main" val="433863475"/>
                    </a:ext>
                  </a:extLst>
                </a:gridCol>
                <a:gridCol w="1703040">
                  <a:extLst>
                    <a:ext uri="{9D8B030D-6E8A-4147-A177-3AD203B41FA5}">
                      <a16:colId xmlns:a16="http://schemas.microsoft.com/office/drawing/2014/main" val="54806218"/>
                    </a:ext>
                  </a:extLst>
                </a:gridCol>
                <a:gridCol w="975917">
                  <a:extLst>
                    <a:ext uri="{9D8B030D-6E8A-4147-A177-3AD203B41FA5}">
                      <a16:colId xmlns:a16="http://schemas.microsoft.com/office/drawing/2014/main" val="3674732088"/>
                    </a:ext>
                  </a:extLst>
                </a:gridCol>
                <a:gridCol w="975917">
                  <a:extLst>
                    <a:ext uri="{9D8B030D-6E8A-4147-A177-3AD203B41FA5}">
                      <a16:colId xmlns:a16="http://schemas.microsoft.com/office/drawing/2014/main" val="2890384427"/>
                    </a:ext>
                  </a:extLst>
                </a:gridCol>
                <a:gridCol w="975917">
                  <a:extLst>
                    <a:ext uri="{9D8B030D-6E8A-4147-A177-3AD203B41FA5}">
                      <a16:colId xmlns:a16="http://schemas.microsoft.com/office/drawing/2014/main" val="1134397708"/>
                    </a:ext>
                  </a:extLst>
                </a:gridCol>
                <a:gridCol w="975917">
                  <a:extLst>
                    <a:ext uri="{9D8B030D-6E8A-4147-A177-3AD203B41FA5}">
                      <a16:colId xmlns:a16="http://schemas.microsoft.com/office/drawing/2014/main" val="3909609955"/>
                    </a:ext>
                  </a:extLst>
                </a:gridCol>
                <a:gridCol w="975917">
                  <a:extLst>
                    <a:ext uri="{9D8B030D-6E8A-4147-A177-3AD203B41FA5}">
                      <a16:colId xmlns:a16="http://schemas.microsoft.com/office/drawing/2014/main" val="957972916"/>
                    </a:ext>
                  </a:extLst>
                </a:gridCol>
              </a:tblGrid>
              <a:tr h="925700">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2022</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Patel et al.</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Real-Time Credit Card Fraud Detection Using Hybrid Ensemble Model</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Random Forest + XGBoost + SVM</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Computationally expensive for real-time use</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F1 Score: 0.92</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Ensemble supervised learning</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Modular architecture for parallel model processing</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extLst>
                  <a:ext uri="{0D108BD9-81ED-4DB2-BD59-A6C34878D82A}">
                    <a16:rowId xmlns:a16="http://schemas.microsoft.com/office/drawing/2014/main" val="292674403"/>
                  </a:ext>
                </a:extLst>
              </a:tr>
              <a:tr h="1829684">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6</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2023</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Chen &amp; Wang</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Federated Learning for Privacy-Preserving Fraud Detection</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Federated Learning, Logistic Regression</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Model convergence issues; communication overhead</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Accuracy: 93%</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Distributed ML with local model training</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Decentralized client-server with aggregation server</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extLst>
                  <a:ext uri="{0D108BD9-81ED-4DB2-BD59-A6C34878D82A}">
                    <a16:rowId xmlns:a16="http://schemas.microsoft.com/office/drawing/2014/main" val="3167603159"/>
                  </a:ext>
                </a:extLst>
              </a:tr>
              <a:tr h="1532166">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7</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2024</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Rao &amp; Singh</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Explainable AI for Fraud Detection in Online Payments</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SHAP, Decision Trees</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Balancing performance with interpretability</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a:effectLst/>
                          <a:latin typeface="Times New Roman" panose="02020603050405020304" pitchFamily="18" charset="0"/>
                          <a:cs typeface="Times New Roman" panose="02020603050405020304" pitchFamily="18" charset="0"/>
                        </a:rPr>
                        <a:t>Precision: 89%, Explainability: High</a:t>
                      </a:r>
                      <a:endParaRPr lang="en-IN" sz="1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Interpretable ML with post-hoc analysis</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tc>
                  <a:txBody>
                    <a:bodyPr/>
                    <a:lstStyle/>
                    <a:p>
                      <a:pPr>
                        <a:lnSpc>
                          <a:spcPct val="115000"/>
                        </a:lnSpc>
                        <a:spcAft>
                          <a:spcPts val="1000"/>
                        </a:spcAft>
                        <a:buNone/>
                      </a:pPr>
                      <a:r>
                        <a:rPr lang="en-US" sz="1000" dirty="0">
                          <a:effectLst/>
                          <a:latin typeface="Times New Roman" panose="02020603050405020304" pitchFamily="18" charset="0"/>
                          <a:cs typeface="Times New Roman" panose="02020603050405020304" pitchFamily="18" charset="0"/>
                        </a:rPr>
                        <a:t>Pipeline architecture with XAI integration</a:t>
                      </a:r>
                      <a:endParaRPr lang="en-IN" sz="1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761" marR="48761" marT="0" marB="0"/>
                </a:tc>
                <a:extLst>
                  <a:ext uri="{0D108BD9-81ED-4DB2-BD59-A6C34878D82A}">
                    <a16:rowId xmlns:a16="http://schemas.microsoft.com/office/drawing/2014/main" val="2744661966"/>
                  </a:ext>
                </a:extLst>
              </a:tr>
            </a:tbl>
          </a:graphicData>
        </a:graphic>
      </p:graphicFrame>
      <p:pic>
        <p:nvPicPr>
          <p:cNvPr id="3" name="Picture 2">
            <a:extLst>
              <a:ext uri="{FF2B5EF4-FFF2-40B4-BE49-F238E27FC236}">
                <a16:creationId xmlns:a16="http://schemas.microsoft.com/office/drawing/2014/main" id="{4F10DE56-75BA-209C-D74C-F6519D1E71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5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C35A-5568-D40E-9FA2-404B28A20A91}"/>
              </a:ext>
            </a:extLst>
          </p:cNvPr>
          <p:cNvSpPr>
            <a:spLocks noGrp="1"/>
          </p:cNvSpPr>
          <p:nvPr>
            <p:ph type="title"/>
          </p:nvPr>
        </p:nvSpPr>
        <p:spPr>
          <a:xfrm>
            <a:off x="838200" y="365126"/>
            <a:ext cx="10515600" cy="873366"/>
          </a:xfrm>
        </p:spPr>
        <p:txBody>
          <a:bodyPr>
            <a:normAutofit/>
          </a:bodyPr>
          <a:lstStyle/>
          <a:p>
            <a:r>
              <a:rPr lang="en-IN" sz="2400" b="1" i="0" u="none" strike="noStrike" dirty="0">
                <a:solidFill>
                  <a:srgbClr val="000000"/>
                </a:solidFill>
                <a:effectLst/>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E1F69-C0B3-8AA5-4010-F9A4459DE4D2}"/>
              </a:ext>
            </a:extLst>
          </p:cNvPr>
          <p:cNvSpPr>
            <a:spLocks noGrp="1"/>
          </p:cNvSpPr>
          <p:nvPr>
            <p:ph idx="1"/>
          </p:nvPr>
        </p:nvSpPr>
        <p:spPr>
          <a:xfrm>
            <a:off x="838200" y="1342663"/>
            <a:ext cx="9058154" cy="4834300"/>
          </a:xfrm>
        </p:spPr>
        <p:txBody>
          <a:bodyPr>
            <a:noAutofit/>
          </a:bodyPr>
          <a:lstStyle/>
          <a:p>
            <a:pPr algn="just" rtl="0">
              <a:spcAft>
                <a:spcPts val="1200"/>
              </a:spcAft>
              <a:buNone/>
            </a:pPr>
            <a:r>
              <a:rPr lang="en-US" sz="1800" i="0" u="none" strike="noStrike" dirty="0">
                <a:solidFill>
                  <a:srgbClr val="000000"/>
                </a:solidFill>
                <a:effectLst/>
                <a:latin typeface="Times New Roman" panose="02020603050405020304" pitchFamily="18" charset="0"/>
                <a:cs typeface="Times New Roman" panose="02020603050405020304" pitchFamily="18" charset="0"/>
              </a:rPr>
              <a:t>    Techniques and Models Used: The project employs a combination of machine learning techniques and statistical analysis to develop a fraud detection system.</a:t>
            </a:r>
            <a:endParaRPr lang="en-US" sz="1800" dirty="0">
              <a:effectLst/>
              <a:latin typeface="Times New Roman" panose="02020603050405020304" pitchFamily="18" charset="0"/>
              <a:cs typeface="Times New Roman" panose="02020603050405020304" pitchFamily="18" charset="0"/>
            </a:endParaRP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Data Preprocessing: Cleaning and preparing data for analysis.</a:t>
            </a: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Model Selection: Utilizing algorithms such as Random Forest, Support Vector Machines, and Neural Networks.</a:t>
            </a: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Project Workflow: The project follows a structured workflow, which includes:</a:t>
            </a: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Data Collection</a:t>
            </a: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Data Preprocessing</a:t>
            </a: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Model Training</a:t>
            </a:r>
          </a:p>
          <a:p>
            <a:pPr algn="just" rtl="0" fontAlgn="base">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Model Evaluation</a:t>
            </a:r>
          </a:p>
          <a:p>
            <a:pPr algn="just" rtl="0" fontAlgn="base">
              <a:spcAft>
                <a:spcPts val="1200"/>
              </a:spcAft>
              <a:buFont typeface="Arial" panose="020B0604020202020204" pitchFamily="34" charset="0"/>
              <a:buChar char="•"/>
            </a:pPr>
            <a:r>
              <a:rPr lang="en-US" sz="1800" i="0" u="none" strike="noStrike" dirty="0">
                <a:solidFill>
                  <a:srgbClr val="000000"/>
                </a:solidFill>
                <a:effectLst/>
                <a:latin typeface="Times New Roman" panose="02020603050405020304" pitchFamily="18" charset="0"/>
                <a:cs typeface="Times New Roman" panose="02020603050405020304" pitchFamily="18" charset="0"/>
              </a:rPr>
              <a:t>Deployment</a:t>
            </a:r>
          </a:p>
          <a:p>
            <a:pPr algn="just">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3E8706D-108B-960A-9CC5-320A273C32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0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7FC5-1AD8-25BE-B7F6-72930859515F}"/>
              </a:ext>
            </a:extLst>
          </p:cNvPr>
          <p:cNvSpPr>
            <a:spLocks noGrp="1"/>
          </p:cNvSpPr>
          <p:nvPr>
            <p:ph type="title"/>
          </p:nvPr>
        </p:nvSpPr>
        <p:spPr>
          <a:xfrm>
            <a:off x="595745" y="365126"/>
            <a:ext cx="10758055" cy="1012262"/>
          </a:xfrm>
        </p:spPr>
        <p:txBody>
          <a:bodyPr>
            <a:normAutofit/>
          </a:bodyPr>
          <a:lstStyle/>
          <a:p>
            <a:r>
              <a:rPr lang="en-IN" sz="2400" b="1" i="0" u="none" strike="noStrike" dirty="0">
                <a:solidFill>
                  <a:srgbClr val="000000"/>
                </a:solidFill>
                <a:effectLst/>
                <a:latin typeface="Times New Roman" panose="02020603050405020304" pitchFamily="18" charset="0"/>
                <a:cs typeface="Times New Roman" panose="02020603050405020304" pitchFamily="18" charset="0"/>
              </a:rPr>
              <a:t>DATASET &amp; TOOLS USED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5284F-440E-A341-5349-A114A859F066}"/>
              </a:ext>
            </a:extLst>
          </p:cNvPr>
          <p:cNvSpPr>
            <a:spLocks noGrp="1"/>
          </p:cNvSpPr>
          <p:nvPr>
            <p:ph idx="1"/>
          </p:nvPr>
        </p:nvSpPr>
        <p:spPr>
          <a:xfrm>
            <a:off x="694483" y="1377388"/>
            <a:ext cx="9236595" cy="3507128"/>
          </a:xfrm>
        </p:spPr>
        <p:txBody>
          <a:bodyPr>
            <a:normAutofit/>
          </a:bodyPr>
          <a:lstStyle/>
          <a:p>
            <a:pPr marL="0" indent="0" algn="just" fontAlgn="base">
              <a:buNone/>
            </a:pPr>
            <a:r>
              <a:rPr lang="en-IN" sz="1800" i="0" u="none" strike="noStrike" dirty="0">
                <a:solidFill>
                  <a:srgbClr val="000000"/>
                </a:solidFill>
                <a:effectLst/>
                <a:latin typeface="Times New Roman" panose="02020603050405020304" pitchFamily="18" charset="0"/>
                <a:cs typeface="Times New Roman" panose="02020603050405020304" pitchFamily="18" charset="0"/>
              </a:rPr>
              <a:t>Kaggle Datasets: Datasets from Kaggle that provide a rich source of transaction data for analysis.</a:t>
            </a:r>
          </a:p>
          <a:p>
            <a:pPr algn="just" fontAlgn="base"/>
            <a:r>
              <a:rPr lang="en-IN" sz="1800" i="0" u="none" strike="noStrike" dirty="0">
                <a:solidFill>
                  <a:srgbClr val="000000"/>
                </a:solidFill>
                <a:effectLst/>
                <a:latin typeface="Times New Roman" panose="02020603050405020304" pitchFamily="18" charset="0"/>
                <a:cs typeface="Times New Roman" panose="02020603050405020304" pitchFamily="18" charset="0"/>
              </a:rPr>
              <a:t>Software: Python, </a:t>
            </a:r>
            <a:r>
              <a:rPr lang="en-IN" sz="1800" i="0" u="none" strike="noStrike" dirty="0" err="1">
                <a:solidFill>
                  <a:srgbClr val="000000"/>
                </a:solidFill>
                <a:effectLst/>
                <a:latin typeface="Times New Roman" panose="02020603050405020304" pitchFamily="18" charset="0"/>
                <a:cs typeface="Times New Roman" panose="02020603050405020304" pitchFamily="18" charset="0"/>
              </a:rPr>
              <a:t>Jupyter</a:t>
            </a:r>
            <a:r>
              <a:rPr lang="en-IN" sz="1800" i="0" u="none" strike="noStrike" dirty="0">
                <a:solidFill>
                  <a:srgbClr val="000000"/>
                </a:solidFill>
                <a:effectLst/>
                <a:latin typeface="Times New Roman" panose="02020603050405020304" pitchFamily="18" charset="0"/>
                <a:cs typeface="Times New Roman" panose="02020603050405020304" pitchFamily="18" charset="0"/>
              </a:rPr>
              <a:t> Notebook</a:t>
            </a:r>
          </a:p>
          <a:p>
            <a:pPr algn="just" fontAlgn="base">
              <a:spcAft>
                <a:spcPts val="1200"/>
              </a:spcAft>
            </a:pPr>
            <a:r>
              <a:rPr lang="en-IN" sz="1800" i="0" u="none" strike="noStrike" dirty="0">
                <a:solidFill>
                  <a:srgbClr val="000000"/>
                </a:solidFill>
                <a:effectLst/>
                <a:latin typeface="Times New Roman" panose="02020603050405020304" pitchFamily="18" charset="0"/>
                <a:cs typeface="Times New Roman" panose="02020603050405020304" pitchFamily="18" charset="0"/>
              </a:rPr>
              <a:t>Libraries: Scikit-learn, Pandas, NumPy, Matplotlib</a:t>
            </a:r>
          </a:p>
          <a:p>
            <a:pPr algn="just" fontAlgn="base">
              <a:spcAft>
                <a:spcPts val="1200"/>
              </a:spcAft>
            </a:pPr>
            <a:r>
              <a:rPr lang="en-IN" sz="1800" i="0" u="none" strike="noStrike" dirty="0">
                <a:solidFill>
                  <a:srgbClr val="000000"/>
                </a:solidFill>
                <a:effectLst/>
                <a:latin typeface="Times New Roman" panose="02020603050405020304" pitchFamily="18" charset="0"/>
                <a:cs typeface="Times New Roman" panose="02020603050405020304" pitchFamily="18" charset="0"/>
              </a:rPr>
              <a:t>Hardware: Standard computing resources with sufficient processing power for model training.</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B2C2FE5-E82C-8D77-C5C7-123071C17861}"/>
              </a:ext>
            </a:extLst>
          </p:cNvPr>
          <p:cNvSpPr>
            <a:spLocks noChangeArrowheads="1"/>
          </p:cNvSpPr>
          <p:nvPr/>
        </p:nvSpPr>
        <p:spPr bwMode="auto">
          <a:xfrm>
            <a:off x="694483" y="3546449"/>
            <a:ext cx="109862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and Technologies Used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Libraries: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matplotlib</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seaborn</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(or similar Python IDEs)</a:t>
            </a:r>
          </a:p>
        </p:txBody>
      </p:sp>
      <p:pic>
        <p:nvPicPr>
          <p:cNvPr id="6" name="Picture 2">
            <a:extLst>
              <a:ext uri="{FF2B5EF4-FFF2-40B4-BE49-F238E27FC236}">
                <a16:creationId xmlns:a16="http://schemas.microsoft.com/office/drawing/2014/main" id="{774F0B7C-D683-1069-D62C-40F4AEA168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8861" y="227474"/>
            <a:ext cx="1102366" cy="1077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304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1260</Words>
  <Application>Microsoft Office PowerPoint</Application>
  <PresentationFormat>Widescreen</PresentationFormat>
  <Paragraphs>139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ONLINE PAYMENTS FRAUD DETECTION USING  MACHINE LEARNING  BY</vt:lpstr>
      <vt:lpstr>ABSTRACT</vt:lpstr>
      <vt:lpstr>INTRODUCTION</vt:lpstr>
      <vt:lpstr>PROBLEM STATEMENT</vt:lpstr>
      <vt:lpstr>OBJECTIVES</vt:lpstr>
      <vt:lpstr>LITERATURE SURVEY</vt:lpstr>
      <vt:lpstr>PowerPoint Presentation</vt:lpstr>
      <vt:lpstr>METHODOLOGY</vt:lpstr>
      <vt:lpstr>DATASET &amp; TOOLS USED</vt:lpstr>
      <vt:lpstr>SYSTEM ARCHITECTURE</vt:lpstr>
      <vt:lpstr>OUTPUT SCREEN :</vt:lpstr>
      <vt:lpstr>CONCLUSION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PAYMENTS FRAUD DETECTION USING ML BY</dc:title>
  <dc:creator>Gogada Abhishek</dc:creator>
  <cp:lastModifiedBy>Gogada Abhishek</cp:lastModifiedBy>
  <cp:revision>10</cp:revision>
  <dcterms:created xsi:type="dcterms:W3CDTF">2025-04-21T16:59:03Z</dcterms:created>
  <dcterms:modified xsi:type="dcterms:W3CDTF">2025-06-27T06:18:19Z</dcterms:modified>
</cp:coreProperties>
</file>