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76" r:id="rId4"/>
    <p:sldId id="283" r:id="rId5"/>
    <p:sldId id="284" r:id="rId6"/>
    <p:sldId id="285" r:id="rId7"/>
    <p:sldId id="286" r:id="rId8"/>
    <p:sldId id="277" r:id="rId9"/>
    <p:sldId id="288" r:id="rId10"/>
    <p:sldId id="290" r:id="rId11"/>
    <p:sldId id="287" r:id="rId12"/>
    <p:sldId id="281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Insertion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 descr="http://staff.ustc.edu.cn/~csli/graduate/algorithms/book6/268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838200"/>
            <a:ext cx="67818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RB Tree Deletion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TREE-DELETE(T, z)</a:t>
            </a:r>
          </a:p>
          <a:p>
            <a:pPr>
              <a:buNone/>
            </a:pP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left[z] = =NIL or right[z] = = NIL</a:t>
            </a:r>
          </a:p>
          <a:p>
            <a:pPr>
              <a:buNone/>
            </a:pP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             then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y = z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y =TREE-SUCCESSOR(z)</a:t>
            </a:r>
          </a:p>
          <a:p>
            <a:pPr>
              <a:buNone/>
            </a:pP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left[y] != NIL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x = left[y]</a:t>
            </a:r>
          </a:p>
          <a:p>
            <a:pPr>
              <a:buNone/>
            </a:pP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      else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x = right[y]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x != NIL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p[x] = p[y]</a:t>
            </a:r>
          </a:p>
          <a:p>
            <a:pPr>
              <a:buNone/>
            </a:pP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p[y] = =NIL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root[T] = x</a:t>
            </a:r>
          </a:p>
          <a:p>
            <a:pPr>
              <a:buNone/>
            </a:pP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      else if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y = left[p[y]]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left[p[y]]=x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right[p[y]] = x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y != z</a:t>
            </a: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key[z] = key[y]</a:t>
            </a:r>
          </a:p>
          <a:p>
            <a:pPr>
              <a:buNone/>
            </a:pPr>
            <a:r>
              <a:rPr lang="en-US" sz="1750" b="1" dirty="0" smtClean="0"/>
              <a:t>	if</a:t>
            </a:r>
            <a:r>
              <a:rPr lang="en-US" sz="1750" dirty="0" smtClean="0"/>
              <a:t> </a:t>
            </a:r>
            <a:r>
              <a:rPr lang="en-US" sz="1750" i="1" dirty="0" smtClean="0"/>
              <a:t>color</a:t>
            </a:r>
            <a:r>
              <a:rPr lang="en-US" sz="1750" dirty="0" smtClean="0"/>
              <a:t>[</a:t>
            </a:r>
            <a:r>
              <a:rPr lang="en-US" sz="1750" i="1" dirty="0" smtClean="0"/>
              <a:t>y</a:t>
            </a:r>
            <a:r>
              <a:rPr lang="en-US" sz="1750" dirty="0" smtClean="0"/>
              <a:t>] = BLACK</a:t>
            </a:r>
          </a:p>
          <a:p>
            <a:pPr>
              <a:buNone/>
            </a:pPr>
            <a:r>
              <a:rPr lang="en-US" sz="1750" dirty="0" smtClean="0"/>
              <a:t> 	    </a:t>
            </a:r>
            <a:r>
              <a:rPr lang="en-US" sz="1750" b="1" dirty="0" smtClean="0"/>
              <a:t>then</a:t>
            </a:r>
            <a:r>
              <a:rPr lang="en-US" sz="1750" dirty="0" smtClean="0"/>
              <a:t> RB-DELETE-FIXUP (</a:t>
            </a:r>
            <a:r>
              <a:rPr lang="en-US" sz="1750" i="1" dirty="0" err="1" smtClean="0"/>
              <a:t>T,x</a:t>
            </a:r>
            <a:r>
              <a:rPr lang="en-US" sz="1750" dirty="0" smtClean="0"/>
              <a:t>)</a:t>
            </a:r>
            <a:endParaRPr lang="en-US" sz="17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.     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US" sz="175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47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Deletion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 descr="http://staff.ustc.edu.cn/~csli/graduate/algorithms/book6/274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838200"/>
            <a:ext cx="74676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Deletion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http://staff.ustc.edu.cn/~csli/graduate/algorithms/book6/276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066800"/>
            <a:ext cx="70866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red-black tree with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internal nodes has height at most 21g(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Proof: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first show that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rooted at any node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contains at least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-1 internal nodes.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height of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0, then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must be a leaf (NIL), and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rooted at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indeed contains at least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-1 =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- 1 = 0 internal nodes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that has positive height and is an internal node with two children. Each child has a black-height of either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- 1, depending on whether its color is red or black, respectively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inductive hypothesis to conclude that each child has at least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) -1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-1 internal nodes. Thus,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rooted at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contains at least (2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)-1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-1) + (2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)-1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-1) + 1 =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- 1 internal nodes, which proves the claim.</a:t>
            </a:r>
          </a:p>
          <a:p>
            <a:pPr algn="just"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    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&gt;=2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h/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pPr algn="just">
              <a:buNone/>
            </a:pPr>
            <a:r>
              <a:rPr lang="en-US" sz="2400" i="1" dirty="0" smtClean="0"/>
              <a:t>     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h&lt;=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21g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+ 1)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red-black tree is a binary search tree with one extra bit of storage per node: its color, which can be either RED or BLACK.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constraining the way nodes can be colored on any path from the root to a leaf, red-black trees ensure that no such path is more than twice as long as any other, so that the tree is approximately balanced.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node of the tree now contains the fields color, key, left, right, and p.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child or the parent of a node does not exist, the corresponding pointer field of the node contains the value NIL.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Properties of 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binary search tree is a red-black tree if it satisfies the following red-black properties: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node is either red or black.</a:t>
            </a:r>
          </a:p>
          <a:p>
            <a:pPr marL="457200" indent="-45720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Every leaf (NIL) is black.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If a node is red, then both its children are black.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Every simple path from a node to a descendant leaf contains the same number of black nodes.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AutoShape 2" descr="http://staff.ustc.edu.cn/~csli/graduate/algorithms/book6/264_a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0" name="Picture 4" descr="http://staff.ustc.edu.cn/~csli/graduate/algorithms/book6/264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143000"/>
            <a:ext cx="8077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Rotation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 descr="http://staff.ustc.edu.cn/~csli/graduate/algorithms/book6/266_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066800"/>
            <a:ext cx="8763000" cy="5257800"/>
          </a:xfrm>
          <a:prstGeom prst="rect">
            <a:avLst/>
          </a:prstGeom>
          <a:noFill/>
        </p:spPr>
      </p:pic>
      <p:pic>
        <p:nvPicPr>
          <p:cNvPr id="34820" name="Picture 4" descr="http://staff.ustc.edu.cn/~csli/graduate/algorithms/book6/266_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2667000"/>
            <a:ext cx="38862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 descr="http://staff.ustc.edu.cn/~csli/graduate/algorithms/book6/267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762000"/>
            <a:ext cx="70104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 Black Insertion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Tree  Insert (T, x)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temp = root[T]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 = NULL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 temp != NULL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y = temp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if key[x] &lt; key[temp]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temp = left[temp]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else temp = right[temp]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parent[x] =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y==NULL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Root[T] = x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else if key[x] &lt; key[y]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left[ y] = x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 right[y] = x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813</Words>
  <Application>Microsoft Office PowerPoint</Application>
  <PresentationFormat>On-screen Show (4:3)</PresentationFormat>
  <Paragraphs>129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Red Black Tree</vt:lpstr>
      <vt:lpstr>Red Black Tree</vt:lpstr>
      <vt:lpstr>Red Black Tree</vt:lpstr>
      <vt:lpstr>Properties of Red Black Tree</vt:lpstr>
      <vt:lpstr>Red Black Tree</vt:lpstr>
      <vt:lpstr>Rotation</vt:lpstr>
      <vt:lpstr>Slide 7</vt:lpstr>
      <vt:lpstr>Red Black Insertion</vt:lpstr>
      <vt:lpstr>Slide 9</vt:lpstr>
      <vt:lpstr>Red Black Tree</vt:lpstr>
      <vt:lpstr>Red Black Insertion</vt:lpstr>
      <vt:lpstr>RB Tree Deletion</vt:lpstr>
      <vt:lpstr>Red Black Deletion</vt:lpstr>
      <vt:lpstr>Red Black Deletion</vt:lpstr>
      <vt:lpstr>Slide 15</vt:lpstr>
      <vt:lpstr>Red Black Tree</vt:lpstr>
      <vt:lpstr>Red Black Tree</vt:lpstr>
      <vt:lpstr>Red Black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70</cp:revision>
  <dcterms:created xsi:type="dcterms:W3CDTF">2020-06-30T05:06:42Z</dcterms:created>
  <dcterms:modified xsi:type="dcterms:W3CDTF">2020-08-12T04:27:21Z</dcterms:modified>
</cp:coreProperties>
</file>