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1"/>
  </p:notesMasterIdLst>
  <p:sldIdLst>
    <p:sldId id="256" r:id="rId2"/>
    <p:sldId id="289" r:id="rId3"/>
    <p:sldId id="276" r:id="rId4"/>
    <p:sldId id="283" r:id="rId5"/>
    <p:sldId id="277" r:id="rId6"/>
    <p:sldId id="288" r:id="rId7"/>
    <p:sldId id="290" r:id="rId8"/>
    <p:sldId id="297" r:id="rId9"/>
    <p:sldId id="296" r:id="rId10"/>
    <p:sldId id="295" r:id="rId11"/>
    <p:sldId id="287" r:id="rId12"/>
    <p:sldId id="299" r:id="rId13"/>
    <p:sldId id="298" r:id="rId14"/>
    <p:sldId id="300" r:id="rId15"/>
    <p:sldId id="301" r:id="rId16"/>
    <p:sldId id="291" r:id="rId17"/>
    <p:sldId id="302" r:id="rId18"/>
    <p:sldId id="303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8C42-FE94-48D1-8461-45145068F0F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7EB2-2CA9-4B1B-B208-70ECF7CD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EC1D-1D8D-4EB3-8D8B-DE096B319B7E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E56-2326-493A-8936-F955F5B7F80D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AA0-D52F-4A2D-99A5-1F94DC67188D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4CBE-2720-4990-9016-1ACE457CF1EF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68-017F-46A3-83FB-C46F296B2F3E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CB5-CB0D-49D2-B5CF-5AB9C44FF7D8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B88-303F-4D45-83C7-8EB9BC4AE765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C19-DCC9-4BDE-B2AD-19576601C77D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659F-06C4-4AEA-8361-FEBDF95DCA44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1E3-E543-419C-92AF-0032C98598EB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554A-1848-48CE-BC40-05296F415DD9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505F-893C-4E0C-9769-E0744174E847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143008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 Tree</a:t>
            </a:r>
            <a:endParaRPr lang="en-US" sz="5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Splitting a node in a B-tree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B-TREE-SPLIT-CHILD(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x,i,y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 z = ALLOCATE-NODE()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 l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eaf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leaf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t -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key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key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leaf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 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[z]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j+t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[y]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t -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] + 1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+ 1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j+1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[x]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Splitting a node in a B-tree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1066800"/>
            <a:ext cx="6019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12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z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13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 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key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j+1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[x] = key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[x]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16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] + 1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17  DISK-WRITE(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18  DISK-WRITE(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19  DISK-WRITE(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Inserting a key into a B-tree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1066800"/>
            <a:ext cx="6019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B-TREE-INSERT(</a:t>
            </a:r>
            <a:r>
              <a:rPr lang="en-US" sz="2400" i="1" dirty="0" err="1" smtClean="0"/>
              <a:t>T,k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1 </a:t>
            </a:r>
            <a:r>
              <a:rPr lang="en-US" sz="2400" i="1" dirty="0" smtClean="0"/>
              <a:t>r =</a:t>
            </a:r>
            <a:r>
              <a:rPr lang="en-US" sz="2400" dirty="0" smtClean="0"/>
              <a:t> </a:t>
            </a:r>
            <a:r>
              <a:rPr lang="en-US" sz="2400" i="1" dirty="0" smtClean="0"/>
              <a:t>root</a:t>
            </a:r>
            <a:r>
              <a:rPr lang="en-US" sz="2400" dirty="0" smtClean="0"/>
              <a:t>[</a:t>
            </a:r>
            <a:r>
              <a:rPr lang="en-US" sz="2400" i="1" dirty="0" smtClean="0"/>
              <a:t>T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2 </a:t>
            </a: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[</a:t>
            </a:r>
            <a:r>
              <a:rPr lang="en-US" sz="2400" i="1" dirty="0" smtClean="0"/>
              <a:t>r</a:t>
            </a:r>
            <a:r>
              <a:rPr lang="en-US" sz="2400" dirty="0" smtClean="0"/>
              <a:t>] = 2</a:t>
            </a:r>
            <a:r>
              <a:rPr lang="en-US" sz="2400" i="1" dirty="0" smtClean="0"/>
              <a:t>t</a:t>
            </a:r>
            <a:r>
              <a:rPr lang="en-US" sz="2400" dirty="0" smtClean="0"/>
              <a:t> - 1</a:t>
            </a:r>
          </a:p>
          <a:p>
            <a:r>
              <a:rPr lang="en-US" sz="2400" dirty="0" smtClean="0"/>
              <a:t>3    </a:t>
            </a:r>
            <a:r>
              <a:rPr lang="en-US" sz="2400" b="1" dirty="0" smtClean="0"/>
              <a:t>then</a:t>
            </a:r>
            <a:r>
              <a:rPr lang="en-US" sz="2400" dirty="0" smtClean="0"/>
              <a:t> </a:t>
            </a:r>
            <a:r>
              <a:rPr lang="en-US" sz="2400" i="1" dirty="0" smtClean="0"/>
              <a:t>s =</a:t>
            </a:r>
            <a:r>
              <a:rPr lang="en-US" sz="2400" dirty="0" smtClean="0"/>
              <a:t> ALLOCATE-NODE()</a:t>
            </a:r>
          </a:p>
          <a:p>
            <a:r>
              <a:rPr lang="en-US" sz="2400" dirty="0" smtClean="0"/>
              <a:t>4     </a:t>
            </a:r>
            <a:r>
              <a:rPr lang="en-US" sz="2400" i="1" dirty="0" smtClean="0"/>
              <a:t>root</a:t>
            </a:r>
            <a:r>
              <a:rPr lang="en-US" sz="2400" dirty="0" smtClean="0"/>
              <a:t>[</a:t>
            </a:r>
            <a:r>
              <a:rPr lang="en-US" sz="2400" i="1" dirty="0" smtClean="0"/>
              <a:t>T</a:t>
            </a:r>
            <a:r>
              <a:rPr lang="en-US" sz="2400" dirty="0" smtClean="0"/>
              <a:t>] = </a:t>
            </a:r>
            <a:r>
              <a:rPr lang="en-US" sz="2400" i="1" dirty="0" smtClean="0"/>
              <a:t>s</a:t>
            </a:r>
            <a:endParaRPr lang="en-US" sz="2400" dirty="0" smtClean="0"/>
          </a:p>
          <a:p>
            <a:r>
              <a:rPr lang="en-US" sz="2400" dirty="0" smtClean="0"/>
              <a:t>5    </a:t>
            </a:r>
            <a:r>
              <a:rPr lang="en-US" sz="2400" i="1" dirty="0" smtClean="0"/>
              <a:t>leaf</a:t>
            </a:r>
            <a:r>
              <a:rPr lang="en-US" sz="2400" dirty="0" smtClean="0"/>
              <a:t>[</a:t>
            </a:r>
            <a:r>
              <a:rPr lang="en-US" sz="2400" i="1" dirty="0" smtClean="0"/>
              <a:t>s</a:t>
            </a:r>
            <a:r>
              <a:rPr lang="en-US" sz="2400" dirty="0" smtClean="0"/>
              <a:t>] = FALSE</a:t>
            </a:r>
          </a:p>
          <a:p>
            <a:r>
              <a:rPr lang="en-US" sz="2400" dirty="0" smtClean="0"/>
              <a:t>6    </a:t>
            </a:r>
            <a:r>
              <a:rPr lang="en-US" sz="2400" i="1" dirty="0" smtClean="0"/>
              <a:t>n</a:t>
            </a:r>
            <a:r>
              <a:rPr lang="en-US" sz="2400" dirty="0" smtClean="0"/>
              <a:t>[</a:t>
            </a:r>
            <a:r>
              <a:rPr lang="en-US" sz="2400" i="1" dirty="0" smtClean="0"/>
              <a:t>s</a:t>
            </a:r>
            <a:r>
              <a:rPr lang="en-US" sz="2400" dirty="0" smtClean="0"/>
              <a:t>] = 0</a:t>
            </a:r>
          </a:p>
          <a:p>
            <a:r>
              <a:rPr lang="en-US" sz="2400" dirty="0" smtClean="0"/>
              <a:t>7   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[</a:t>
            </a:r>
            <a:r>
              <a:rPr lang="en-US" sz="2400" i="1" dirty="0" smtClean="0"/>
              <a:t>s</a:t>
            </a:r>
            <a:r>
              <a:rPr lang="en-US" sz="2400" dirty="0" smtClean="0"/>
              <a:t>] = </a:t>
            </a:r>
            <a:r>
              <a:rPr lang="en-US" sz="2400" i="1" dirty="0" smtClean="0"/>
              <a:t>r</a:t>
            </a:r>
            <a:endParaRPr lang="en-US" sz="2400" dirty="0" smtClean="0"/>
          </a:p>
          <a:p>
            <a:r>
              <a:rPr lang="en-US" sz="2400" dirty="0" smtClean="0"/>
              <a:t>8    B-TREE-SPLIT-CHILD(</a:t>
            </a:r>
            <a:r>
              <a:rPr lang="en-US" sz="2400" i="1" dirty="0" smtClean="0"/>
              <a:t>s,1,r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9    B-TREE-INSERT-NONFULL(</a:t>
            </a:r>
            <a:r>
              <a:rPr lang="en-US" sz="2400" i="1" dirty="0" err="1" smtClean="0"/>
              <a:t>s,k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10 </a:t>
            </a:r>
            <a:r>
              <a:rPr lang="en-US" sz="2400" b="1" dirty="0" smtClean="0"/>
              <a:t>else</a:t>
            </a:r>
            <a:r>
              <a:rPr lang="en-US" sz="2400" dirty="0" smtClean="0"/>
              <a:t> B-TREE-INSERT-NONFULL(</a:t>
            </a:r>
            <a:r>
              <a:rPr lang="en-US" sz="2400" i="1" dirty="0" err="1" smtClean="0"/>
              <a:t>r,k</a:t>
            </a:r>
            <a:r>
              <a:rPr lang="en-US" sz="2400" dirty="0" smtClean="0"/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staff.ustc.edu.cn/~csli/graduate/algorithms/book6/391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143000"/>
            <a:ext cx="41910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Inserting a key into a B-tree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1066800"/>
            <a:ext cx="6019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B-TREE-INSERT-NONFULL(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x,k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then while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=1 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                   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 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 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= 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] + 1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     DISK-WRITE(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else while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&gt;=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- 1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11       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       DISK-READ(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]] = 2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then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B-TREE-SPLIT-CHILD(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x,i,c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15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then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17       B-TREE-INSERT-NONFULL(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Deleting a key from a B-tree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1066800"/>
            <a:ext cx="8610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key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in node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leaf, delete the key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   If the key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in node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an internal node, do the following.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lphaL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child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precedes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node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 at least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keys, then find the predecessor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rooted at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Recursively delete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', and replace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 in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(Finding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 and deleting it can be performed in a single downward pass.)</a:t>
            </a:r>
          </a:p>
          <a:p>
            <a:pPr marL="457200" indent="-4572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b.  Symmetrically, if the child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follows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node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 at least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keys, then find the successor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rooted at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Recursively delete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', and replace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 in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(Finding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k'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deleting it can be performed in a single downward pass.)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c.  Otherwise, if both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have only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- 1 keys, merge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all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so that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loses both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the pointer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now contains 2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- 1 keys. Then, free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recursively delete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Deleting a key from a B-tree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0668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If the key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not present in internal node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determine the root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of the appropriate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 tree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must contain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in the tree at all. If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has only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- 1 keys, execute step 3a or 3b as necessary to guarantee that we descend to a node containing at least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keys. Then, finish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recursing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the appropriate child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lpha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has only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- 1 keys but has a sibling with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keys, give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an extra key by moving a key from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down into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], moving a key from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]'s immediate left or right sibling up into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moving the appropriate child from the sibling into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457200" indent="-4572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lphaLcPeriod"/>
            </a:pPr>
            <a:r>
              <a:rPr lang="en-US" sz="2400" dirty="0" smtClean="0"/>
              <a:t>If 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[</a:t>
            </a:r>
            <a:r>
              <a:rPr lang="en-US" sz="2400" i="1" dirty="0" smtClean="0"/>
              <a:t>x</a:t>
            </a:r>
            <a:r>
              <a:rPr lang="en-US" sz="2400" dirty="0" smtClean="0"/>
              <a:t>] and all of 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[</a:t>
            </a:r>
            <a:r>
              <a:rPr lang="en-US" sz="2400" i="1" dirty="0" smtClean="0"/>
              <a:t>x</a:t>
            </a:r>
            <a:r>
              <a:rPr lang="en-US" sz="2400" dirty="0" smtClean="0"/>
              <a:t>]'s siblings have </a:t>
            </a:r>
            <a:r>
              <a:rPr lang="en-US" sz="2400" i="1" dirty="0" smtClean="0"/>
              <a:t>t</a:t>
            </a:r>
            <a:r>
              <a:rPr lang="en-US" sz="2400" dirty="0" smtClean="0"/>
              <a:t> - 1 keys, merge 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with one sibling, which involves moving a key from </a:t>
            </a:r>
            <a:r>
              <a:rPr lang="en-US" sz="2400" i="1" dirty="0" smtClean="0"/>
              <a:t>x</a:t>
            </a:r>
            <a:r>
              <a:rPr lang="en-US" sz="2400" dirty="0" smtClean="0"/>
              <a:t> down into the new merged node to become the median key for that node.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http://staff.ustc.edu.cn/~csli/graduate/algorithms/book6/396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143000"/>
            <a:ext cx="66294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" y="1219200"/>
            <a:ext cx="7851829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1, then for any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-key B-tree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of height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and minimum degree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0" name="Picture 2" descr="http://staff.ustc.edu.cn/~csli/graduate/algorithms/images/gteq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371600"/>
            <a:ext cx="152400" cy="186267"/>
          </a:xfrm>
          <a:prstGeom prst="rect">
            <a:avLst/>
          </a:prstGeom>
          <a:noFill/>
        </p:spPr>
      </p:pic>
      <p:pic>
        <p:nvPicPr>
          <p:cNvPr id="2052" name="Picture 4" descr="http://staff.ustc.edu.cn/~csli/graduate/algorithms/book6/385_a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828800"/>
            <a:ext cx="1600200" cy="914400"/>
          </a:xfrm>
          <a:prstGeom prst="rect">
            <a:avLst/>
          </a:prstGeom>
          <a:noFill/>
        </p:spPr>
      </p:pic>
      <p:pic>
        <p:nvPicPr>
          <p:cNvPr id="11" name="Picture 2" descr="http://staff.ustc.edu.cn/~csli/graduate/algorithms/images/gteq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371600"/>
            <a:ext cx="152400" cy="186267"/>
          </a:xfrm>
          <a:prstGeom prst="rect">
            <a:avLst/>
          </a:prstGeom>
          <a:noFill/>
        </p:spPr>
      </p:pic>
      <p:pic>
        <p:nvPicPr>
          <p:cNvPr id="2054" name="Picture 6" descr="http://staff.ustc.edu.cn/~csli/graduate/algorithms/book6/386_a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2743200"/>
            <a:ext cx="64770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B-tree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066800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 smtClean="0"/>
              <a:t>Proof</a:t>
            </a:r>
            <a:r>
              <a:rPr lang="en-US" sz="2400" dirty="0" smtClean="0"/>
              <a:t> If a B-tree has height </a:t>
            </a:r>
            <a:r>
              <a:rPr lang="en-US" sz="2400" i="1" dirty="0" smtClean="0"/>
              <a:t>h</a:t>
            </a:r>
            <a:r>
              <a:rPr lang="en-US" sz="2400" dirty="0" smtClean="0"/>
              <a:t>, the number of its nodes is minimized when the root contains one key and all other nodes contain </a:t>
            </a:r>
            <a:r>
              <a:rPr lang="en-US" sz="2400" i="1" dirty="0" smtClean="0"/>
              <a:t>t</a:t>
            </a:r>
            <a:r>
              <a:rPr lang="en-US" sz="2400" dirty="0" smtClean="0"/>
              <a:t> - 1 keys. In this case, there are 2 nodes at depth 1, 2</a:t>
            </a:r>
            <a:r>
              <a:rPr lang="en-US" sz="2400" i="1" dirty="0" smtClean="0"/>
              <a:t>t</a:t>
            </a:r>
            <a:r>
              <a:rPr lang="en-US" sz="2400" dirty="0" smtClean="0"/>
              <a:t> nodes at depth 2, 2</a:t>
            </a:r>
            <a:r>
              <a:rPr lang="en-US" sz="2400" i="1" dirty="0" smtClean="0"/>
              <a:t>t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nodes at depth 3, and so on, until at depth </a:t>
            </a:r>
            <a:r>
              <a:rPr lang="en-US" sz="2400" i="1" dirty="0" smtClean="0"/>
              <a:t>h</a:t>
            </a:r>
            <a:r>
              <a:rPr lang="en-US" sz="2400" dirty="0" smtClean="0"/>
              <a:t> there are 2</a:t>
            </a:r>
            <a:r>
              <a:rPr lang="en-US" sz="2400" i="1" dirty="0" smtClean="0"/>
              <a:t>t</a:t>
            </a:r>
            <a:r>
              <a:rPr lang="en-US" sz="2400" i="1" baseline="30000" dirty="0" smtClean="0"/>
              <a:t>h-</a:t>
            </a:r>
            <a:r>
              <a:rPr lang="en-US" sz="2400" dirty="0" smtClean="0"/>
              <a:t>1 nodes.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4" name="Picture 2" descr="http://staff.ustc.edu.cn/~csli/graduate/algorithms/book6/386_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200400"/>
            <a:ext cx="35052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12192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B-trees are balanced search trees designed to work well on magnetic disks or other direct-access secondary storage devices.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 descr="http://staff.ustc.edu.cn/~csli/graduate/algorithms/book6/381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667000"/>
            <a:ext cx="7543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Properties of B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B-tree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is a rooted tree (with root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]) having the following properties.</a:t>
            </a:r>
          </a:p>
          <a:p>
            <a:pPr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1. Every node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has the following fields:</a:t>
            </a:r>
          </a:p>
          <a:p>
            <a:pPr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a.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], the number of keys currently stored in node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b. the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 keys themselves, stored in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nondecreasing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order: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]&lt;=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]&lt;= ……….&lt;=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c.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leaf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], a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value that is TRUE if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is a leaf and FALSE if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is an internal node.</a:t>
            </a:r>
          </a:p>
          <a:p>
            <a:pPr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2. If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is an internal node, it also contains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 + 1 pointers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], . . . 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1[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 to its children. Leaf nodes have no children, so their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fields are undefined.</a:t>
            </a:r>
          </a:p>
          <a:p>
            <a:pPr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3. The keys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 separate the ranges of keys stored in each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if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is any key stored in the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with root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], then</a:t>
            </a:r>
          </a:p>
          <a:p>
            <a:pPr algn="just">
              <a:buNone/>
            </a:pP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&lt;=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]&lt;=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&lt;=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]&lt;=  --------&lt;=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3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 &lt;=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]+1 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Properties of B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Every leaf has the same depth, which is the tree's height h.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There are lower and upper bounds on the number of keys a node can contain. These bounds can be expressed in terms of a fixed integer t &gt;= 2 called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minimum degree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B-tree: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a. Every node other than the root must have at least t - 1 keys. Every internal node other than the root thus has at least t children. If the tree is nonempty, the root must have at least one key.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b. Every node can contain at most 2t - 1 keys. Therefore, an internal node can have at most 2t children. We say that a node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it contains exactly 2t - 1 keys.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75" y="-381000"/>
            <a:ext cx="95250" cy="66675"/>
          </a:xfrm>
          <a:prstGeom prst="rect">
            <a:avLst/>
          </a:prstGeom>
          <a:noFill/>
        </p:spPr>
      </p:pic>
      <p:pic>
        <p:nvPicPr>
          <p:cNvPr id="6147" name="Picture 3" descr="http://staff.ustc.edu.cn/~csli/graduate/algorithms/images/lteq12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300" y="-228600"/>
            <a:ext cx="57150" cy="66675"/>
          </a:xfrm>
          <a:prstGeom prst="rect">
            <a:avLst/>
          </a:prstGeom>
          <a:noFill/>
        </p:spPr>
      </p:pic>
      <p:pic>
        <p:nvPicPr>
          <p:cNvPr id="6148" name="Picture 4" descr="http://staff.ustc.edu.cn/~csli/graduate/algorithms/images/gteq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7463" y="-228600"/>
            <a:ext cx="85725" cy="104775"/>
          </a:xfrm>
          <a:prstGeom prst="rect">
            <a:avLst/>
          </a:prstGeom>
          <a:noFill/>
        </p:spPr>
      </p:pic>
      <p:pic>
        <p:nvPicPr>
          <p:cNvPr id="6149" name="Picture 5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075" y="-76200"/>
            <a:ext cx="95250" cy="66675"/>
          </a:xfrm>
          <a:prstGeom prst="rect">
            <a:avLst/>
          </a:prstGeom>
          <a:noFill/>
        </p:spPr>
      </p:pic>
      <p:pic>
        <p:nvPicPr>
          <p:cNvPr id="6150" name="Picture 6" descr="http://staff.ustc.edu.cn/~csli/graduate/algorithms/images/lteq12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3700" y="76200"/>
            <a:ext cx="57150" cy="66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 Tree Search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B-TREE-SEARCH(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x, 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 while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&lt;=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k&lt;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     do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 if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 =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5 then return 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x,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6 if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leaf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7 then return NIL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8 else DISK-READ(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9 return B-TREE-SEARCH(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an empty B-tree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B-TREE-CREATE(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ALLOCATE-NODE()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TRUE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DISK-WRITE(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1496</Words>
  <Application>Microsoft Office PowerPoint</Application>
  <PresentationFormat>On-screen Show (4:3)</PresentationFormat>
  <Paragraphs>172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 Tree</vt:lpstr>
      <vt:lpstr>B Tree</vt:lpstr>
      <vt:lpstr>B Tree</vt:lpstr>
      <vt:lpstr>Properties of B Tree</vt:lpstr>
      <vt:lpstr>Properties of B Tree</vt:lpstr>
      <vt:lpstr>B Tree</vt:lpstr>
      <vt:lpstr>B Tree</vt:lpstr>
      <vt:lpstr>B Tree Search</vt:lpstr>
      <vt:lpstr>Creating an empty B-tree</vt:lpstr>
      <vt:lpstr>Splitting a node in a B-tree</vt:lpstr>
      <vt:lpstr>Splitting a node in a B-tree</vt:lpstr>
      <vt:lpstr>Inserting a key into a B-tree</vt:lpstr>
      <vt:lpstr>Inserting a key into a B-tree</vt:lpstr>
      <vt:lpstr>Deleting a key from a B-tree</vt:lpstr>
      <vt:lpstr>Deleting a key from a B-tree</vt:lpstr>
      <vt:lpstr>B Tree</vt:lpstr>
      <vt:lpstr>B Tree</vt:lpstr>
      <vt:lpstr>B-tree</vt:lpstr>
      <vt:lpstr>B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Topic&gt;</dc:title>
  <dc:creator>admin</dc:creator>
  <cp:lastModifiedBy>anantram</cp:lastModifiedBy>
  <cp:revision>91</cp:revision>
  <dcterms:created xsi:type="dcterms:W3CDTF">2020-06-30T05:06:42Z</dcterms:created>
  <dcterms:modified xsi:type="dcterms:W3CDTF">2020-09-15T06:20:14Z</dcterms:modified>
</cp:coreProperties>
</file>