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0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76" r:id="rId4"/>
    <p:sldId id="290" r:id="rId5"/>
    <p:sldId id="291" r:id="rId6"/>
    <p:sldId id="292" r:id="rId7"/>
    <p:sldId id="293" r:id="rId8"/>
    <p:sldId id="294" r:id="rId9"/>
    <p:sldId id="296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692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43046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Times New Roman" pitchFamily="18" charset="0"/>
                <a:cs typeface="Times New Roman" pitchFamily="18" charset="0"/>
              </a:rPr>
              <a:t>Matrix Multiplication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534400" cy="1352550"/>
          </a:xfrm>
          <a:noFill/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Convex hulls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Quickhull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overview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930400" y="538638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701800" y="5114925"/>
            <a:ext cx="2333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3581400" y="3783013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6781800" y="477678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914400" y="4629150"/>
            <a:ext cx="73152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12"/>
          <p:cNvSpPr>
            <a:spLocks noChangeArrowheads="1"/>
          </p:cNvSpPr>
          <p:nvPr/>
        </p:nvSpPr>
        <p:spPr bwMode="auto">
          <a:xfrm>
            <a:off x="2760663" y="4714875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3"/>
          <p:cNvSpPr>
            <a:spLocks noChangeArrowheads="1"/>
          </p:cNvSpPr>
          <p:nvPr/>
        </p:nvSpPr>
        <p:spPr bwMode="auto">
          <a:xfrm>
            <a:off x="1719263" y="480060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Oval 14"/>
          <p:cNvSpPr>
            <a:spLocks noChangeArrowheads="1"/>
          </p:cNvSpPr>
          <p:nvPr/>
        </p:nvSpPr>
        <p:spPr bwMode="auto">
          <a:xfrm>
            <a:off x="2608263" y="426720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5"/>
          <p:cNvSpPr>
            <a:spLocks noChangeArrowheads="1"/>
          </p:cNvSpPr>
          <p:nvPr/>
        </p:nvSpPr>
        <p:spPr bwMode="auto">
          <a:xfrm>
            <a:off x="5427663" y="3690938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16"/>
          <p:cNvSpPr>
            <a:spLocks noChangeArrowheads="1"/>
          </p:cNvSpPr>
          <p:nvPr/>
        </p:nvSpPr>
        <p:spPr bwMode="auto">
          <a:xfrm>
            <a:off x="4808538" y="3910013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Oval 17"/>
          <p:cNvSpPr>
            <a:spLocks noChangeArrowheads="1"/>
          </p:cNvSpPr>
          <p:nvPr/>
        </p:nvSpPr>
        <p:spPr bwMode="auto">
          <a:xfrm>
            <a:off x="6451600" y="4119563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8"/>
          <p:cNvSpPr>
            <a:spLocks noChangeArrowheads="1"/>
          </p:cNvSpPr>
          <p:nvPr/>
        </p:nvSpPr>
        <p:spPr bwMode="auto">
          <a:xfrm>
            <a:off x="6019800" y="4305300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9"/>
          <p:cNvSpPr>
            <a:spLocks noChangeArrowheads="1"/>
          </p:cNvSpPr>
          <p:nvPr/>
        </p:nvSpPr>
        <p:spPr bwMode="auto">
          <a:xfrm>
            <a:off x="3294063" y="497205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20"/>
          <p:cNvSpPr>
            <a:spLocks noChangeArrowheads="1"/>
          </p:cNvSpPr>
          <p:nvPr/>
        </p:nvSpPr>
        <p:spPr bwMode="auto">
          <a:xfrm>
            <a:off x="3894138" y="4548188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21"/>
          <p:cNvSpPr>
            <a:spLocks noChangeArrowheads="1"/>
          </p:cNvSpPr>
          <p:nvPr/>
        </p:nvSpPr>
        <p:spPr bwMode="auto">
          <a:xfrm>
            <a:off x="4386263" y="4348163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Oval 22"/>
          <p:cNvSpPr>
            <a:spLocks noChangeArrowheads="1"/>
          </p:cNvSpPr>
          <p:nvPr/>
        </p:nvSpPr>
        <p:spPr bwMode="auto">
          <a:xfrm>
            <a:off x="4935538" y="4586288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Oval 23"/>
          <p:cNvSpPr>
            <a:spLocks noChangeArrowheads="1"/>
          </p:cNvSpPr>
          <p:nvPr/>
        </p:nvSpPr>
        <p:spPr bwMode="auto">
          <a:xfrm>
            <a:off x="3640138" y="5348288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Oval 24"/>
          <p:cNvSpPr>
            <a:spLocks noChangeArrowheads="1"/>
          </p:cNvSpPr>
          <p:nvPr/>
        </p:nvSpPr>
        <p:spPr bwMode="auto">
          <a:xfrm>
            <a:off x="4546600" y="5400675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Oval 25"/>
          <p:cNvSpPr>
            <a:spLocks noChangeArrowheads="1"/>
          </p:cNvSpPr>
          <p:nvPr/>
        </p:nvSpPr>
        <p:spPr bwMode="auto">
          <a:xfrm>
            <a:off x="4478338" y="5805488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Oval 26"/>
          <p:cNvSpPr>
            <a:spLocks noChangeArrowheads="1"/>
          </p:cNvSpPr>
          <p:nvPr/>
        </p:nvSpPr>
        <p:spPr bwMode="auto">
          <a:xfrm>
            <a:off x="5097463" y="5567363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Oval 27"/>
          <p:cNvSpPr>
            <a:spLocks noChangeArrowheads="1"/>
          </p:cNvSpPr>
          <p:nvPr/>
        </p:nvSpPr>
        <p:spPr bwMode="auto">
          <a:xfrm>
            <a:off x="6070600" y="5667375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Oval 28"/>
          <p:cNvSpPr>
            <a:spLocks noChangeArrowheads="1"/>
          </p:cNvSpPr>
          <p:nvPr/>
        </p:nvSpPr>
        <p:spPr bwMode="auto">
          <a:xfrm>
            <a:off x="5605463" y="5072063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Oval 29"/>
          <p:cNvSpPr>
            <a:spLocks noChangeArrowheads="1"/>
          </p:cNvSpPr>
          <p:nvPr/>
        </p:nvSpPr>
        <p:spPr bwMode="auto">
          <a:xfrm>
            <a:off x="6256338" y="5181600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Oval 30"/>
          <p:cNvSpPr>
            <a:spLocks noChangeArrowheads="1"/>
          </p:cNvSpPr>
          <p:nvPr/>
        </p:nvSpPr>
        <p:spPr bwMode="auto">
          <a:xfrm>
            <a:off x="6570663" y="4948238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Rectangle 31"/>
          <p:cNvSpPr>
            <a:spLocks noChangeArrowheads="1"/>
          </p:cNvSpPr>
          <p:nvPr/>
        </p:nvSpPr>
        <p:spPr bwMode="auto">
          <a:xfrm>
            <a:off x="6680200" y="4481513"/>
            <a:ext cx="260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r</a:t>
            </a:r>
            <a:endParaRPr lang="en-US"/>
          </a:p>
        </p:txBody>
      </p:sp>
      <p:sp>
        <p:nvSpPr>
          <p:cNvPr id="48158" name="Rectangle 32"/>
          <p:cNvSpPr>
            <a:spLocks noChangeArrowheads="1"/>
          </p:cNvSpPr>
          <p:nvPr/>
        </p:nvSpPr>
        <p:spPr bwMode="auto">
          <a:xfrm>
            <a:off x="914400" y="55483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48159" name="Rectangle 34"/>
          <p:cNvSpPr>
            <a:spLocks noChangeArrowheads="1"/>
          </p:cNvSpPr>
          <p:nvPr/>
        </p:nvSpPr>
        <p:spPr bwMode="auto">
          <a:xfrm>
            <a:off x="7027863" y="3386138"/>
            <a:ext cx="523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S</a:t>
            </a:r>
            <a:r>
              <a:rPr lang="en-US" baseline="30000"/>
              <a:t>(1)</a:t>
            </a:r>
            <a:endParaRPr lang="en-US"/>
          </a:p>
        </p:txBody>
      </p:sp>
      <p:sp>
        <p:nvSpPr>
          <p:cNvPr id="48160" name="Rectangle 35"/>
          <p:cNvSpPr>
            <a:spLocks noChangeArrowheads="1"/>
          </p:cNvSpPr>
          <p:nvPr/>
        </p:nvSpPr>
        <p:spPr bwMode="auto">
          <a:xfrm rot="-769840">
            <a:off x="1600200" y="5010150"/>
            <a:ext cx="6230938" cy="1036638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Rectangle 36"/>
          <p:cNvSpPr>
            <a:spLocks noChangeArrowheads="1"/>
          </p:cNvSpPr>
          <p:nvPr/>
        </p:nvSpPr>
        <p:spPr bwMode="auto">
          <a:xfrm>
            <a:off x="7729538" y="4805363"/>
            <a:ext cx="5254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S</a:t>
            </a:r>
            <a:r>
              <a:rPr lang="en-US" baseline="30000"/>
              <a:t>(2)</a:t>
            </a:r>
            <a:endParaRPr lang="en-US"/>
          </a:p>
        </p:txBody>
      </p:sp>
      <p:sp>
        <p:nvSpPr>
          <p:cNvPr id="48162" name="Rectangle 37"/>
          <p:cNvSpPr>
            <a:spLocks noChangeArrowheads="1"/>
          </p:cNvSpPr>
          <p:nvPr/>
        </p:nvSpPr>
        <p:spPr bwMode="auto">
          <a:xfrm rot="-769840">
            <a:off x="963613" y="3640138"/>
            <a:ext cx="6230937" cy="1549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534400" cy="471488"/>
          </a:xfrm>
          <a:noFill/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Convex hulls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Quickhull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 flipH="1">
            <a:off x="292100" y="685800"/>
            <a:ext cx="8551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06388" y="704850"/>
            <a:ext cx="9058275" cy="34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Finding the “apex”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 the point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such that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(1) triangle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the maximum area of all triangles {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plr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},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there are &gt; 1 triangles with maximum area,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(2) the one where angle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maximum.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condition ensures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 Why?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 a line parallel to line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call it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will be no points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above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by condition (1).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may be other points 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be the leftmost,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condition (2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hence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not a convex combination of any two points of S.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“Apex”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be found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time by checking each point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765300" y="6080125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536700" y="5808663"/>
            <a:ext cx="2333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416300" y="447833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6616700" y="5470525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V="1">
            <a:off x="749300" y="5322888"/>
            <a:ext cx="73152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2"/>
          <p:cNvSpPr>
            <a:spLocks noChangeArrowheads="1"/>
          </p:cNvSpPr>
          <p:nvPr/>
        </p:nvSpPr>
        <p:spPr bwMode="auto">
          <a:xfrm>
            <a:off x="2595563" y="5408613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3"/>
          <p:cNvSpPr>
            <a:spLocks noChangeArrowheads="1"/>
          </p:cNvSpPr>
          <p:nvPr/>
        </p:nvSpPr>
        <p:spPr bwMode="auto">
          <a:xfrm>
            <a:off x="1554163" y="5494338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2443163" y="4960938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5"/>
          <p:cNvSpPr>
            <a:spLocks noChangeArrowheads="1"/>
          </p:cNvSpPr>
          <p:nvPr/>
        </p:nvSpPr>
        <p:spPr bwMode="auto">
          <a:xfrm>
            <a:off x="5262563" y="4384675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6"/>
          <p:cNvSpPr>
            <a:spLocks noChangeArrowheads="1"/>
          </p:cNvSpPr>
          <p:nvPr/>
        </p:nvSpPr>
        <p:spPr bwMode="auto">
          <a:xfrm>
            <a:off x="4643438" y="4603750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7"/>
          <p:cNvSpPr>
            <a:spLocks noChangeArrowheads="1"/>
          </p:cNvSpPr>
          <p:nvPr/>
        </p:nvSpPr>
        <p:spPr bwMode="auto">
          <a:xfrm>
            <a:off x="6286500" y="4813300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8"/>
          <p:cNvSpPr>
            <a:spLocks noChangeArrowheads="1"/>
          </p:cNvSpPr>
          <p:nvPr/>
        </p:nvSpPr>
        <p:spPr bwMode="auto">
          <a:xfrm>
            <a:off x="5854700" y="499903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Oval 19"/>
          <p:cNvSpPr>
            <a:spLocks noChangeArrowheads="1"/>
          </p:cNvSpPr>
          <p:nvPr/>
        </p:nvSpPr>
        <p:spPr bwMode="auto">
          <a:xfrm>
            <a:off x="3128963" y="5665788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20"/>
          <p:cNvSpPr>
            <a:spLocks noChangeArrowheads="1"/>
          </p:cNvSpPr>
          <p:nvPr/>
        </p:nvSpPr>
        <p:spPr bwMode="auto">
          <a:xfrm>
            <a:off x="3729038" y="5241925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21"/>
          <p:cNvSpPr>
            <a:spLocks noChangeArrowheads="1"/>
          </p:cNvSpPr>
          <p:nvPr/>
        </p:nvSpPr>
        <p:spPr bwMode="auto">
          <a:xfrm>
            <a:off x="4221163" y="504190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Oval 22"/>
          <p:cNvSpPr>
            <a:spLocks noChangeArrowheads="1"/>
          </p:cNvSpPr>
          <p:nvPr/>
        </p:nvSpPr>
        <p:spPr bwMode="auto">
          <a:xfrm>
            <a:off x="4770438" y="5280025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Rectangle 31"/>
          <p:cNvSpPr>
            <a:spLocks noChangeArrowheads="1"/>
          </p:cNvSpPr>
          <p:nvPr/>
        </p:nvSpPr>
        <p:spPr bwMode="auto">
          <a:xfrm>
            <a:off x="6515100" y="5175250"/>
            <a:ext cx="260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r</a:t>
            </a:r>
            <a:endParaRPr lang="en-US"/>
          </a:p>
        </p:txBody>
      </p:sp>
      <p:sp>
        <p:nvSpPr>
          <p:cNvPr id="49174" name="Rectangle 32"/>
          <p:cNvSpPr>
            <a:spLocks noChangeArrowheads="1"/>
          </p:cNvSpPr>
          <p:nvPr/>
        </p:nvSpPr>
        <p:spPr bwMode="auto">
          <a:xfrm>
            <a:off x="749300" y="62420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49175" name="Rectangle 33"/>
          <p:cNvSpPr>
            <a:spLocks noChangeArrowheads="1"/>
          </p:cNvSpPr>
          <p:nvPr/>
        </p:nvSpPr>
        <p:spPr bwMode="auto">
          <a:xfrm>
            <a:off x="6862763" y="40798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S</a:t>
            </a:r>
            <a:r>
              <a:rPr lang="en-US" baseline="30000"/>
              <a:t>(1)</a:t>
            </a:r>
            <a:endParaRPr lang="en-US"/>
          </a:p>
        </p:txBody>
      </p:sp>
      <p:sp>
        <p:nvSpPr>
          <p:cNvPr id="49176" name="Rectangle 36"/>
          <p:cNvSpPr>
            <a:spLocks noChangeArrowheads="1"/>
          </p:cNvSpPr>
          <p:nvPr/>
        </p:nvSpPr>
        <p:spPr bwMode="auto">
          <a:xfrm rot="-769840">
            <a:off x="798513" y="4333875"/>
            <a:ext cx="6230937" cy="1549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Line 37"/>
          <p:cNvSpPr>
            <a:spLocks noChangeShapeType="1"/>
          </p:cNvSpPr>
          <p:nvPr/>
        </p:nvSpPr>
        <p:spPr bwMode="auto">
          <a:xfrm flipV="1">
            <a:off x="304800" y="3979863"/>
            <a:ext cx="73152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Rectangle 38"/>
          <p:cNvSpPr>
            <a:spLocks noChangeArrowheads="1"/>
          </p:cNvSpPr>
          <p:nvPr/>
        </p:nvSpPr>
        <p:spPr bwMode="auto">
          <a:xfrm>
            <a:off x="450850" y="4391025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r>
              <a:rPr lang="en-US">
                <a:sym typeface="Symbol" pitchFamily="18" charset="2"/>
              </a:rPr>
              <a:t></a:t>
            </a:r>
            <a:endParaRPr lang="en-US"/>
          </a:p>
        </p:txBody>
      </p:sp>
      <p:sp>
        <p:nvSpPr>
          <p:cNvPr id="49179" name="Rectangle 39"/>
          <p:cNvSpPr>
            <a:spLocks noChangeArrowheads="1"/>
          </p:cNvSpPr>
          <p:nvPr/>
        </p:nvSpPr>
        <p:spPr bwMode="auto">
          <a:xfrm>
            <a:off x="2998788" y="40624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h</a:t>
            </a:r>
            <a:endParaRPr lang="en-US"/>
          </a:p>
        </p:txBody>
      </p:sp>
      <p:pic>
        <p:nvPicPr>
          <p:cNvPr id="28" name="Picture 27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15240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reeform 42"/>
          <p:cNvSpPr>
            <a:spLocks/>
          </p:cNvSpPr>
          <p:nvPr/>
        </p:nvSpPr>
        <p:spPr bwMode="auto">
          <a:xfrm>
            <a:off x="2032000" y="3819525"/>
            <a:ext cx="4724400" cy="1566863"/>
          </a:xfrm>
          <a:custGeom>
            <a:avLst/>
            <a:gdLst>
              <a:gd name="T0" fmla="*/ 0 w 2232"/>
              <a:gd name="T1" fmla="*/ 2147483647 h 1316"/>
              <a:gd name="T2" fmla="*/ 2147483647 w 2232"/>
              <a:gd name="T3" fmla="*/ 0 h 1316"/>
              <a:gd name="T4" fmla="*/ 2147483647 w 2232"/>
              <a:gd name="T5" fmla="*/ 2147483647 h 1316"/>
              <a:gd name="T6" fmla="*/ 0 w 2232"/>
              <a:gd name="T7" fmla="*/ 2147483647 h 1316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1316"/>
              <a:gd name="T14" fmla="*/ 2232 w 2232"/>
              <a:gd name="T15" fmla="*/ 1316 h 1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1316">
                <a:moveTo>
                  <a:pt x="0" y="1316"/>
                </a:moveTo>
                <a:lnTo>
                  <a:pt x="760" y="0"/>
                </a:lnTo>
                <a:lnTo>
                  <a:pt x="2232" y="820"/>
                </a:lnTo>
                <a:lnTo>
                  <a:pt x="0" y="1316"/>
                </a:lnTo>
                <a:close/>
              </a:path>
            </a:pathLst>
          </a:custGeom>
          <a:solidFill>
            <a:srgbClr val="DADADA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534400" cy="471488"/>
          </a:xfrm>
          <a:noFill/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Convex hulls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Quickhull</a:t>
            </a:r>
            <a:endParaRPr lang="en-US" sz="2800" b="1" dirty="0" smtClean="0">
              <a:latin typeface="Arial" pitchFamily="34" charset="0"/>
            </a:endParaRPr>
          </a:p>
        </p:txBody>
      </p:sp>
      <p:sp>
        <p:nvSpPr>
          <p:cNvPr id="50180" name="Line 3"/>
          <p:cNvSpPr>
            <a:spLocks noChangeShapeType="1"/>
          </p:cNvSpPr>
          <p:nvPr/>
        </p:nvSpPr>
        <p:spPr bwMode="auto">
          <a:xfrm flipH="1">
            <a:off x="292100" y="685800"/>
            <a:ext cx="8551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06388" y="857250"/>
            <a:ext cx="8532812" cy="233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Partitioning the point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two directed lines,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point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classified relative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e.g., point-line classification).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point can be to the left of both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Points to the right of both are not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are within triangle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eliminated from further consideration.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Points left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(1,1)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Points left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1930400" y="538638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701800" y="5114925"/>
            <a:ext cx="2333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3581400" y="3783013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8"/>
          <p:cNvSpPr>
            <a:spLocks noChangeArrowheads="1"/>
          </p:cNvSpPr>
          <p:nvPr/>
        </p:nvSpPr>
        <p:spPr bwMode="auto">
          <a:xfrm>
            <a:off x="6781800" y="477678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914400" y="4629150"/>
            <a:ext cx="73152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 flipV="1">
            <a:off x="1658938" y="3571875"/>
            <a:ext cx="2201862" cy="214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>
            <a:off x="3149600" y="3662363"/>
            <a:ext cx="4267200" cy="132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2760663" y="4714875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1719263" y="480060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4"/>
          <p:cNvSpPr>
            <a:spLocks noChangeArrowheads="1"/>
          </p:cNvSpPr>
          <p:nvPr/>
        </p:nvSpPr>
        <p:spPr bwMode="auto">
          <a:xfrm>
            <a:off x="2608263" y="426720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5427663" y="3690938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6"/>
          <p:cNvSpPr>
            <a:spLocks noChangeArrowheads="1"/>
          </p:cNvSpPr>
          <p:nvPr/>
        </p:nvSpPr>
        <p:spPr bwMode="auto">
          <a:xfrm>
            <a:off x="4808538" y="3910013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6451600" y="4119563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18"/>
          <p:cNvSpPr>
            <a:spLocks noChangeArrowheads="1"/>
          </p:cNvSpPr>
          <p:nvPr/>
        </p:nvSpPr>
        <p:spPr bwMode="auto">
          <a:xfrm>
            <a:off x="6019800" y="4305300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19"/>
          <p:cNvSpPr>
            <a:spLocks noChangeArrowheads="1"/>
          </p:cNvSpPr>
          <p:nvPr/>
        </p:nvSpPr>
        <p:spPr bwMode="auto">
          <a:xfrm>
            <a:off x="3294063" y="497205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Oval 20"/>
          <p:cNvSpPr>
            <a:spLocks noChangeArrowheads="1"/>
          </p:cNvSpPr>
          <p:nvPr/>
        </p:nvSpPr>
        <p:spPr bwMode="auto">
          <a:xfrm>
            <a:off x="3894138" y="4548188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Oval 21"/>
          <p:cNvSpPr>
            <a:spLocks noChangeArrowheads="1"/>
          </p:cNvSpPr>
          <p:nvPr/>
        </p:nvSpPr>
        <p:spPr bwMode="auto">
          <a:xfrm>
            <a:off x="4386263" y="4348163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Oval 22"/>
          <p:cNvSpPr>
            <a:spLocks noChangeArrowheads="1"/>
          </p:cNvSpPr>
          <p:nvPr/>
        </p:nvSpPr>
        <p:spPr bwMode="auto">
          <a:xfrm>
            <a:off x="4935538" y="4586288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31"/>
          <p:cNvSpPr>
            <a:spLocks noChangeArrowheads="1"/>
          </p:cNvSpPr>
          <p:nvPr/>
        </p:nvSpPr>
        <p:spPr bwMode="auto">
          <a:xfrm>
            <a:off x="6680200" y="4481513"/>
            <a:ext cx="260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r</a:t>
            </a:r>
            <a:endParaRPr lang="en-US"/>
          </a:p>
        </p:txBody>
      </p:sp>
      <p:sp>
        <p:nvSpPr>
          <p:cNvPr id="50201" name="Rectangle 32"/>
          <p:cNvSpPr>
            <a:spLocks noChangeArrowheads="1"/>
          </p:cNvSpPr>
          <p:nvPr/>
        </p:nvSpPr>
        <p:spPr bwMode="auto">
          <a:xfrm>
            <a:off x="914400" y="55483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50202" name="Rectangle 39"/>
          <p:cNvSpPr>
            <a:spLocks noChangeArrowheads="1"/>
          </p:cNvSpPr>
          <p:nvPr/>
        </p:nvSpPr>
        <p:spPr bwMode="auto">
          <a:xfrm>
            <a:off x="4418013" y="5588000"/>
            <a:ext cx="12334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eliminated</a:t>
            </a:r>
          </a:p>
        </p:txBody>
      </p:sp>
      <p:sp>
        <p:nvSpPr>
          <p:cNvPr id="50203" name="Rectangle 40"/>
          <p:cNvSpPr>
            <a:spLocks noChangeArrowheads="1"/>
          </p:cNvSpPr>
          <p:nvPr/>
        </p:nvSpPr>
        <p:spPr bwMode="auto">
          <a:xfrm>
            <a:off x="1744663" y="5662613"/>
            <a:ext cx="3952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50204" name="Rectangle 41"/>
          <p:cNvSpPr>
            <a:spLocks noChangeArrowheads="1"/>
          </p:cNvSpPr>
          <p:nvPr/>
        </p:nvSpPr>
        <p:spPr bwMode="auto">
          <a:xfrm>
            <a:off x="6926263" y="5014913"/>
            <a:ext cx="3952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50205" name="Rectangle 43"/>
          <p:cNvSpPr>
            <a:spLocks noChangeArrowheads="1"/>
          </p:cNvSpPr>
          <p:nvPr/>
        </p:nvSpPr>
        <p:spPr bwMode="auto">
          <a:xfrm rot="1717278">
            <a:off x="4259263" y="3519488"/>
            <a:ext cx="2928937" cy="8286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Rectangle 44"/>
          <p:cNvSpPr>
            <a:spLocks noChangeArrowheads="1"/>
          </p:cNvSpPr>
          <p:nvPr/>
        </p:nvSpPr>
        <p:spPr bwMode="auto">
          <a:xfrm rot="-3617190">
            <a:off x="1397000" y="3581401"/>
            <a:ext cx="1527175" cy="1473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Text Box 45"/>
          <p:cNvSpPr txBox="1">
            <a:spLocks noChangeArrowheads="1"/>
          </p:cNvSpPr>
          <p:nvPr/>
        </p:nvSpPr>
        <p:spPr bwMode="auto">
          <a:xfrm>
            <a:off x="1138238" y="3429000"/>
            <a:ext cx="655637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i="1"/>
              <a:t>S</a:t>
            </a:r>
            <a:r>
              <a:rPr lang="en-US" baseline="30000"/>
              <a:t>(1,1)</a:t>
            </a:r>
          </a:p>
        </p:txBody>
      </p:sp>
      <p:sp>
        <p:nvSpPr>
          <p:cNvPr id="50208" name="Text Box 46"/>
          <p:cNvSpPr txBox="1">
            <a:spLocks noChangeArrowheads="1"/>
          </p:cNvSpPr>
          <p:nvPr/>
        </p:nvSpPr>
        <p:spPr bwMode="auto">
          <a:xfrm>
            <a:off x="5110163" y="3005138"/>
            <a:ext cx="6540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i="1"/>
              <a:t>S</a:t>
            </a:r>
            <a:r>
              <a:rPr lang="en-US" baseline="30000"/>
              <a:t>(1,2)</a:t>
            </a:r>
          </a:p>
        </p:txBody>
      </p:sp>
      <p:sp>
        <p:nvSpPr>
          <p:cNvPr id="50209" name="Line 47"/>
          <p:cNvSpPr>
            <a:spLocks noChangeShapeType="1"/>
          </p:cNvSpPr>
          <p:nvPr/>
        </p:nvSpPr>
        <p:spPr bwMode="auto">
          <a:xfrm flipH="1" flipV="1">
            <a:off x="4064000" y="4924425"/>
            <a:ext cx="1117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Rectangle 48"/>
          <p:cNvSpPr>
            <a:spLocks noChangeArrowheads="1"/>
          </p:cNvSpPr>
          <p:nvPr/>
        </p:nvSpPr>
        <p:spPr bwMode="auto">
          <a:xfrm>
            <a:off x="3297238" y="3382963"/>
            <a:ext cx="3111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h</a:t>
            </a:r>
            <a:endParaRPr lang="en-US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15240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534400" cy="471488"/>
          </a:xfrm>
          <a:noFill/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Convex hulls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Quickhull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3" name="Line 4"/>
          <p:cNvSpPr>
            <a:spLocks noChangeShapeType="1"/>
          </p:cNvSpPr>
          <p:nvPr/>
        </p:nvSpPr>
        <p:spPr bwMode="auto">
          <a:xfrm flipH="1">
            <a:off x="292100" y="685800"/>
            <a:ext cx="8551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06388" y="857250"/>
            <a:ext cx="4930775" cy="2613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000" b="1" dirty="0"/>
              <a:t>Recursion</a:t>
            </a:r>
            <a:endParaRPr lang="en-US" sz="2000" dirty="0"/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b="1" dirty="0"/>
              <a:t>The process </a:t>
            </a:r>
            <a:r>
              <a:rPr lang="en-US" b="1" dirty="0" err="1"/>
              <a:t>recurses</a:t>
            </a:r>
            <a:r>
              <a:rPr lang="en-US" b="1" dirty="0"/>
              <a:t> on </a:t>
            </a:r>
            <a:r>
              <a:rPr lang="en-US" b="1" i="1" dirty="0"/>
              <a:t>S</a:t>
            </a:r>
            <a:r>
              <a:rPr lang="en-US" b="1" baseline="30000" dirty="0"/>
              <a:t>(1,1)</a:t>
            </a:r>
            <a:r>
              <a:rPr lang="en-US" b="1" dirty="0"/>
              <a:t> and are </a:t>
            </a:r>
            <a:r>
              <a:rPr lang="en-US" b="1" i="1" dirty="0"/>
              <a:t>S</a:t>
            </a:r>
            <a:r>
              <a:rPr lang="en-US" b="1" baseline="30000" dirty="0"/>
              <a:t>(1,2)</a:t>
            </a:r>
            <a:r>
              <a:rPr lang="en-US" b="1" dirty="0"/>
              <a:t>.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endParaRPr lang="en-US" b="1" dirty="0"/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b="1" dirty="0"/>
              <a:t>(set, left endpoint, right endpoint)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endParaRPr lang="en-US" b="1" dirty="0"/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b="1" dirty="0"/>
              <a:t>           (</a:t>
            </a:r>
            <a:r>
              <a:rPr lang="en-US" b="1" i="1" dirty="0"/>
              <a:t>S</a:t>
            </a:r>
            <a:r>
              <a:rPr lang="en-US" b="1" baseline="30000" dirty="0"/>
              <a:t>(…)</a:t>
            </a:r>
            <a:r>
              <a:rPr lang="en-US" b="1" dirty="0"/>
              <a:t>,</a:t>
            </a:r>
            <a:r>
              <a:rPr lang="en-US" b="1" i="1" dirty="0" err="1"/>
              <a:t>l</a:t>
            </a:r>
            <a:r>
              <a:rPr lang="en-US" b="1" dirty="0" err="1"/>
              <a:t>,</a:t>
            </a:r>
            <a:r>
              <a:rPr lang="en-US" b="1" i="1" dirty="0" err="1"/>
              <a:t>r</a:t>
            </a:r>
            <a:r>
              <a:rPr lang="en-US" b="1" dirty="0"/>
              <a:t>)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endParaRPr lang="en-US" b="1" dirty="0"/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endParaRPr lang="en-US" b="1" dirty="0"/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b="1" dirty="0"/>
              <a:t>(</a:t>
            </a:r>
            <a:r>
              <a:rPr lang="en-US" b="1" i="1" dirty="0"/>
              <a:t>S</a:t>
            </a:r>
            <a:r>
              <a:rPr lang="en-US" b="1" baseline="30000" dirty="0"/>
              <a:t>(…,1)</a:t>
            </a:r>
            <a:r>
              <a:rPr lang="en-US" b="1" dirty="0"/>
              <a:t>,</a:t>
            </a:r>
            <a:r>
              <a:rPr lang="en-US" b="1" i="1" dirty="0" err="1"/>
              <a:t>l</a:t>
            </a:r>
            <a:r>
              <a:rPr lang="en-US" b="1" dirty="0" err="1"/>
              <a:t>,</a:t>
            </a:r>
            <a:r>
              <a:rPr lang="en-US" b="1" i="1" dirty="0" err="1"/>
              <a:t>h</a:t>
            </a:r>
            <a:r>
              <a:rPr lang="en-US" b="1" dirty="0"/>
              <a:t>)    (</a:t>
            </a:r>
            <a:r>
              <a:rPr lang="en-US" b="1" i="1" dirty="0"/>
              <a:t>S</a:t>
            </a:r>
            <a:r>
              <a:rPr lang="en-US" b="1" baseline="30000" dirty="0"/>
              <a:t>(…,2)</a:t>
            </a:r>
            <a:r>
              <a:rPr lang="en-US" b="1" dirty="0"/>
              <a:t>,</a:t>
            </a:r>
            <a:r>
              <a:rPr lang="en-US" b="1" i="1" dirty="0" err="1"/>
              <a:t>h</a:t>
            </a:r>
            <a:r>
              <a:rPr lang="en-US" b="1" dirty="0" err="1"/>
              <a:t>,</a:t>
            </a:r>
            <a:r>
              <a:rPr lang="en-US" b="1" i="1" dirty="0" err="1"/>
              <a:t>r</a:t>
            </a:r>
            <a:r>
              <a:rPr lang="en-US" b="1" dirty="0"/>
              <a:t>)</a:t>
            </a:r>
            <a:endParaRPr lang="en-US" sz="1400" b="1" dirty="0"/>
          </a:p>
        </p:txBody>
      </p:sp>
      <p:sp>
        <p:nvSpPr>
          <p:cNvPr id="51205" name="Line 37"/>
          <p:cNvSpPr>
            <a:spLocks noChangeShapeType="1"/>
          </p:cNvSpPr>
          <p:nvPr/>
        </p:nvSpPr>
        <p:spPr bwMode="auto">
          <a:xfrm flipH="1">
            <a:off x="1117600" y="2114550"/>
            <a:ext cx="6731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38"/>
          <p:cNvSpPr>
            <a:spLocks noChangeShapeType="1"/>
          </p:cNvSpPr>
          <p:nvPr/>
        </p:nvSpPr>
        <p:spPr bwMode="auto">
          <a:xfrm>
            <a:off x="1828800" y="2114550"/>
            <a:ext cx="639763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44"/>
          <p:cNvSpPr>
            <a:spLocks noChangeArrowheads="1"/>
          </p:cNvSpPr>
          <p:nvPr/>
        </p:nvSpPr>
        <p:spPr bwMode="auto">
          <a:xfrm>
            <a:off x="304800" y="5830888"/>
            <a:ext cx="6072188" cy="101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000" b="1" dirty="0"/>
              <a:t>The recursion continues until </a:t>
            </a:r>
            <a:r>
              <a:rPr lang="en-US" sz="2000" b="1" i="1" dirty="0"/>
              <a:t>S</a:t>
            </a:r>
            <a:r>
              <a:rPr lang="en-US" sz="2000" b="1" baseline="30000" dirty="0"/>
              <a:t>(…)</a:t>
            </a:r>
            <a:r>
              <a:rPr lang="en-US" sz="2000" b="1" dirty="0"/>
              <a:t> has 0 points,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000" b="1" dirty="0"/>
              <a:t>i.e., all internal points have been eliminated,</a:t>
            </a:r>
          </a:p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000" b="1" dirty="0"/>
              <a:t>which implies that segment </a:t>
            </a:r>
            <a:r>
              <a:rPr lang="en-US" sz="2000" b="1" i="1" dirty="0" err="1"/>
              <a:t>lr</a:t>
            </a:r>
            <a:r>
              <a:rPr lang="en-US" sz="2000" b="1" dirty="0"/>
              <a:t> is an edge of </a:t>
            </a:r>
            <a:r>
              <a:rPr lang="en-US" sz="2000" b="1" i="1" dirty="0"/>
              <a:t>H</a:t>
            </a:r>
            <a:r>
              <a:rPr lang="en-US" sz="2000" b="1" dirty="0"/>
              <a:t>(</a:t>
            </a:r>
            <a:r>
              <a:rPr lang="en-US" sz="2000" b="1" i="1" dirty="0"/>
              <a:t>S</a:t>
            </a:r>
            <a:r>
              <a:rPr lang="en-US" sz="2000" b="1" dirty="0"/>
              <a:t>).</a:t>
            </a:r>
          </a:p>
        </p:txBody>
      </p:sp>
      <p:sp>
        <p:nvSpPr>
          <p:cNvPr id="51208" name="Rectangle 25"/>
          <p:cNvSpPr>
            <a:spLocks noChangeArrowheads="1"/>
          </p:cNvSpPr>
          <p:nvPr/>
        </p:nvSpPr>
        <p:spPr bwMode="auto">
          <a:xfrm>
            <a:off x="914400" y="52466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51209" name="Oval 6"/>
          <p:cNvSpPr>
            <a:spLocks noChangeArrowheads="1"/>
          </p:cNvSpPr>
          <p:nvPr/>
        </p:nvSpPr>
        <p:spPr bwMode="auto">
          <a:xfrm>
            <a:off x="1930400" y="5084763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Rectangle 7"/>
          <p:cNvSpPr>
            <a:spLocks noChangeArrowheads="1"/>
          </p:cNvSpPr>
          <p:nvPr/>
        </p:nvSpPr>
        <p:spPr bwMode="auto">
          <a:xfrm>
            <a:off x="1701800" y="4811713"/>
            <a:ext cx="233363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endParaRPr lang="en-US"/>
          </a:p>
        </p:txBody>
      </p:sp>
      <p:sp>
        <p:nvSpPr>
          <p:cNvPr id="51211" name="Oval 8"/>
          <p:cNvSpPr>
            <a:spLocks noChangeArrowheads="1"/>
          </p:cNvSpPr>
          <p:nvPr/>
        </p:nvSpPr>
        <p:spPr bwMode="auto">
          <a:xfrm>
            <a:off x="3581400" y="348138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9"/>
          <p:cNvSpPr>
            <a:spLocks noChangeArrowheads="1"/>
          </p:cNvSpPr>
          <p:nvPr/>
        </p:nvSpPr>
        <p:spPr bwMode="auto">
          <a:xfrm>
            <a:off x="6781800" y="4475163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0"/>
          <p:cNvSpPr>
            <a:spLocks noChangeShapeType="1"/>
          </p:cNvSpPr>
          <p:nvPr/>
        </p:nvSpPr>
        <p:spPr bwMode="auto">
          <a:xfrm flipV="1">
            <a:off x="914400" y="4325938"/>
            <a:ext cx="73152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2"/>
          <p:cNvSpPr>
            <a:spLocks noChangeShapeType="1"/>
          </p:cNvSpPr>
          <p:nvPr/>
        </p:nvSpPr>
        <p:spPr bwMode="auto">
          <a:xfrm>
            <a:off x="3149600" y="3360738"/>
            <a:ext cx="4267200" cy="132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5427663" y="3389313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7"/>
          <p:cNvSpPr>
            <a:spLocks noChangeArrowheads="1"/>
          </p:cNvSpPr>
          <p:nvPr/>
        </p:nvSpPr>
        <p:spPr bwMode="auto">
          <a:xfrm>
            <a:off x="4808538" y="3608388"/>
            <a:ext cx="85725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6451600" y="381793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9"/>
          <p:cNvSpPr>
            <a:spLocks noChangeArrowheads="1"/>
          </p:cNvSpPr>
          <p:nvPr/>
        </p:nvSpPr>
        <p:spPr bwMode="auto">
          <a:xfrm>
            <a:off x="6019800" y="4002088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Rectangle 24"/>
          <p:cNvSpPr>
            <a:spLocks noChangeArrowheads="1"/>
          </p:cNvSpPr>
          <p:nvPr/>
        </p:nvSpPr>
        <p:spPr bwMode="auto">
          <a:xfrm>
            <a:off x="6680200" y="4179888"/>
            <a:ext cx="260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r</a:t>
            </a:r>
            <a:endParaRPr lang="en-US"/>
          </a:p>
        </p:txBody>
      </p:sp>
      <p:sp>
        <p:nvSpPr>
          <p:cNvPr id="51220" name="Rectangle 27"/>
          <p:cNvSpPr>
            <a:spLocks noChangeArrowheads="1"/>
          </p:cNvSpPr>
          <p:nvPr/>
        </p:nvSpPr>
        <p:spPr bwMode="auto">
          <a:xfrm>
            <a:off x="2743200" y="3371850"/>
            <a:ext cx="3952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51221" name="Rectangle 28"/>
          <p:cNvSpPr>
            <a:spLocks noChangeArrowheads="1"/>
          </p:cNvSpPr>
          <p:nvPr/>
        </p:nvSpPr>
        <p:spPr bwMode="auto">
          <a:xfrm>
            <a:off x="6926263" y="4713288"/>
            <a:ext cx="3952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L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51222" name="Text Box 32"/>
          <p:cNvSpPr txBox="1">
            <a:spLocks noChangeArrowheads="1"/>
          </p:cNvSpPr>
          <p:nvPr/>
        </p:nvSpPr>
        <p:spPr bwMode="auto">
          <a:xfrm>
            <a:off x="7048500" y="3890963"/>
            <a:ext cx="782638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i="1"/>
              <a:t>S</a:t>
            </a:r>
            <a:r>
              <a:rPr lang="en-US" baseline="30000"/>
              <a:t>(1,2,2)</a:t>
            </a:r>
          </a:p>
        </p:txBody>
      </p:sp>
      <p:sp>
        <p:nvSpPr>
          <p:cNvPr id="51223" name="Rectangle 34"/>
          <p:cNvSpPr>
            <a:spLocks noChangeArrowheads="1"/>
          </p:cNvSpPr>
          <p:nvPr/>
        </p:nvSpPr>
        <p:spPr bwMode="auto">
          <a:xfrm>
            <a:off x="5397500" y="30861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h</a:t>
            </a:r>
            <a:endParaRPr lang="en-US"/>
          </a:p>
        </p:txBody>
      </p:sp>
      <p:sp>
        <p:nvSpPr>
          <p:cNvPr id="51224" name="Line 40"/>
          <p:cNvSpPr>
            <a:spLocks noChangeShapeType="1"/>
          </p:cNvSpPr>
          <p:nvPr/>
        </p:nvSpPr>
        <p:spPr bwMode="auto">
          <a:xfrm flipV="1">
            <a:off x="3208338" y="3373438"/>
            <a:ext cx="29718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41"/>
          <p:cNvSpPr>
            <a:spLocks noChangeShapeType="1"/>
          </p:cNvSpPr>
          <p:nvPr/>
        </p:nvSpPr>
        <p:spPr bwMode="auto">
          <a:xfrm>
            <a:off x="5257800" y="3240088"/>
            <a:ext cx="1811338" cy="146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Rectangle 42"/>
          <p:cNvSpPr>
            <a:spLocks noChangeArrowheads="1"/>
          </p:cNvSpPr>
          <p:nvPr/>
        </p:nvSpPr>
        <p:spPr bwMode="auto">
          <a:xfrm rot="3388049">
            <a:off x="6235700" y="3471863"/>
            <a:ext cx="642937" cy="6683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45"/>
          <p:cNvSpPr>
            <a:spLocks noChangeShapeType="1"/>
          </p:cNvSpPr>
          <p:nvPr/>
        </p:nvSpPr>
        <p:spPr bwMode="auto">
          <a:xfrm flipV="1">
            <a:off x="1712913" y="3203575"/>
            <a:ext cx="2200275" cy="214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Oval 46"/>
          <p:cNvSpPr>
            <a:spLocks noChangeArrowheads="1"/>
          </p:cNvSpPr>
          <p:nvPr/>
        </p:nvSpPr>
        <p:spPr bwMode="auto">
          <a:xfrm>
            <a:off x="2755900" y="3997325"/>
            <a:ext cx="84138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Oval 47"/>
          <p:cNvSpPr>
            <a:spLocks noChangeArrowheads="1"/>
          </p:cNvSpPr>
          <p:nvPr/>
        </p:nvSpPr>
        <p:spPr bwMode="auto">
          <a:xfrm>
            <a:off x="1757363" y="4451350"/>
            <a:ext cx="84137" cy="476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Rectangle 48"/>
          <p:cNvSpPr>
            <a:spLocks noChangeArrowheads="1"/>
          </p:cNvSpPr>
          <p:nvPr/>
        </p:nvSpPr>
        <p:spPr bwMode="auto">
          <a:xfrm rot="1717278">
            <a:off x="4252913" y="3162300"/>
            <a:ext cx="2928937" cy="8286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Rectangle 49"/>
          <p:cNvSpPr>
            <a:spLocks noChangeArrowheads="1"/>
          </p:cNvSpPr>
          <p:nvPr/>
        </p:nvSpPr>
        <p:spPr bwMode="auto">
          <a:xfrm rot="-3617190">
            <a:off x="1315244" y="3321844"/>
            <a:ext cx="1525588" cy="1473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52"/>
          <p:cNvSpPr txBox="1">
            <a:spLocks noChangeArrowheads="1"/>
          </p:cNvSpPr>
          <p:nvPr/>
        </p:nvSpPr>
        <p:spPr bwMode="auto">
          <a:xfrm>
            <a:off x="5181600" y="2628900"/>
            <a:ext cx="654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i="1"/>
              <a:t>S</a:t>
            </a:r>
            <a:r>
              <a:rPr lang="en-US" baseline="30000"/>
              <a:t>(1,2)</a:t>
            </a:r>
          </a:p>
        </p:txBody>
      </p:sp>
      <p:pic>
        <p:nvPicPr>
          <p:cNvPr id="33" name="Picture 3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15240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Matrix Multiplication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990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Suppose we want to multiply two matrices of size </a:t>
            </a:r>
            <a:r>
              <a:rPr lang="en-US" sz="2400" i="1" dirty="0" smtClean="0">
                <a:latin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</a:rPr>
              <a:t>x </a:t>
            </a:r>
            <a:r>
              <a:rPr lang="en-US" sz="2400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: for example </a:t>
            </a:r>
            <a:r>
              <a:rPr lang="en-US" sz="2400" i="1" dirty="0" smtClean="0">
                <a:latin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</a:rPr>
              <a:t> x </a:t>
            </a:r>
            <a:r>
              <a:rPr lang="en-US" sz="2400" i="1" dirty="0" smtClean="0">
                <a:latin typeface="Times New Roman" pitchFamily="18" charset="0"/>
              </a:rPr>
              <a:t>B = C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8" name="Picture 9" descr="D:\GRAFHHHH\matrix\Sunum icin\str1_files\img1_trans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4384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581400"/>
            <a:ext cx="4572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= a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+ a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 = a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 + a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= a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+ a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 = a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 + a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b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81400" y="5181600"/>
            <a:ext cx="51816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tr-TR" sz="2200" dirty="0">
                <a:latin typeface="Times New Roman" pitchFamily="18" charset="0"/>
              </a:rPr>
              <a:t>2x2 matrix multiplication can be accomplished in  8 multiplication.</a:t>
            </a:r>
            <a:r>
              <a:rPr lang="tr-TR" sz="2200" b="1" dirty="0">
                <a:latin typeface="Times New Roman" pitchFamily="18" charset="0"/>
              </a:rPr>
              <a:t>(2</a:t>
            </a:r>
            <a:r>
              <a:rPr lang="tr-TR" sz="2200" b="1" baseline="30000" dirty="0">
                <a:latin typeface="Times New Roman" pitchFamily="18" charset="0"/>
              </a:rPr>
              <a:t>log</a:t>
            </a:r>
            <a:r>
              <a:rPr lang="tr-TR" sz="2200" b="1" baseline="-25000" dirty="0">
                <a:latin typeface="Times New Roman" pitchFamily="18" charset="0"/>
              </a:rPr>
              <a:t>2</a:t>
            </a:r>
            <a:r>
              <a:rPr lang="tr-TR" sz="2200" b="1" baseline="30000" dirty="0">
                <a:latin typeface="Times New Roman" pitchFamily="18" charset="0"/>
              </a:rPr>
              <a:t>8</a:t>
            </a:r>
            <a:r>
              <a:rPr lang="tr-TR" sz="2200" b="1" dirty="0">
                <a:latin typeface="Times New Roman" pitchFamily="18" charset="0"/>
              </a:rPr>
              <a:t> =2</a:t>
            </a:r>
            <a:r>
              <a:rPr lang="tr-TR" sz="2200" b="1" baseline="30000" dirty="0">
                <a:latin typeface="Times New Roman" pitchFamily="18" charset="0"/>
              </a:rPr>
              <a:t>3</a:t>
            </a:r>
            <a:r>
              <a:rPr lang="tr-TR" sz="2200" b="1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Matrix Multiplication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676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>
                <a:latin typeface="Times New Roman" pitchFamily="18" charset="0"/>
              </a:rPr>
              <a:t>Strassen showed that 2x2 matrix multiplication can be accomplished in  7 multiplication and 18 additions or subtractions. </a:t>
            </a:r>
            <a:r>
              <a:rPr lang="tr-TR" sz="2400" b="1" dirty="0" smtClean="0">
                <a:latin typeface="Times New Roman" pitchFamily="18" charset="0"/>
              </a:rPr>
              <a:t>.(2</a:t>
            </a:r>
            <a:r>
              <a:rPr lang="tr-TR" sz="2400" b="1" baseline="30000" dirty="0" smtClean="0">
                <a:latin typeface="Times New Roman" pitchFamily="18" charset="0"/>
              </a:rPr>
              <a:t>log</a:t>
            </a:r>
            <a:r>
              <a:rPr lang="tr-TR" sz="2400" b="1" baseline="-25000" dirty="0" smtClean="0">
                <a:latin typeface="Times New Roman" pitchFamily="18" charset="0"/>
              </a:rPr>
              <a:t>2</a:t>
            </a:r>
            <a:r>
              <a:rPr lang="tr-TR" sz="2400" b="1" baseline="30000" dirty="0" smtClean="0">
                <a:latin typeface="Times New Roman" pitchFamily="18" charset="0"/>
              </a:rPr>
              <a:t>7</a:t>
            </a:r>
            <a:r>
              <a:rPr lang="tr-TR" sz="2400" b="1" dirty="0" smtClean="0">
                <a:latin typeface="Times New Roman" pitchFamily="18" charset="0"/>
              </a:rPr>
              <a:t> =2</a:t>
            </a:r>
            <a:r>
              <a:rPr lang="tr-TR" sz="2400" b="1" baseline="30000" dirty="0" smtClean="0">
                <a:latin typeface="Times New Roman" pitchFamily="18" charset="0"/>
              </a:rPr>
              <a:t>2.807</a:t>
            </a:r>
            <a:r>
              <a:rPr lang="tr-TR" sz="2400" b="1" dirty="0" smtClean="0">
                <a:latin typeface="Times New Roman" pitchFamily="18" charset="0"/>
              </a:rPr>
              <a:t>)</a:t>
            </a:r>
          </a:p>
          <a:p>
            <a:pPr algn="just"/>
            <a:endParaRPr lang="tr-TR" sz="2400" dirty="0" smtClean="0">
              <a:latin typeface="Times New Roman" pitchFamily="18" charset="0"/>
            </a:endParaRPr>
          </a:p>
          <a:p>
            <a:pPr algn="just"/>
            <a:r>
              <a:rPr lang="tr-TR" sz="2400" dirty="0" smtClean="0">
                <a:latin typeface="Times New Roman" pitchFamily="18" charset="0"/>
              </a:rPr>
              <a:t>This reduce can be done by </a:t>
            </a:r>
            <a:r>
              <a:rPr lang="en-US" sz="2400" dirty="0" smtClean="0">
                <a:latin typeface="Times New Roman" pitchFamily="18" charset="0"/>
              </a:rPr>
              <a:t>Divide and Conquer Approach</a:t>
            </a:r>
            <a:r>
              <a:rPr lang="tr-TR" sz="2400" dirty="0" smtClean="0">
                <a:latin typeface="Times New Roman" pitchFamily="18" charset="0"/>
              </a:rPr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Times New Roman" pitchFamily="18" charset="0"/>
              </a:rPr>
              <a:t>Strassens’s Matrix Multiplication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pic>
        <p:nvPicPr>
          <p:cNvPr id="13" name="Picture 4" descr="D:\GRAFHHHH\matrix\Sunum icin\str1_files\img1_tran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4478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85800" y="2971800"/>
            <a:ext cx="4191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400" b="1" dirty="0">
                <a:latin typeface="Times New Roman" pitchFamily="18" charset="0"/>
              </a:rPr>
              <a:t>P</a:t>
            </a:r>
            <a:r>
              <a:rPr lang="tr-TR" sz="2400" b="1" baseline="-30000" dirty="0">
                <a:latin typeface="Times New Roman" pitchFamily="18" charset="0"/>
              </a:rPr>
              <a:t>1</a:t>
            </a:r>
            <a:r>
              <a:rPr lang="tr-TR" sz="2400" b="1" dirty="0">
                <a:latin typeface="Times New Roman" pitchFamily="18" charset="0"/>
              </a:rPr>
              <a:t> = (A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+ A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)(B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+B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)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P</a:t>
            </a:r>
            <a:r>
              <a:rPr lang="tr-TR" sz="2400" b="1" baseline="-30000" dirty="0">
                <a:latin typeface="Times New Roman" pitchFamily="18" charset="0"/>
              </a:rPr>
              <a:t>2</a:t>
            </a:r>
            <a:r>
              <a:rPr lang="tr-TR" sz="2400" b="1" dirty="0">
                <a:latin typeface="Times New Roman" pitchFamily="18" charset="0"/>
              </a:rPr>
              <a:t> = (A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+ A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) * B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P</a:t>
            </a:r>
            <a:r>
              <a:rPr lang="tr-TR" sz="2400" b="1" baseline="-30000" dirty="0">
                <a:latin typeface="Times New Roman" pitchFamily="18" charset="0"/>
              </a:rPr>
              <a:t>3</a:t>
            </a:r>
            <a:r>
              <a:rPr lang="tr-TR" sz="2400" b="1" dirty="0">
                <a:latin typeface="Times New Roman" pitchFamily="18" charset="0"/>
              </a:rPr>
              <a:t> = A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* (B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 - B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)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P</a:t>
            </a:r>
            <a:r>
              <a:rPr lang="tr-TR" sz="2400" b="1" baseline="-30000" dirty="0">
                <a:latin typeface="Times New Roman" pitchFamily="18" charset="0"/>
              </a:rPr>
              <a:t>4</a:t>
            </a:r>
            <a:r>
              <a:rPr lang="tr-TR" sz="2400" b="1" dirty="0">
                <a:latin typeface="Times New Roman" pitchFamily="18" charset="0"/>
              </a:rPr>
              <a:t> = A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 * (B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- B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)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P</a:t>
            </a:r>
            <a:r>
              <a:rPr lang="tr-TR" sz="2400" b="1" baseline="-30000" dirty="0">
                <a:latin typeface="Times New Roman" pitchFamily="18" charset="0"/>
              </a:rPr>
              <a:t>5</a:t>
            </a:r>
            <a:r>
              <a:rPr lang="tr-TR" sz="2400" b="1" dirty="0">
                <a:latin typeface="Times New Roman" pitchFamily="18" charset="0"/>
              </a:rPr>
              <a:t> = (A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+ A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) * B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P</a:t>
            </a:r>
            <a:r>
              <a:rPr lang="tr-TR" sz="2400" b="1" baseline="-30000" dirty="0">
                <a:latin typeface="Times New Roman" pitchFamily="18" charset="0"/>
              </a:rPr>
              <a:t>6</a:t>
            </a:r>
            <a:r>
              <a:rPr lang="tr-TR" sz="2400" b="1" dirty="0">
                <a:latin typeface="Times New Roman" pitchFamily="18" charset="0"/>
              </a:rPr>
              <a:t> = (A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- A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) * (B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+ B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)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P</a:t>
            </a:r>
            <a:r>
              <a:rPr lang="tr-TR" sz="2400" b="1" baseline="-30000" dirty="0">
                <a:latin typeface="Times New Roman" pitchFamily="18" charset="0"/>
              </a:rPr>
              <a:t>7</a:t>
            </a:r>
            <a:r>
              <a:rPr lang="tr-TR" sz="2400" b="1" dirty="0">
                <a:latin typeface="Times New Roman" pitchFamily="18" charset="0"/>
              </a:rPr>
              <a:t> = (A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 - A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) * (B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+ B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) 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53000" y="3733800"/>
            <a:ext cx="350520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11</a:t>
            </a:r>
            <a:r>
              <a:rPr lang="tr-TR" sz="2400" b="1" dirty="0">
                <a:latin typeface="Times New Roman" pitchFamily="18" charset="0"/>
              </a:rPr>
              <a:t> = P</a:t>
            </a:r>
            <a:r>
              <a:rPr lang="tr-TR" sz="2400" b="1" baseline="-30000" dirty="0">
                <a:latin typeface="Times New Roman" pitchFamily="18" charset="0"/>
              </a:rPr>
              <a:t>1</a:t>
            </a:r>
            <a:r>
              <a:rPr lang="tr-TR" sz="2400" b="1" dirty="0">
                <a:latin typeface="Times New Roman" pitchFamily="18" charset="0"/>
              </a:rPr>
              <a:t> + P</a:t>
            </a:r>
            <a:r>
              <a:rPr lang="tr-TR" sz="2400" b="1" baseline="-30000" dirty="0">
                <a:latin typeface="Times New Roman" pitchFamily="18" charset="0"/>
              </a:rPr>
              <a:t>4</a:t>
            </a:r>
            <a:r>
              <a:rPr lang="tr-TR" sz="2400" b="1" dirty="0">
                <a:latin typeface="Times New Roman" pitchFamily="18" charset="0"/>
              </a:rPr>
              <a:t> - P</a:t>
            </a:r>
            <a:r>
              <a:rPr lang="tr-TR" sz="2400" b="1" baseline="-30000" dirty="0">
                <a:latin typeface="Times New Roman" pitchFamily="18" charset="0"/>
              </a:rPr>
              <a:t>5</a:t>
            </a:r>
            <a:r>
              <a:rPr lang="tr-TR" sz="2400" b="1" dirty="0">
                <a:latin typeface="Times New Roman" pitchFamily="18" charset="0"/>
              </a:rPr>
              <a:t> + P</a:t>
            </a:r>
            <a:r>
              <a:rPr lang="tr-TR" sz="2400" b="1" baseline="-30000" dirty="0">
                <a:latin typeface="Times New Roman" pitchFamily="18" charset="0"/>
              </a:rPr>
              <a:t>7</a:t>
            </a:r>
            <a:r>
              <a:rPr lang="tr-TR" sz="2400" b="1" dirty="0">
                <a:latin typeface="Times New Roman" pitchFamily="18" charset="0"/>
              </a:rPr>
              <a:t/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12</a:t>
            </a:r>
            <a:r>
              <a:rPr lang="tr-TR" sz="2400" b="1" dirty="0">
                <a:latin typeface="Times New Roman" pitchFamily="18" charset="0"/>
              </a:rPr>
              <a:t> = P</a:t>
            </a:r>
            <a:r>
              <a:rPr lang="tr-TR" sz="2400" b="1" baseline="-30000" dirty="0">
                <a:latin typeface="Times New Roman" pitchFamily="18" charset="0"/>
              </a:rPr>
              <a:t>3</a:t>
            </a:r>
            <a:r>
              <a:rPr lang="tr-TR" sz="2400" b="1" dirty="0">
                <a:latin typeface="Times New Roman" pitchFamily="18" charset="0"/>
              </a:rPr>
              <a:t> + P</a:t>
            </a:r>
            <a:r>
              <a:rPr lang="tr-TR" sz="2400" b="1" baseline="-30000" dirty="0">
                <a:latin typeface="Times New Roman" pitchFamily="18" charset="0"/>
              </a:rPr>
              <a:t>5</a:t>
            </a:r>
            <a:r>
              <a:rPr lang="tr-TR" sz="2400" b="1" dirty="0">
                <a:latin typeface="Times New Roman" pitchFamily="18" charset="0"/>
              </a:rPr>
              <a:t>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21</a:t>
            </a:r>
            <a:r>
              <a:rPr lang="tr-TR" sz="2400" b="1" dirty="0">
                <a:latin typeface="Times New Roman" pitchFamily="18" charset="0"/>
              </a:rPr>
              <a:t> = P</a:t>
            </a:r>
            <a:r>
              <a:rPr lang="tr-TR" sz="2400" b="1" baseline="-30000" dirty="0">
                <a:latin typeface="Times New Roman" pitchFamily="18" charset="0"/>
              </a:rPr>
              <a:t>2</a:t>
            </a:r>
            <a:r>
              <a:rPr lang="tr-TR" sz="2400" b="1" dirty="0">
                <a:latin typeface="Times New Roman" pitchFamily="18" charset="0"/>
              </a:rPr>
              <a:t> + P</a:t>
            </a:r>
            <a:r>
              <a:rPr lang="tr-TR" sz="2400" b="1" baseline="-30000" dirty="0">
                <a:latin typeface="Times New Roman" pitchFamily="18" charset="0"/>
              </a:rPr>
              <a:t>4</a:t>
            </a:r>
            <a:r>
              <a:rPr lang="tr-TR" sz="2400" b="1" dirty="0">
                <a:latin typeface="Times New Roman" pitchFamily="18" charset="0"/>
              </a:rPr>
              <a:t> </a:t>
            </a:r>
            <a:br>
              <a:rPr lang="tr-TR" sz="2400" b="1" dirty="0">
                <a:latin typeface="Times New Roman" pitchFamily="18" charset="0"/>
              </a:rPr>
            </a:br>
            <a:r>
              <a:rPr lang="tr-TR" sz="2400" b="1" dirty="0">
                <a:latin typeface="Times New Roman" pitchFamily="18" charset="0"/>
              </a:rPr>
              <a:t>C</a:t>
            </a:r>
            <a:r>
              <a:rPr lang="tr-TR" sz="2400" b="1" baseline="-30000" dirty="0">
                <a:latin typeface="Times New Roman" pitchFamily="18" charset="0"/>
              </a:rPr>
              <a:t>22</a:t>
            </a:r>
            <a:r>
              <a:rPr lang="tr-TR" sz="2400" b="1" dirty="0">
                <a:latin typeface="Times New Roman" pitchFamily="18" charset="0"/>
              </a:rPr>
              <a:t> = P</a:t>
            </a:r>
            <a:r>
              <a:rPr lang="tr-TR" sz="2400" b="1" baseline="-30000" dirty="0">
                <a:latin typeface="Times New Roman" pitchFamily="18" charset="0"/>
              </a:rPr>
              <a:t>1</a:t>
            </a:r>
            <a:r>
              <a:rPr lang="tr-TR" sz="2400" b="1" dirty="0">
                <a:latin typeface="Times New Roman" pitchFamily="18" charset="0"/>
              </a:rPr>
              <a:t> + P</a:t>
            </a:r>
            <a:r>
              <a:rPr lang="tr-TR" sz="2400" b="1" baseline="-30000" dirty="0">
                <a:latin typeface="Times New Roman" pitchFamily="18" charset="0"/>
              </a:rPr>
              <a:t>3</a:t>
            </a:r>
            <a:r>
              <a:rPr lang="tr-TR" sz="2400" b="1" dirty="0">
                <a:latin typeface="Times New Roman" pitchFamily="18" charset="0"/>
              </a:rPr>
              <a:t> - P</a:t>
            </a:r>
            <a:r>
              <a:rPr lang="tr-TR" sz="2400" b="1" baseline="-30000" dirty="0">
                <a:latin typeface="Times New Roman" pitchFamily="18" charset="0"/>
              </a:rPr>
              <a:t>2</a:t>
            </a:r>
            <a:r>
              <a:rPr lang="tr-TR" sz="2400" b="1" dirty="0">
                <a:latin typeface="Times New Roman" pitchFamily="18" charset="0"/>
              </a:rPr>
              <a:t> + P</a:t>
            </a:r>
            <a:r>
              <a:rPr lang="tr-TR" sz="2400" b="1" baseline="-30000" dirty="0">
                <a:latin typeface="Times New Roman" pitchFamily="18" charset="0"/>
              </a:rPr>
              <a:t>6</a:t>
            </a:r>
            <a:r>
              <a:rPr lang="tr-TR" sz="2400" b="1" dirty="0">
                <a:latin typeface="Times New Roman" pitchFamily="18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endParaRPr lang="tr-TR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Convex Hull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85800" y="13716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ever-present structure in computational geometry.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construct other structures.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Useful in many applications: robot motion planning, shape analysis etc.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of the early success stories in computational geometry that sparked interest among Computer Scientists  by the invention of O(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algorithm rather than a O(n^3) algorithm.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Convex Hull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85800" y="13716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Intuitive definition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a set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P0, P1, ..., Pn-1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points in the plane,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convex hull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the smallest convex polygon in the plane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contains all of the points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1143000" y="3352800"/>
            <a:ext cx="6456363" cy="2378075"/>
            <a:chOff x="558" y="2097"/>
            <a:chExt cx="3050" cy="1997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76" y="2112"/>
              <a:ext cx="3024" cy="1968"/>
            </a:xfrm>
            <a:custGeom>
              <a:avLst/>
              <a:gdLst>
                <a:gd name="T0" fmla="*/ 0 w 3024"/>
                <a:gd name="T1" fmla="*/ 1152 h 1968"/>
                <a:gd name="T2" fmla="*/ 624 w 3024"/>
                <a:gd name="T3" fmla="*/ 192 h 1968"/>
                <a:gd name="T4" fmla="*/ 1872 w 3024"/>
                <a:gd name="T5" fmla="*/ 0 h 1968"/>
                <a:gd name="T6" fmla="*/ 3024 w 3024"/>
                <a:gd name="T7" fmla="*/ 912 h 1968"/>
                <a:gd name="T8" fmla="*/ 2736 w 3024"/>
                <a:gd name="T9" fmla="*/ 1680 h 1968"/>
                <a:gd name="T10" fmla="*/ 1488 w 3024"/>
                <a:gd name="T11" fmla="*/ 1968 h 1968"/>
                <a:gd name="T12" fmla="*/ 480 w 3024"/>
                <a:gd name="T13" fmla="*/ 1776 h 1968"/>
                <a:gd name="T14" fmla="*/ 0 w 3024"/>
                <a:gd name="T15" fmla="*/ 1152 h 1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24"/>
                <a:gd name="T25" fmla="*/ 0 h 1968"/>
                <a:gd name="T26" fmla="*/ 3024 w 3024"/>
                <a:gd name="T27" fmla="*/ 1968 h 1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24" h="1968">
                  <a:moveTo>
                    <a:pt x="0" y="1152"/>
                  </a:moveTo>
                  <a:lnTo>
                    <a:pt x="624" y="192"/>
                  </a:lnTo>
                  <a:lnTo>
                    <a:pt x="1872" y="0"/>
                  </a:lnTo>
                  <a:lnTo>
                    <a:pt x="3024" y="912"/>
                  </a:lnTo>
                  <a:lnTo>
                    <a:pt x="2736" y="1680"/>
                  </a:lnTo>
                  <a:lnTo>
                    <a:pt x="1488" y="1968"/>
                  </a:lnTo>
                  <a:lnTo>
                    <a:pt x="480" y="1776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DADAD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1185" y="228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1728" y="307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48" y="350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558" y="324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2430" y="209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1404" y="275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1938" y="223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3033" y="294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2220" y="345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2" y="387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1803" y="395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8"/>
            <p:cNvSpPr>
              <a:spLocks noChangeArrowheads="1"/>
            </p:cNvSpPr>
            <p:nvPr/>
          </p:nvSpPr>
          <p:spPr bwMode="auto">
            <a:xfrm>
              <a:off x="2037" y="406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9"/>
            <p:cNvSpPr>
              <a:spLocks noChangeArrowheads="1"/>
            </p:cNvSpPr>
            <p:nvPr/>
          </p:nvSpPr>
          <p:spPr bwMode="auto">
            <a:xfrm>
              <a:off x="3294" y="377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0"/>
            <p:cNvSpPr>
              <a:spLocks noChangeArrowheads="1"/>
            </p:cNvSpPr>
            <p:nvPr/>
          </p:nvSpPr>
          <p:spPr bwMode="auto">
            <a:xfrm>
              <a:off x="3576" y="300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auto">
            <a:xfrm>
              <a:off x="3102" y="3711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 bwMode="auto">
            <a:xfrm>
              <a:off x="3006" y="301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>
              <a:off x="1020" y="308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auto">
            <a:xfrm>
              <a:off x="2364" y="278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2424" y="381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6"/>
            <p:cNvSpPr>
              <a:spLocks noChangeArrowheads="1"/>
            </p:cNvSpPr>
            <p:nvPr/>
          </p:nvSpPr>
          <p:spPr bwMode="auto">
            <a:xfrm>
              <a:off x="1524" y="357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Convex Hull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85800" y="1066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914400" algn="l"/>
                <a:tab pos="45720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Convex polygon</a:t>
            </a:r>
          </a:p>
          <a:p>
            <a:pPr algn="just">
              <a:tabLst>
                <a:tab pos="914400" algn="l"/>
                <a:tab pos="45720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polygon is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convex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any two points in the polygon </a:t>
            </a:r>
          </a:p>
          <a:p>
            <a:pPr algn="just">
              <a:tabLst>
                <a:tab pos="914400" algn="l"/>
                <a:tab pos="45720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(interior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boundary) the segment connecting the points is</a:t>
            </a:r>
          </a:p>
          <a:p>
            <a:pPr algn="just">
              <a:tabLst>
                <a:tab pos="914400" algn="l"/>
                <a:tab pos="45720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entirely within the polygon.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54"/>
          <p:cNvGrpSpPr>
            <a:grpSpLocks/>
          </p:cNvGrpSpPr>
          <p:nvPr/>
        </p:nvGrpSpPr>
        <p:grpSpPr bwMode="auto">
          <a:xfrm>
            <a:off x="762000" y="2743200"/>
            <a:ext cx="6394450" cy="1990725"/>
            <a:chOff x="436" y="1589"/>
            <a:chExt cx="3021" cy="1672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460" y="1614"/>
              <a:ext cx="2205" cy="1629"/>
            </a:xfrm>
            <a:custGeom>
              <a:avLst/>
              <a:gdLst>
                <a:gd name="T0" fmla="*/ 620 w 2205"/>
                <a:gd name="T1" fmla="*/ 1576 h 1629"/>
                <a:gd name="T2" fmla="*/ 1436 w 2205"/>
                <a:gd name="T3" fmla="*/ 1628 h 1629"/>
                <a:gd name="T4" fmla="*/ 2204 w 2205"/>
                <a:gd name="T5" fmla="*/ 1052 h 1629"/>
                <a:gd name="T6" fmla="*/ 1964 w 2205"/>
                <a:gd name="T7" fmla="*/ 284 h 1629"/>
                <a:gd name="T8" fmla="*/ 956 w 2205"/>
                <a:gd name="T9" fmla="*/ 0 h 1629"/>
                <a:gd name="T10" fmla="*/ 192 w 2205"/>
                <a:gd name="T11" fmla="*/ 236 h 1629"/>
                <a:gd name="T12" fmla="*/ 0 w 2205"/>
                <a:gd name="T13" fmla="*/ 908 h 1629"/>
                <a:gd name="T14" fmla="*/ 188 w 2205"/>
                <a:gd name="T15" fmla="*/ 1240 h 1629"/>
                <a:gd name="T16" fmla="*/ 620 w 2205"/>
                <a:gd name="T17" fmla="*/ 1576 h 16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5"/>
                <a:gd name="T28" fmla="*/ 0 h 1629"/>
                <a:gd name="T29" fmla="*/ 2205 w 2205"/>
                <a:gd name="T30" fmla="*/ 1629 h 16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5" h="1629">
                  <a:moveTo>
                    <a:pt x="620" y="1576"/>
                  </a:moveTo>
                  <a:lnTo>
                    <a:pt x="1436" y="1628"/>
                  </a:lnTo>
                  <a:lnTo>
                    <a:pt x="2204" y="1052"/>
                  </a:lnTo>
                  <a:lnTo>
                    <a:pt x="1964" y="284"/>
                  </a:lnTo>
                  <a:lnTo>
                    <a:pt x="956" y="0"/>
                  </a:lnTo>
                  <a:lnTo>
                    <a:pt x="192" y="236"/>
                  </a:lnTo>
                  <a:lnTo>
                    <a:pt x="0" y="908"/>
                  </a:lnTo>
                  <a:lnTo>
                    <a:pt x="188" y="1240"/>
                  </a:lnTo>
                  <a:lnTo>
                    <a:pt x="620" y="1576"/>
                  </a:lnTo>
                </a:path>
              </a:pathLst>
            </a:custGeom>
            <a:solidFill>
              <a:srgbClr val="DADADA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628" y="2837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0"/>
            <p:cNvSpPr>
              <a:spLocks noChangeArrowheads="1"/>
            </p:cNvSpPr>
            <p:nvPr/>
          </p:nvSpPr>
          <p:spPr bwMode="auto">
            <a:xfrm>
              <a:off x="436" y="2501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628" y="1829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1396" y="1589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2404" y="1877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2644" y="2645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876" y="3221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1060" y="3173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1096" y="2134"/>
              <a:ext cx="71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1072" y="2111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1792" y="2483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3025" y="2334"/>
              <a:ext cx="43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convex</a:t>
              </a:r>
            </a:p>
          </p:txBody>
        </p:sp>
      </p:grp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3886200" y="4495800"/>
            <a:ext cx="4149725" cy="1827212"/>
            <a:chOff x="436" y="3748"/>
            <a:chExt cx="1960" cy="1534"/>
          </a:xfrm>
        </p:grpSpPr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442" y="3769"/>
              <a:ext cx="1945" cy="1495"/>
            </a:xfrm>
            <a:custGeom>
              <a:avLst/>
              <a:gdLst>
                <a:gd name="T0" fmla="*/ 912 w 1945"/>
                <a:gd name="T1" fmla="*/ 0 h 1495"/>
                <a:gd name="T2" fmla="*/ 0 w 1945"/>
                <a:gd name="T3" fmla="*/ 504 h 1495"/>
                <a:gd name="T4" fmla="*/ 768 w 1945"/>
                <a:gd name="T5" fmla="*/ 1494 h 1495"/>
                <a:gd name="T6" fmla="*/ 1944 w 1945"/>
                <a:gd name="T7" fmla="*/ 1092 h 1495"/>
                <a:gd name="T8" fmla="*/ 660 w 1945"/>
                <a:gd name="T9" fmla="*/ 954 h 1495"/>
                <a:gd name="T10" fmla="*/ 1500 w 1945"/>
                <a:gd name="T11" fmla="*/ 504 h 1495"/>
                <a:gd name="T12" fmla="*/ 822 w 1945"/>
                <a:gd name="T13" fmla="*/ 336 h 1495"/>
                <a:gd name="T14" fmla="*/ 912 w 1945"/>
                <a:gd name="T15" fmla="*/ 0 h 14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45"/>
                <a:gd name="T25" fmla="*/ 0 h 1495"/>
                <a:gd name="T26" fmla="*/ 1945 w 1945"/>
                <a:gd name="T27" fmla="*/ 1495 h 14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45" h="1495">
                  <a:moveTo>
                    <a:pt x="912" y="0"/>
                  </a:moveTo>
                  <a:lnTo>
                    <a:pt x="0" y="504"/>
                  </a:lnTo>
                  <a:lnTo>
                    <a:pt x="768" y="1494"/>
                  </a:lnTo>
                  <a:lnTo>
                    <a:pt x="1944" y="1092"/>
                  </a:lnTo>
                  <a:lnTo>
                    <a:pt x="660" y="954"/>
                  </a:lnTo>
                  <a:lnTo>
                    <a:pt x="1500" y="504"/>
                  </a:lnTo>
                  <a:lnTo>
                    <a:pt x="822" y="336"/>
                  </a:lnTo>
                  <a:lnTo>
                    <a:pt x="912" y="0"/>
                  </a:lnTo>
                </a:path>
              </a:pathLst>
            </a:custGeom>
            <a:solidFill>
              <a:srgbClr val="DADADA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2356" y="48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1096" y="470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1918" y="425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45"/>
            <p:cNvSpPr>
              <a:spLocks noChangeArrowheads="1"/>
            </p:cNvSpPr>
            <p:nvPr/>
          </p:nvSpPr>
          <p:spPr bwMode="auto">
            <a:xfrm>
              <a:off x="1246" y="40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46"/>
            <p:cNvSpPr>
              <a:spLocks noChangeArrowheads="1"/>
            </p:cNvSpPr>
            <p:nvPr/>
          </p:nvSpPr>
          <p:spPr bwMode="auto">
            <a:xfrm>
              <a:off x="1336" y="37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7"/>
            <p:cNvSpPr>
              <a:spLocks noChangeArrowheads="1"/>
            </p:cNvSpPr>
            <p:nvPr/>
          </p:nvSpPr>
          <p:spPr bwMode="auto">
            <a:xfrm>
              <a:off x="436" y="4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48"/>
            <p:cNvSpPr>
              <a:spLocks noChangeArrowheads="1"/>
            </p:cNvSpPr>
            <p:nvPr/>
          </p:nvSpPr>
          <p:spPr bwMode="auto">
            <a:xfrm>
              <a:off x="1198" y="524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1370" y="4301"/>
              <a:ext cx="274" cy="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0"/>
            <p:cNvSpPr>
              <a:spLocks noChangeArrowheads="1"/>
            </p:cNvSpPr>
            <p:nvPr/>
          </p:nvSpPr>
          <p:spPr bwMode="auto">
            <a:xfrm>
              <a:off x="1628" y="493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1"/>
            <p:cNvSpPr>
              <a:spLocks noChangeArrowheads="1"/>
            </p:cNvSpPr>
            <p:nvPr/>
          </p:nvSpPr>
          <p:spPr bwMode="auto">
            <a:xfrm>
              <a:off x="1334" y="42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Quickhull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4800" y="11430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Quickhull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operates in a similar manner.</a:t>
            </a:r>
          </a:p>
          <a:p>
            <a:pPr>
              <a:buFont typeface="Wingdings" pitchFamily="2" charset="2"/>
              <a:buChar char="Ø"/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recursively partitions the point set S,</a:t>
            </a:r>
          </a:p>
          <a:p>
            <a:pPr>
              <a:buFont typeface="Wingdings" pitchFamily="2" charset="2"/>
              <a:buChar char="Ø"/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as to find the convex hull for each subset.</a:t>
            </a:r>
          </a:p>
          <a:p>
            <a:pPr>
              <a:buFont typeface="Wingdings" pitchFamily="2" charset="2"/>
              <a:buChar char="Ø"/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hull at each level of the recursion is formed by</a:t>
            </a:r>
          </a:p>
          <a:p>
            <a:pPr>
              <a:buFont typeface="Wingdings" pitchFamily="2" charset="2"/>
              <a:buChar char="Ø"/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Concatenating the hulls found at the next level down.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65"/>
          <p:cNvGrpSpPr>
            <a:grpSpLocks/>
          </p:cNvGrpSpPr>
          <p:nvPr/>
        </p:nvGrpSpPr>
        <p:grpSpPr bwMode="auto">
          <a:xfrm>
            <a:off x="914400" y="3781425"/>
            <a:ext cx="6348413" cy="2162175"/>
            <a:chOff x="812" y="3100"/>
            <a:chExt cx="2999" cy="1816"/>
          </a:xfrm>
        </p:grpSpPr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912" y="45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1"/>
            <p:cNvSpPr>
              <a:spLocks noChangeArrowheads="1"/>
            </p:cNvSpPr>
            <p:nvPr/>
          </p:nvSpPr>
          <p:spPr bwMode="auto">
            <a:xfrm>
              <a:off x="1692" y="317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3204" y="401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304" y="39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812" y="403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232" y="358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564" y="31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272" y="328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048" y="34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44" y="36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556" y="417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840" y="3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072" y="36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332" y="38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720" y="4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148" y="453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116" y="487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408" y="467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868" y="47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648" y="42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956" y="43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104" y="4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52" y="4036"/>
              <a:ext cx="159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/>
                <a:t>S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Quickhull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4800" y="11430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 partition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initial partition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determined by a line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the points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the smallest and largest abscissa.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subset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or above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subset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or below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that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is not a strict partition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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}.  This is not a difficulty.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idea now is to construct hulls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concatenate them to get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is the same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 consider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896</Words>
  <Application>Microsoft Office PowerPoint</Application>
  <PresentationFormat>On-screen Show (4:3)</PresentationFormat>
  <Paragraphs>142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Matrix Multiplication</vt:lpstr>
      <vt:lpstr>Matrix Multiplication</vt:lpstr>
      <vt:lpstr>Matrix Multiplication</vt:lpstr>
      <vt:lpstr>Strassens’s Matrix Multiplication</vt:lpstr>
      <vt:lpstr>Convex Hull</vt:lpstr>
      <vt:lpstr>Convex Hull</vt:lpstr>
      <vt:lpstr>Convex Hull</vt:lpstr>
      <vt:lpstr>Quickhull overview</vt:lpstr>
      <vt:lpstr>Quickhull overview</vt:lpstr>
      <vt:lpstr>Convex hulls Quickhull overview</vt:lpstr>
      <vt:lpstr>Convex hulls Quickhull</vt:lpstr>
      <vt:lpstr>Convex hulls Quickhull</vt:lpstr>
      <vt:lpstr>Convex hulls Quickhull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117</cp:revision>
  <dcterms:created xsi:type="dcterms:W3CDTF">2020-06-30T05:06:42Z</dcterms:created>
  <dcterms:modified xsi:type="dcterms:W3CDTF">2020-09-28T01:49:56Z</dcterms:modified>
</cp:coreProperties>
</file>