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0CE31-2617-4533-8FF4-0753685AED94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9CBAF-5B95-49D1-8ECF-CAD3BA8F3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BB18-09E9-4D13-BBB3-29C3427462D4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BC54-4A16-4880-B47F-482B91F41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BB18-09E9-4D13-BBB3-29C3427462D4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BC54-4A16-4880-B47F-482B91F41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BB18-09E9-4D13-BBB3-29C3427462D4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BC54-4A16-4880-B47F-482B91F41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BB18-09E9-4D13-BBB3-29C3427462D4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BC54-4A16-4880-B47F-482B91F41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BB18-09E9-4D13-BBB3-29C3427462D4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BC54-4A16-4880-B47F-482B91F41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BB18-09E9-4D13-BBB3-29C3427462D4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BC54-4A16-4880-B47F-482B91F41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BB18-09E9-4D13-BBB3-29C3427462D4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BC54-4A16-4880-B47F-482B91F41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BB18-09E9-4D13-BBB3-29C3427462D4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BC54-4A16-4880-B47F-482B91F41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BB18-09E9-4D13-BBB3-29C3427462D4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BC54-4A16-4880-B47F-482B91F41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BB18-09E9-4D13-BBB3-29C3427462D4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BC54-4A16-4880-B47F-482B91F41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BB18-09E9-4D13-BBB3-29C3427462D4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BC54-4A16-4880-B47F-482B91F41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0BB18-09E9-4D13-BBB3-29C3427462D4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BC54-4A16-4880-B47F-482B91F41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44304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SINGLE-SOURCE SHORTEST PATHS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48" y="37890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Anant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 = 3, (p1, p2, p3) = {25, 24, 15}</a:t>
            </a:r>
          </a:p>
          <a:p>
            <a:pPr>
              <a:buNone/>
            </a:pP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w1, w2, 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w3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) = {18, 15, 10} M = 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Sol: p</a:t>
            </a:r>
            <a:r>
              <a:rPr lang="en-US" altLang="zh-TW" sz="2400" baseline="-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/w</a:t>
            </a:r>
            <a:r>
              <a:rPr lang="en-US" altLang="zh-TW" sz="2400" baseline="-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= 25/18 = 1.39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		  p</a:t>
            </a:r>
            <a:r>
              <a:rPr lang="en-US" altLang="zh-TW" sz="2400" baseline="-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/w</a:t>
            </a:r>
            <a:r>
              <a:rPr lang="en-US" altLang="zh-TW" sz="2400" baseline="-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= 24/15 = 1.6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		  p</a:t>
            </a:r>
            <a:r>
              <a:rPr lang="en-US" altLang="zh-TW" sz="2400" baseline="-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/w</a:t>
            </a:r>
            <a:r>
              <a:rPr lang="en-US" altLang="zh-TW" sz="2400" baseline="-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= 15/10 = 1.5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Optimal solution: x</a:t>
            </a:r>
            <a:r>
              <a:rPr lang="en-US" altLang="zh-TW" sz="2400" baseline="-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= 0, x</a:t>
            </a:r>
            <a:r>
              <a:rPr lang="en-US" altLang="zh-TW" sz="2400" baseline="-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= 1, x</a:t>
            </a:r>
            <a:r>
              <a:rPr lang="en-US" altLang="zh-TW" sz="2400" baseline="-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= 1/2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   total profit = 24 + 7.5 = 31.5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Algorithm ACTIVITY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SELECTION (S, f)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 = LENGTH (S)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Arrange all the activity in increasing order of their finish time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{a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(j = 2 ; j&lt; = n ; j++)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(s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≥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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{a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j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Activity Selection Problem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8229600" cy="5364163"/>
          </a:xfrm>
        </p:spPr>
        <p:txBody>
          <a:bodyPr>
            <a:normAutofit/>
          </a:bodyPr>
          <a:lstStyle/>
          <a:p>
            <a:r>
              <a:rPr lang="it-IT" sz="2400" i="1" dirty="0" smtClean="0"/>
              <a:t>si </a:t>
            </a:r>
            <a:r>
              <a:rPr lang="it-IT" sz="2400" i="1" dirty="0" smtClean="0"/>
              <a:t>  1  3  0  5  3  5  6    8    8    2   12</a:t>
            </a:r>
            <a:endParaRPr lang="it-IT" sz="2400" i="1" dirty="0" smtClean="0"/>
          </a:p>
          <a:p>
            <a:r>
              <a:rPr lang="en-US" sz="2400" i="1" dirty="0" smtClean="0"/>
              <a:t>fi </a:t>
            </a:r>
            <a:r>
              <a:rPr lang="en-US" sz="2400" i="1" dirty="0" smtClean="0"/>
              <a:t>  4  5  6  7  8  9  10  11  72  13  14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i="1" dirty="0" smtClean="0"/>
              <a:t>si   1  </a:t>
            </a:r>
            <a:r>
              <a:rPr lang="it-IT" sz="2400" i="1" dirty="0" smtClean="0"/>
              <a:t>  3   </a:t>
            </a:r>
            <a:r>
              <a:rPr lang="it-IT" sz="2400" i="1" dirty="0" smtClean="0"/>
              <a:t>0  </a:t>
            </a:r>
            <a:r>
              <a:rPr lang="it-IT" sz="2400" i="1" dirty="0" smtClean="0"/>
              <a:t> 5   </a:t>
            </a:r>
            <a:r>
              <a:rPr lang="it-IT" sz="2400" i="1" dirty="0" smtClean="0"/>
              <a:t>3  </a:t>
            </a:r>
            <a:r>
              <a:rPr lang="it-IT" sz="2400" i="1" dirty="0" smtClean="0"/>
              <a:t> 5   6     8    2   12</a:t>
            </a:r>
            <a:r>
              <a:rPr lang="it-IT" sz="2400" i="1" dirty="0" smtClean="0"/>
              <a:t> </a:t>
            </a:r>
            <a:r>
              <a:rPr lang="it-IT" sz="2400" i="1" dirty="0" smtClean="0"/>
              <a:t>   8</a:t>
            </a:r>
            <a:endParaRPr lang="it-IT" sz="2400" i="1" dirty="0" smtClean="0"/>
          </a:p>
          <a:p>
            <a:r>
              <a:rPr lang="en-US" sz="2400" i="1" dirty="0" smtClean="0"/>
              <a:t>fi   4 </a:t>
            </a:r>
            <a:r>
              <a:rPr lang="en-US" sz="2400" i="1" dirty="0" smtClean="0"/>
              <a:t>   </a:t>
            </a:r>
            <a:r>
              <a:rPr lang="en-US" sz="2400" i="1" dirty="0" smtClean="0"/>
              <a:t>5  </a:t>
            </a:r>
            <a:r>
              <a:rPr lang="en-US" sz="2400" i="1" dirty="0" smtClean="0"/>
              <a:t> 6   7   8   9   10   11 13  14   </a:t>
            </a:r>
            <a:r>
              <a:rPr lang="en-US" sz="2400" i="1" dirty="0" smtClean="0"/>
              <a:t>72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229600" cy="53641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Problem: n jobs, S={1, 2, …, n}, each job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has a deadline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0 and a profit p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0. We need one unit of time to process each job and we can do at most one job each time. We can earn the profit p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if job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is completed by its deadline.</a:t>
            </a: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609600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Job sequencing with deadlines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Group 222"/>
          <p:cNvGraphicFramePr>
            <a:graphicFrameLocks/>
          </p:cNvGraphicFramePr>
          <p:nvPr/>
        </p:nvGraphicFramePr>
        <p:xfrm>
          <a:off x="1547813" y="3644900"/>
          <a:ext cx="4243386" cy="1371600"/>
        </p:xfrm>
        <a:graphic>
          <a:graphicData uri="http://schemas.openxmlformats.org/drawingml/2006/table">
            <a:tbl>
              <a:tblPr/>
              <a:tblGrid>
                <a:gridCol w="707231"/>
                <a:gridCol w="707231"/>
                <a:gridCol w="707231"/>
                <a:gridCol w="707231"/>
                <a:gridCol w="707231"/>
                <a:gridCol w="707231"/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8229600" cy="5364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Algorithm:</a:t>
            </a:r>
          </a:p>
          <a:p>
            <a:pPr algn="just"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Step 1: Sort p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decreasing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order. After sorting p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TW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4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Step 2: Add the next job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to the solution set if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can be completed by its deadline. Assign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to time slot [r-1, r], where r is the largest integer such that 1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and [r-1, r] is free.</a:t>
            </a:r>
          </a:p>
          <a:p>
            <a:pPr algn="just"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Step 3: Stop if all jobs are examined. Otherwise, go to step 2.</a:t>
            </a:r>
          </a:p>
          <a:p>
            <a:pPr algn="just">
              <a:buNone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Time complexity: O(n</a:t>
            </a:r>
            <a:r>
              <a:rPr lang="en-US" altLang="zh-TW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2362200" y="609600"/>
          <a:ext cx="5737225" cy="2895600"/>
        </p:xfrm>
        <a:graphic>
          <a:graphicData uri="http://schemas.openxmlformats.org/drawingml/2006/table">
            <a:tbl>
              <a:tblPr/>
              <a:tblGrid>
                <a:gridCol w="974725"/>
                <a:gridCol w="973138"/>
                <a:gridCol w="974725"/>
                <a:gridCol w="2814637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assign to [1, 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assign to [0, 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reject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assign to [2, 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reject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Shortest Path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single-source shortest-paths problem: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given a graph G = (V, E), we want to find a shortest path from a given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vertex s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V to every vertex v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  <a:sym typeface="Symbol"/>
              </a:rPr>
              <a:t> 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V. Many other problems can be solved by the algorithm for the single-source problem, including the following variants.</a:t>
            </a:r>
          </a:p>
          <a:p>
            <a:pPr algn="just">
              <a:buNone/>
            </a:pP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Single-destination shortest-paths problem: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Find a shortest path to a given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vertex t from every vertex v. By reversing the direction of each edge in the graph, we can reduce this problem to a single-source problem.</a:t>
            </a:r>
          </a:p>
          <a:p>
            <a:pPr algn="just">
              <a:buNone/>
            </a:pP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Single-pair shortest-path problem: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Find a shortest path from u to v for given vertices u and v. If we solve the single-source problem with source vertex u, we solve this problem also. Moreover, no algorithms for this problem are known that run asymptotically faster than the best single-source algorithms in the worst case.</a:t>
            </a:r>
          </a:p>
          <a:p>
            <a:pPr algn="just">
              <a:buNone/>
            </a:pP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All-pairs shortest-paths problem: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Find a shortest path from u to v for every pair of vertices u and v. This problem can be solved by running a single-source algorithm once from each vertex.</a:t>
            </a: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Relaxation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Relaxation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For each vertex v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V, we maintain an attribute d[v], which is an upper bound on the weight of a shortest path from source s to v. We call d[v]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shortest-path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estimate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We initialize the shortest-path estimates and predecessors by the following procedure.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INITIALIZE-SINGLE-SOURCE(G,s)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vertex v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V[G]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do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d[v]=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[v] =NIL</a:t>
            </a:r>
          </a:p>
          <a:p>
            <a:pPr marL="457200" indent="-457200" algn="just">
              <a:buAutoNum type="arabicPlain" startAt="4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d[s]= 0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0" y="4876800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RELAX(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 if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] &gt; 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 then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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Dijkstra's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DIJKSTRA(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G,w,s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INITIALIZE-SINGLE-SOURCE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G,s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S=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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Q!=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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do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EXTRACT-MIN(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 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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vertex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RELAX 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://staff.ustc.edu.cn/~csli/graduate/algorithms/book6/528_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86868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Bellman-Ford algorithm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BELLMAN-FORD(G, w, s)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INITIALIZE-SINGLE-SOURCE(G, s)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=1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|V[G]| - 1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 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edge (u, v)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E[G]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do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RELAX(u, v, w)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edge (u, v)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E[G]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 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d[v] &gt; d[u] + w(u, v)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then return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FALSE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ff.ustc.edu.cn/~csli/graduate/algorithms/book6/533_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7315200" cy="5181600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924800" y="2133600"/>
            <a:ext cx="91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(u, v) (u, x) (u, y) (v, u) (x, v) (x, y) (y, v) (y, z)</a:t>
            </a:r>
          </a:p>
          <a:p>
            <a:r>
              <a:rPr lang="en-US" b="1" dirty="0" smtClean="0"/>
              <a:t>(z, u) (z, x)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Fractional Knapsack Problem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there are n number of objects and each object is having a weight and contribution to profit. The knapsack of capacity M is given. The objective is to fill the knapsack in such a way that profit shall be maximum. We allow a fraction of item to be added to the knapsack.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09600"/>
            <a:ext cx="8229600" cy="6248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AlgorithmFKNAPSACK (p, w, x, n, M)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Arrange the items in decreasing order of profit/weight ratio.</a:t>
            </a:r>
          </a:p>
          <a:p>
            <a:pPr>
              <a:buNone/>
            </a:pPr>
            <a:r>
              <a:rPr lang="nn-NO" dirty="0" smtClean="0">
                <a:latin typeface="Times New Roman" pitchFamily="18" charset="0"/>
                <a:cs typeface="Times New Roman" pitchFamily="18" charset="0"/>
              </a:rPr>
              <a:t>for (i = 1; i&lt;= n; i ++)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x[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= 0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 = M</a:t>
            </a:r>
          </a:p>
          <a:p>
            <a:pPr>
              <a:buNone/>
            </a:pPr>
            <a:r>
              <a:rPr lang="nn-NO" dirty="0" smtClean="0">
                <a:latin typeface="Times New Roman" pitchFamily="18" charset="0"/>
                <a:cs typeface="Times New Roman" pitchFamily="18" charset="0"/>
              </a:rPr>
              <a:t>for (i =1; i&lt;= n ; i ++)</a:t>
            </a:r>
          </a:p>
          <a:p>
            <a:pPr>
              <a:buNone/>
            </a:pPr>
            <a:r>
              <a:rPr lang="nn-NO" dirty="0" smtClean="0">
                <a:latin typeface="Times New Roman" pitchFamily="18" charset="0"/>
                <a:cs typeface="Times New Roman" pitchFamily="18" charset="0"/>
              </a:rPr>
              <a:t>                  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if(w[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&gt;cu 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break;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else{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x[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= 1 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cu = cu – w[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}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&lt;= n){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= cu/w[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x;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1053</Words>
  <Application>Microsoft Office PowerPoint</Application>
  <PresentationFormat>On-screen Show (4:3)</PresentationFormat>
  <Paragraphs>142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SINGLE-SOURCE SHORTEST PATHS</vt:lpstr>
      <vt:lpstr>Shortest Path</vt:lpstr>
      <vt:lpstr>Relaxation</vt:lpstr>
      <vt:lpstr>Dijkstra's algorithm </vt:lpstr>
      <vt:lpstr>Slide 5</vt:lpstr>
      <vt:lpstr>Bellman-Ford algorithm </vt:lpstr>
      <vt:lpstr>Slide 7</vt:lpstr>
      <vt:lpstr>Fractional Knapsack Problem</vt:lpstr>
      <vt:lpstr>Slide 9</vt:lpstr>
      <vt:lpstr>Slide 10</vt:lpstr>
      <vt:lpstr>Activity Selection Problem</vt:lpstr>
      <vt:lpstr>Slide 12</vt:lpstr>
      <vt:lpstr>Job sequencing with deadlines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PATHS</dc:title>
  <dc:creator>anantram</dc:creator>
  <cp:lastModifiedBy>anantram</cp:lastModifiedBy>
  <cp:revision>14</cp:revision>
  <dcterms:created xsi:type="dcterms:W3CDTF">2020-10-21T01:07:47Z</dcterms:created>
  <dcterms:modified xsi:type="dcterms:W3CDTF">2020-10-23T08:25:46Z</dcterms:modified>
</cp:coreProperties>
</file>