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74" r:id="rId12"/>
    <p:sldId id="268" r:id="rId13"/>
    <p:sldId id="269" r:id="rId14"/>
    <p:sldId id="270" r:id="rId15"/>
    <p:sldId id="271" r:id="rId16"/>
    <p:sldId id="273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712DA-62BB-49B8-858A-D59B5ED4E48D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CE342-1431-4C82-AF80-4046447532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91D4-7623-40F2-819F-98713AE7507D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C531-B495-4013-93EB-9510B3FFF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91D4-7623-40F2-819F-98713AE7507D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C531-B495-4013-93EB-9510B3FFF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91D4-7623-40F2-819F-98713AE7507D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C531-B495-4013-93EB-9510B3FFF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91D4-7623-40F2-819F-98713AE7507D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C531-B495-4013-93EB-9510B3FFF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91D4-7623-40F2-819F-98713AE7507D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C531-B495-4013-93EB-9510B3FFF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91D4-7623-40F2-819F-98713AE7507D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C531-B495-4013-93EB-9510B3FFF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91D4-7623-40F2-819F-98713AE7507D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C531-B495-4013-93EB-9510B3FFF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91D4-7623-40F2-819F-98713AE7507D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C531-B495-4013-93EB-9510B3FFF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91D4-7623-40F2-819F-98713AE7507D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C531-B495-4013-93EB-9510B3FFF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91D4-7623-40F2-819F-98713AE7507D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C531-B495-4013-93EB-9510B3FFF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91D4-7623-40F2-819F-98713AE7507D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C531-B495-4013-93EB-9510B3FFF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91D4-7623-40F2-819F-98713AE7507D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9C531-B495-4013-93EB-9510B3FFF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214554"/>
            <a:ext cx="7772400" cy="144304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Backtracking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0148" y="378904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GB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Anant</a:t>
            </a:r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Ram</a:t>
            </a:r>
          </a:p>
          <a:p>
            <a:r>
              <a:rPr lang="en-GB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Associate Professor</a:t>
            </a:r>
          </a:p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Dept. of CEA, GLA University, Mathura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3286116" y="557800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4348" y="278605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7"/>
          <p:cNvSpPr>
            <a:spLocks noChangeArrowheads="1"/>
          </p:cNvSpPr>
          <p:nvPr/>
        </p:nvSpPr>
        <p:spPr bwMode="auto">
          <a:xfrm>
            <a:off x="1547813" y="404813"/>
            <a:ext cx="611981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3200" b="1" baseline="0" dirty="0" smtClean="0">
                <a:latin typeface="Times New Roman" pitchFamily="18" charset="0"/>
                <a:cs typeface="Times New Roman" pitchFamily="18" charset="0"/>
              </a:rPr>
              <a:t>Backtracking</a:t>
            </a:r>
            <a:endParaRPr lang="en-US" sz="3200" b="1" baseline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6" name="AutoShape 2" descr="data:image/jpeg;base64,/9j/4AAQSkZJRgABAQAAAQABAAD/2wCEAAkGBhQSEBQUERQVFRUVFxwaGRgXFB4YGRgYGRoYIBgZHBoZHyYgGB8jIRcaHy8hIycvLC84GCExNTArNigrLikBCQoKDgwOGg8OGjUjHiQ1LDQ0LDY1LTU1MDE1NTUvKTUuNDQtKS8pLS81MC0sLDQpLCwvLCwsLCwsLCksKSosNP/AABEIAKgAsAMBIgACEQEDEQH/xAAcAAEBAAIDAQEAAAAAAAAAAAAABgUHAgMEAQj/xABHEAACAQMBBQQFCAYIBgMAAAABAgMABBEFBhIhMWETFEFRByIycYEWM1JVYpGU0RUjY3OSojRCQ3KCk6GxJDV0weHwU7Kz/8QAGgEBAAIDAQAAAAAAAAAAAAAAAAQFAgMGAf/EACoRAAICAgEEAAYBBQAAAAAAAAABAgMEERIFEyFBBhQxUWGRIhVxgaHB/9oADAMBAAIRAxEAPwDeNKUoBSlKAUpSgFKUoBSlfHbAyeAHM9KAj9qPSfb2cphVXmlX2lTAVM+DMeGegya57K+kq3vZBFuvDMQSEfBD457rA4JHkcHpWje3LlnZgzM7FmByCxY5ORzyfGu+wuezngcMEKzRkMTugHfXiSeAGM56ZqsWXLucdeDuJfDtCwu7yfLW9+vps/TNK+A19qzOHFKUoBSlKAUpSgFKUoBSlKAUpSgFKUoBSlSe0O3PZzd0sY+9Xh5xqf1cI+nM/JAPo8z0yKAzO0O0kFlCZbmQIvIDmzt4KijizHyFSaaRd6ud+9D2lieK2gOJph4Gdh7Cn/4x8fM5LZ7YbdlF1fyd6vPByMRwj6MKclA+lzPSq2gNbekD0cWqWs1zbgwPDCzbsYHZv2a8AUxwOBjIx1zXbsR6NbQ2sc8694eeBSRIAUUSICQqgc+ON45PliqX0gf8qvv+ml/+hrv2O/5dZ/8ATQ//AJJWvtw5cteSX87kdrs83x+xMfo+70c5tg95p45wE71xbj9kT84g+gePl51XaDtBBewia2kEiHy5qfFWHNSPI1kaj9e2HYTNd6bILa7Pt8P1NwPozIOZ+2OIz92wiFhSpbZvbhZpTa3UZtb1Rxhc8HH04X5SL7uI4+WaqaAUpSgFKUoBSlKAUpSgFKUoBXTd3iRI0krqiIMszEBVA8STyrEbT7YwWKqJN6SaThFBGN6WVvJVHh1PCsFZ7I3F/Is+r4CA70dijZiTyMzf2z9PZH+lAdT61dauSlgWtbLOGu2XEkw8RbqfZHh2h+HLBq9ntmoLKLs7ZAoPFmPF3bxZ2PFj1NZJEAAAAAAwAOAAHIVyoBSlKAkfSbrsEOn3MUkirJNBIsac3clSBhRk4zwzy612ej3aS3ns4IopVaWKCJXj4q6lUUHKsAcZ4ZHDrWpby7ae5uJ5M9o8rjjzVUdlRB5BQvLzya6XvGgdLiP5yF1ZSOZ9YBk6hgSpHWuiXRU6OfL+Wt/gpn1RK/tcfG9bP0VSlK50uTEbSbK299EEuEzunKOp3ZI28GRxxU8unDiDUxFtFdaURHqZM9qThL1V4pnktwg5eW+OB8eNX1cJYgylWAZSMEEZBB5gg8xQHy3uFdVdGVlYZVlIIIPIgjgRXZUHPsvc6a5l0n9ZbklpLF29Xjza3Y/Nt9nkfuAotmNrYL6MtCSHQ4kicbssTeKuh4j38jigM1SlKAUpSgFKx+va5HZ27zzE7iDkBlmJOFVR4kkgAVraT0tXhfeS3t1T6Du5fHV19UH/AAn41Kow7shN1x3o0W5FdOu49bNs1FapttLcSta6QqzSqcS3Df0e397D51/JV+PIisRp99ca8XVm7nZxMFlijfNxMxUEqzgfq4jn+rxbj8Ng6XpUVtEsUEaxxqMBVGB/5PU8ajzhKEnGS00bk01tGH2X2JjtC0rs1xdP85cS8Xboo5Rp5KP9ao6UrE9FKUoBSlKA0/ttsq36VSKx3We6SSeSJzurGVIBkDAEjtCTwxzB864bF7INJqUkd6VRrMxSdih3hKXBMblzjKqR7IHPGardjV7zqOoXx4qHFpCfsQfOEdGkP8tfNpU7rrFjdjglwGs5T1b14D/ECPuqf/UMhVdrl4I3ylPc7vH+Rb0pSoBJFKUoBUxtPsOly4uIHa2vEHqXEfMj6Mi8pU6H/wAGnpQEbo23DxzLaaogt7g8I5B/R7jrG59lvsHjx6gVZV4dZ0SG7haG5jWSNuasPHwIPNSPAjjUFfavdaGUjdjfWspKwB3C3ETBSQjMeEkYA9rmPuFZQhKclGK22eNpLbNl0rU0fpavA+89vbsn0Edw+Ojt6pP+EfCtk6Drkd5bpPCTuOORGGUg4ZWHgQQQRUi/Dux0nYtbNNWRXdvtveiV9MNsxsY5BnchnR5MfQw67x6KXU/DNayBr9CyRhgQwBBGCCMgg8wR41qrbnYK0tXtZ0R0t2uVjuIlmdY9yXKhgA2UCtu8FIGDVl07qcMaDhNfog52A8mSlF60YvYLVp7aa5nhs57mBgkbmEqSJI94nCEgvgPjhy5Vc23pZsC27O0tq/0bmB4iPexBUfFqqrDT44I1ihRY41GFVRgD4V2T2yuMOqsPJgCPuNVeVf37ZWa1ssKalVWoL0eD5S2xheZZ4njRSxZHVxgf3Sc+6oybb68c70SQxJ4LIrO5HhvFWUKegzjzr17Z+ju0NvJNb2sazx4cGJdwsFYFxhcBsgHgQamYJ1dQynIPEEVzXVsy7H4qvxv2c/1zPvxeCp8J+y+2U2t71vxyII5owCVByrKeAdCeOM8CDy4edUea03pUPeb9YYbw2sixOd5Cu++WT9WA3PlvHy4VXfIS8+uLv+CL8qscG6d1EZ2fVlt06+y/GjZYvLLbNYTbTXu52Fxcf1o4zu9XPBB/ERWDGwt79cXf+XF+VS20+yt1Je2di2p3Evalpn3o48RpDgo2ABvZfgAeHCphPNhbDaH3PT7eBvbVAX/eN60nv9Yn7q6PSNpDXOmzrHntUXtYiOYkiO+uOvq4+NY47DX31xdf5MX5V9+RN99cXP8AkRflQFFs1rS3dnBcLjEsatjyJHrD4HI+FZPNag2O2Vu0lu7CPU54e6OpRRDGQ0Uw3lcb3Ecd4EDgOHnVSNir/wCubj8PF+VAW1RW2/pJWycQxIJZ8BiC2EjB5bxHEk890feKfIvUPri4/DQ/lWpdp7dor+4jln7xIrAtId0FsovNV4KRyx0qPk2SrhuJcdFw6svKVdz8eX/f8F3onpmbtFW9iRY2OO0iJ9TPiytnK+ZB4eVbD1HaK2txme4hiH25VXPuyeNfm6UcCAMk8ABxJJ4AAeJPKt6bL+jmzt4Yi9rCZwi9o7L2jdpujfIZ84455cK1Yl0rE+RN+IOnUYc4djxv0dEnpZs2O7arc3jeVvbO4/iYKMdRmonb7Ubqea2nuLOS1hAeNDJIjEvJuniqEmPITHHnW6I4gowoAA8AMD7q6dQ0+OeNo5kWSNhhlYZBFWuLf2LY2a3o5W6pW1uD9mgSa2b6HrZhYySHISad3jz9DCLvDoxVmHvzWC9H+wVpdpLcyI7wNcSC3iaVzH2KHdUkE5fJDH1iRjFbVjjCgBQAAMAAYAA5ADwq06j1OOTBQgv2V+DgPGk5Se9nKsPtfoffLG4t/GWNgvR+aH4MBWYpVGWpP7A64bvTreZvbKBZM8+0T1Xz5HKk/GqConZB+7anqFkeCuwu4R9mbhKB0Dj+Y1bUAqfvdg7OVy7Q7rMctuSPGGPiSEYAnrzqgpWMoxktSWzCUIzWpLZParsFZz26wGIRhDmN4vUkjb6aOOIbPHjnPjmsHDtJc6Wyxapma2J3Y75F9nyW4QeyftjgfHxIva4TQq6lXUMrDBBGQQeYIPMVkZpa+h8gnV1DIwZWGQynIIPIgjmKjNkE7zqeoXp4qjC0hP2YeMpHQuf5TWK2k0yfRIZrrTpF7sAS9pKSURmOA8Dc19YglOR49MZf0S3cH6NhiifekjH69WBWRZmJMm+rcR6xPHxxQFrSlKAh9oU7rrVldDgl0rWkvlve3AfeSGXPQVZXl6kUbSSuqIgyzMQFA8yTyqI9MWpwrYGIv/xTMr2yIN6QyRsGDBRxAGDluX+1efZ3Q5NXSG+1J1eJgHhtIyewXyaTPzr9DwHLpQHc2rXer5WyL2tjya6I3Zpx4iBTxRf2h+HiKzA9Gth3Zbfu67qnIbJEm8ebmQHeLHxyccOWOFUyqAMAYA5AV9rxrf1MoycXuL0yY0L0cWVpIJI42eRfZeRy5X+6DwB64z1qnpSiSXhGVlk7Hym9v8ipn0kas1vps5jz2sgEMQHMyTHcXHX1s/CqaojaN+9azY2o4pbK15L5bw9SAe/eLH7q9NZTbO6OtpaQW68oo1TPmQPWb4nJ+NZGlKAUpSgInbde732n3w4ASG2mP7OfghPRXA/iq2rB7baF3zT7iAe08Z3P3i8U93rAU2I13vmn2859p4xv/vF9V/d6wNAZylKUApSlARO3jd4u9PsBxEkvbzD9lb8QD0ZyB/hNe/aXYdLiQXNvIbW8QerPGPa+zKvKVeh4/wC1Y/ZNe86rqF4eKxFbOE9IvWmI6FyP4TVTrOtQ2kLTXMixxrzZj9wA5sT4AcTQE3ou3LJMLTVEW2uf6jg/8PcdYnPI/Ybj/sOGqbbS3EzWukKs0inEty39Ht/eR86/2V+PjjGXel3GvKBOjWmn7wZVZR3mfHsscg9iv+p9xrlZx3GgruFDc6aCSHRB29tk5JkVQO2Tj7Q4j7gQKPZfYmK0LSuzXF1J85cS8Xb7K+EaeSr054FYz0b/AKhr3Tzw7pOTGP2E+Xi5+R3l+FVmm6nFcRLLA6yRsMhlOQf/AHyqR11O663Z3I4Jdo1rJ5b49eA+84Zfh1oC4pSlAKUpQCon0eDvE19qHMXE/ZxH9hb5RCOjNvH7qyfpD1lrbTbh489oy9nGBzMkp3Ex1y2fhXv2X0UWlnBbj+yjVSR4sB6x+LZPxoDKUpSgFKUoBUTsS/d7/ULE8AJBcwj9nP7YHRXB/iq2qJ2wTu2pafejgrMbSY/Ym4xE9BIP5hQFtSlKA4SyhVLMQFUEkngABzJqCvfSNNISbSFBH/VeZiC3kwRR6o8Rk56CqbbS1eTT7lIsljE2AOZ8SB7wCPjWt7eZWUMhypGRjyql6rmW46iq/fs57rfULsRRVXvfk92yu1osbGOzjt5p73LbqKMiZnLM0pk5KuTxLcR/rVDo+xDyzLd6q63FwOMcQ/o9v/cU+032248OgNYLZRC2pQ7n9mkjP0VgFUH3tjH93pW0Km4F8r6FOa8lh0zJnk48bLF5FCKUqaWJE6nsXLaytdaOyxSMd6W1bhbz+eB/ZP5MOHnjjUvt3t/FdWQh7KaC9SVHEbrgwSRMrByx4Mp5Arzz4ca29Wi/SnbsmqSF+UkaFD4FVG6QPcQfv61oyLHXByiWvSMSvLyo1Wvx5/z+DPaX6am7QC7gVYyeLxMSUHmVYesB44OehracUoZQykFWAIIOQQeIIPiK/MMjgAk8hX6E2FtJItNtUlyHWJcg8x4hT1AIHwrRiXSs3yLP4g6ZRhOEqfG9+P8ApnaUpU45ciNqW71q1hZjikO9eSj936sH85J+Aq3qJ2BXvF1qF+eIlm7CI/sbf1cjozbx+Aq2oBSlKAUpSgFT+3uhm7064hX2yhaPHPtE9ZMeR3lA+NUFKAw+x+ud8sbe48ZI1LdH5OP4gazFROwTd3utQsDwEU3bxD9jcetgDyVww/xCrOWUKpZiAqgkknAAHMk+AFAYbbDaYWNsZN3fkYhIYxzllbgiDHXiegNT2iejBRApupZe8OS8xik3ULuSzBVxgAZwCPKmzEJ1O8OpSg93i3o7JCOY5SXJB8Wxheg91XtYTrjNamtmuyuFi1NbRj9F0GG1QrAm7vHLMSWZj5sx4sayFKVkkktIzSUVpClKV6eisZr+zcF7GI7iMOAcqckMp81YcRWTpXjW/qZRk4vcXpms9c9FCW8Xb2HaSXEDrKkcrB0k3DkxlcAZI5HnkCrnZvaCO9to7iH2XHEHmjDgyN1U5FZOoC/H6I1DvA4WN64E4/qwXJ4LN0WTkx8+J8K8jFR8JGdt1lr5WSbf5L+p7b7XDaadcSp85ubseOfaP6qY65YH4VQ1EbXP3nU9PshxVGN3MPsxcIQehcn+EVkajP7I6GLOxt7fxijUNjxfGXPxYmsxSlAKUpQClKUApSlAat242pjs9YgnhHaypA8VxGp3fUYhogWIIDBsnHPGK817tt+mHgsAjWyTse8Mzgl41GexjYc2fkcgYA8c1CasH7zcdr8520m/n6W+3/bGOmK88Zffj7EEy9onZgczJvDcx1ziqz5ufc468Hcx+Hcd4Xd5Plx3v19Nn6atrZY0VEUKiAKqgYAUDAAHkBXZUV8r9S+p5PxkX5U+WGpfU8n4yL8qszhi1pUSdsdS+p5fxcX5V8+WWpfU0v4uL8qAt6VEfLLUvqaX8XF+VPllqX1NL+Li/KgLelRHyy1L6ml/FxflX0bZaj46PL+Li/KgLavJqulx3MEkMy70cilWHQ/7EcwfDFSvyy1H6nm/FRV4Nd2q1GS1mT9FTRb0bDf7xG24Cpy26vE4GeXGvG9LZ43pbPFs1tvNbQG3MZuxA7RxziQIJIV9gnI4sPZOOB3edZLYO6FxqN/cyDclYRpHG2N5IEX2gRwIZyc4+iPOpy13dxdz2d0bvuxwr37OZ/SVtuc8Sb37vcOc9N7c+Nc5i9WttyFCS8P/AEclhdbuvylXKK4v9o2nSlK6Q64UpSgFKUoBSlKAkdqvRpb3shl3nhmOAXTBD45byngSPMYPWuGy/oxt7OQTFnmlX2WfAVM8yqjgD1OTSlYduHLlrySvnL+12eb4/bfgsaUpWZFFKUoBSlKAUpSgFKUoCPvvRvGXLW8zwBjkoFV0BPPdDcU9wOOlZbZ7ZSK03ihZ5H4NI5BYgclGAAq9AKUrTHHqjLnGKT+5Hhi0wm7IxSk/ZmqUpW4kClKUB//Z"/>
          <p:cNvSpPr>
            <a:spLocks noChangeAspect="1" noChangeArrowheads="1"/>
          </p:cNvSpPr>
          <p:nvPr/>
        </p:nvSpPr>
        <p:spPr bwMode="auto">
          <a:xfrm>
            <a:off x="47625" y="-1079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AutoShape 4" descr="data:image/jpeg;base64,/9j/4AAQSkZJRgABAQAAAQABAAD/2wCEAAkGBhQSEBQUERQVFRUVFxwaGRgXFB4YGRgYGRoYIBgZHBoZHyYgGB8jIRcaHy8hIycvLC84GCExNTArNigrLikBCQoKDgwOGg8OGjUjHiQ1LDQ0LDY1LTU1MDE1NTUvKTUuNDQtKS8pLS81MC0sLDQpLCwvLCwsLCwsLCksKSosNP/AABEIAKgAsAMBIgACEQEDEQH/xAAcAAEBAAIDAQEAAAAAAAAAAAAABgUHAgMEAQj/xABHEAACAQMBBQQFCAYIBgMAAAABAgMABBEFBhIhMWETFEFRByIycYEWM1JVYpGU0RUjY3OSojRCQ3KCk6GxJDV0weHwU7Kz/8QAGgEBAAIDAQAAAAAAAAAAAAAAAAQFAgMGAf/EACoRAAICAgEEAAYBBQAAAAAAAAABAgMEERIFEyFBBhQxUWGRIhVxgaHB/9oADAMBAAIRAxEAPwDeNKUoBSlKAUpSgFKUoBSlfHbAyeAHM9KAj9qPSfb2cphVXmlX2lTAVM+DMeGegya57K+kq3vZBFuvDMQSEfBD457rA4JHkcHpWje3LlnZgzM7FmByCxY5ORzyfGu+wuezngcMEKzRkMTugHfXiSeAGM56ZqsWXLucdeDuJfDtCwu7yfLW9+vps/TNK+A19qzOHFKUoBSlKAUpSgFKUoBSlKAUpSgFKUoBSlSe0O3PZzd0sY+9Xh5xqf1cI+nM/JAPo8z0yKAzO0O0kFlCZbmQIvIDmzt4KijizHyFSaaRd6ud+9D2lieK2gOJph4Gdh7Cn/4x8fM5LZ7YbdlF1fyd6vPByMRwj6MKclA+lzPSq2gNbekD0cWqWs1zbgwPDCzbsYHZv2a8AUxwOBjIx1zXbsR6NbQ2sc8694eeBSRIAUUSICQqgc+ON45PliqX0gf8qvv+ml/+hrv2O/5dZ/8ATQ//AJJWvtw5cteSX87kdrs83x+xMfo+70c5tg95p45wE71xbj9kT84g+gePl51XaDtBBewia2kEiHy5qfFWHNSPI1kaj9e2HYTNd6bILa7Pt8P1NwPozIOZ+2OIz92wiFhSpbZvbhZpTa3UZtb1Rxhc8HH04X5SL7uI4+WaqaAUpSgFKUoBSlKAUpSgFKUoBXTd3iRI0krqiIMszEBVA8STyrEbT7YwWKqJN6SaThFBGN6WVvJVHh1PCsFZ7I3F/Is+r4CA70dijZiTyMzf2z9PZH+lAdT61dauSlgWtbLOGu2XEkw8RbqfZHh2h+HLBq9ntmoLKLs7ZAoPFmPF3bxZ2PFj1NZJEAAAAAAwAOAAHIVyoBSlKAkfSbrsEOn3MUkirJNBIsac3clSBhRk4zwzy612ej3aS3ns4IopVaWKCJXj4q6lUUHKsAcZ4ZHDrWpby7ae5uJ5M9o8rjjzVUdlRB5BQvLzya6XvGgdLiP5yF1ZSOZ9YBk6hgSpHWuiXRU6OfL+Wt/gpn1RK/tcfG9bP0VSlK50uTEbSbK299EEuEzunKOp3ZI28GRxxU8unDiDUxFtFdaURHqZM9qThL1V4pnktwg5eW+OB8eNX1cJYgylWAZSMEEZBB5gg8xQHy3uFdVdGVlYZVlIIIPIgjgRXZUHPsvc6a5l0n9ZbklpLF29Xjza3Y/Nt9nkfuAotmNrYL6MtCSHQ4kicbssTeKuh4j38jigM1SlKAUpSgFKx+va5HZ27zzE7iDkBlmJOFVR4kkgAVraT0tXhfeS3t1T6Du5fHV19UH/AAn41Kow7shN1x3o0W5FdOu49bNs1FapttLcSta6QqzSqcS3Df0e397D51/JV+PIisRp99ca8XVm7nZxMFlijfNxMxUEqzgfq4jn+rxbj8Ng6XpUVtEsUEaxxqMBVGB/5PU8ajzhKEnGS00bk01tGH2X2JjtC0rs1xdP85cS8Xboo5Rp5KP9ao6UrE9FKUoBSlKA0/ttsq36VSKx3We6SSeSJzurGVIBkDAEjtCTwxzB864bF7INJqUkd6VRrMxSdih3hKXBMblzjKqR7IHPGardjV7zqOoXx4qHFpCfsQfOEdGkP8tfNpU7rrFjdjglwGs5T1b14D/ECPuqf/UMhVdrl4I3ylPc7vH+Rb0pSoBJFKUoBUxtPsOly4uIHa2vEHqXEfMj6Mi8pU6H/wAGnpQEbo23DxzLaaogt7g8I5B/R7jrG59lvsHjx6gVZV4dZ0SG7haG5jWSNuasPHwIPNSPAjjUFfavdaGUjdjfWspKwB3C3ETBSQjMeEkYA9rmPuFZQhKclGK22eNpLbNl0rU0fpavA+89vbsn0Edw+Ojt6pP+EfCtk6Drkd5bpPCTuOORGGUg4ZWHgQQQRUi/Dux0nYtbNNWRXdvtveiV9MNsxsY5BnchnR5MfQw67x6KXU/DNayBr9CyRhgQwBBGCCMgg8wR41qrbnYK0tXtZ0R0t2uVjuIlmdY9yXKhgA2UCtu8FIGDVl07qcMaDhNfog52A8mSlF60YvYLVp7aa5nhs57mBgkbmEqSJI94nCEgvgPjhy5Vc23pZsC27O0tq/0bmB4iPexBUfFqqrDT44I1ihRY41GFVRgD4V2T2yuMOqsPJgCPuNVeVf37ZWa1ssKalVWoL0eD5S2xheZZ4njRSxZHVxgf3Sc+6oybb68c70SQxJ4LIrO5HhvFWUKegzjzr17Z+ju0NvJNb2sazx4cGJdwsFYFxhcBsgHgQamYJ1dQynIPEEVzXVsy7H4qvxv2c/1zPvxeCp8J+y+2U2t71vxyII5owCVByrKeAdCeOM8CDy4edUea03pUPeb9YYbw2sixOd5Cu++WT9WA3PlvHy4VXfIS8+uLv+CL8qscG6d1EZ2fVlt06+y/GjZYvLLbNYTbTXu52Fxcf1o4zu9XPBB/ERWDGwt79cXf+XF+VS20+yt1Je2di2p3Evalpn3o48RpDgo2ABvZfgAeHCphPNhbDaH3PT7eBvbVAX/eN60nv9Yn7q6PSNpDXOmzrHntUXtYiOYkiO+uOvq4+NY47DX31xdf5MX5V9+RN99cXP8AkRflQFFs1rS3dnBcLjEsatjyJHrD4HI+FZPNag2O2Vu0lu7CPU54e6OpRRDGQ0Uw3lcb3Ecd4EDgOHnVSNir/wCubj8PF+VAW1RW2/pJWycQxIJZ8BiC2EjB5bxHEk890feKfIvUPri4/DQ/lWpdp7dor+4jln7xIrAtId0FsovNV4KRyx0qPk2SrhuJcdFw6svKVdz8eX/f8F3onpmbtFW9iRY2OO0iJ9TPiytnK+ZB4eVbD1HaK2txme4hiH25VXPuyeNfm6UcCAMk8ABxJJ4AAeJPKt6bL+jmzt4Yi9rCZwi9o7L2jdpujfIZ84455cK1Yl0rE+RN+IOnUYc4djxv0dEnpZs2O7arc3jeVvbO4/iYKMdRmonb7Ubqea2nuLOS1hAeNDJIjEvJuniqEmPITHHnW6I4gowoAA8AMD7q6dQ0+OeNo5kWSNhhlYZBFWuLf2LY2a3o5W6pW1uD9mgSa2b6HrZhYySHISad3jz9DCLvDoxVmHvzWC9H+wVpdpLcyI7wNcSC3iaVzH2KHdUkE5fJDH1iRjFbVjjCgBQAAMAAYAA5ADwq06j1OOTBQgv2V+DgPGk5Se9nKsPtfoffLG4t/GWNgvR+aH4MBWYpVGWpP7A64bvTreZvbKBZM8+0T1Xz5HKk/GqConZB+7anqFkeCuwu4R9mbhKB0Dj+Y1bUAqfvdg7OVy7Q7rMctuSPGGPiSEYAnrzqgpWMoxktSWzCUIzWpLZParsFZz26wGIRhDmN4vUkjb6aOOIbPHjnPjmsHDtJc6Wyxapma2J3Y75F9nyW4QeyftjgfHxIva4TQq6lXUMrDBBGQQeYIPMVkZpa+h8gnV1DIwZWGQynIIPIgjmKjNkE7zqeoXp4qjC0hP2YeMpHQuf5TWK2k0yfRIZrrTpF7sAS9pKSURmOA8Dc19YglOR49MZf0S3cH6NhiifekjH69WBWRZmJMm+rcR6xPHxxQFrSlKAh9oU7rrVldDgl0rWkvlve3AfeSGXPQVZXl6kUbSSuqIgyzMQFA8yTyqI9MWpwrYGIv/xTMr2yIN6QyRsGDBRxAGDluX+1efZ3Q5NXSG+1J1eJgHhtIyewXyaTPzr9DwHLpQHc2rXer5WyL2tjya6I3Zpx4iBTxRf2h+HiKzA9Gth3Zbfu67qnIbJEm8ebmQHeLHxyccOWOFUyqAMAYA5AV9rxrf1MoycXuL0yY0L0cWVpIJI42eRfZeRy5X+6DwB64z1qnpSiSXhGVlk7Hym9v8ipn0kas1vps5jz2sgEMQHMyTHcXHX1s/CqaojaN+9azY2o4pbK15L5bw9SAe/eLH7q9NZTbO6OtpaQW68oo1TPmQPWb4nJ+NZGlKAUpSgInbde732n3w4ASG2mP7OfghPRXA/iq2rB7baF3zT7iAe08Z3P3i8U93rAU2I13vmn2859p4xv/vF9V/d6wNAZylKUApSlARO3jd4u9PsBxEkvbzD9lb8QD0ZyB/hNe/aXYdLiQXNvIbW8QerPGPa+zKvKVeh4/wC1Y/ZNe86rqF4eKxFbOE9IvWmI6FyP4TVTrOtQ2kLTXMixxrzZj9wA5sT4AcTQE3ou3LJMLTVEW2uf6jg/8PcdYnPI/Ybj/sOGqbbS3EzWukKs0inEty39Ht/eR86/2V+PjjGXel3GvKBOjWmn7wZVZR3mfHsscg9iv+p9xrlZx3GgruFDc6aCSHRB29tk5JkVQO2Tj7Q4j7gQKPZfYmK0LSuzXF1J85cS8Xb7K+EaeSr054FYz0b/AKhr3Tzw7pOTGP2E+Xi5+R3l+FVmm6nFcRLLA6yRsMhlOQf/AHyqR11O663Z3I4Jdo1rJ5b49eA+84Zfh1oC4pSlAKUpQCon0eDvE19qHMXE/ZxH9hb5RCOjNvH7qyfpD1lrbTbh489oy9nGBzMkp3Ex1y2fhXv2X0UWlnBbj+yjVSR4sB6x+LZPxoDKUpSgFKUoBUTsS/d7/ULE8AJBcwj9nP7YHRXB/iq2qJ2wTu2pafejgrMbSY/Ym4xE9BIP5hQFtSlKA4SyhVLMQFUEkngABzJqCvfSNNISbSFBH/VeZiC3kwRR6o8Rk56CqbbS1eTT7lIsljE2AOZ8SB7wCPjWt7eZWUMhypGRjyql6rmW46iq/fs57rfULsRRVXvfk92yu1osbGOzjt5p73LbqKMiZnLM0pk5KuTxLcR/rVDo+xDyzLd6q63FwOMcQ/o9v/cU+032248OgNYLZRC2pQ7n9mkjP0VgFUH3tjH93pW0Km4F8r6FOa8lh0zJnk48bLF5FCKUqaWJE6nsXLaytdaOyxSMd6W1bhbz+eB/ZP5MOHnjjUvt3t/FdWQh7KaC9SVHEbrgwSRMrByx4Mp5Arzz4ca29Wi/SnbsmqSF+UkaFD4FVG6QPcQfv61oyLHXByiWvSMSvLyo1Wvx5/z+DPaX6am7QC7gVYyeLxMSUHmVYesB44OehracUoZQykFWAIIOQQeIIPiK/MMjgAk8hX6E2FtJItNtUlyHWJcg8x4hT1AIHwrRiXSs3yLP4g6ZRhOEqfG9+P8ApnaUpU45ciNqW71q1hZjikO9eSj936sH85J+Aq3qJ2BXvF1qF+eIlm7CI/sbf1cjozbx+Aq2oBSlKAUpSgFT+3uhm7064hX2yhaPHPtE9ZMeR3lA+NUFKAw+x+ud8sbe48ZI1LdH5OP4gazFROwTd3utQsDwEU3bxD9jcetgDyVww/xCrOWUKpZiAqgkknAAHMk+AFAYbbDaYWNsZN3fkYhIYxzllbgiDHXiegNT2iejBRApupZe8OS8xik3ULuSzBVxgAZwCPKmzEJ1O8OpSg93i3o7JCOY5SXJB8Wxheg91XtYTrjNamtmuyuFi1NbRj9F0GG1QrAm7vHLMSWZj5sx4sayFKVkkktIzSUVpClKV6eisZr+zcF7GI7iMOAcqckMp81YcRWTpXjW/qZRk4vcXpms9c9FCW8Xb2HaSXEDrKkcrB0k3DkxlcAZI5HnkCrnZvaCO9to7iH2XHEHmjDgyN1U5FZOoC/H6I1DvA4WN64E4/qwXJ4LN0WTkx8+J8K8jFR8JGdt1lr5WSbf5L+p7b7XDaadcSp85ubseOfaP6qY65YH4VQ1EbXP3nU9PshxVGN3MPsxcIQehcn+EVkajP7I6GLOxt7fxijUNjxfGXPxYmsxSlAKUpQClKUApSlAat242pjs9YgnhHaypA8VxGp3fUYhogWIIDBsnHPGK817tt+mHgsAjWyTse8Mzgl41GexjYc2fkcgYA8c1CasH7zcdr8520m/n6W+3/bGOmK88Zffj7EEy9onZgczJvDcx1ziqz5ufc468Hcx+Hcd4Xd5Plx3v19Nn6atrZY0VEUKiAKqgYAUDAAHkBXZUV8r9S+p5PxkX5U+WGpfU8n4yL8qszhi1pUSdsdS+p5fxcX5V8+WWpfU0v4uL8qAt6VEfLLUvqaX8XF+VPllqX1NL+Li/KgLelRHyy1L6ml/FxflX0bZaj46PL+Li/KgLavJqulx3MEkMy70cilWHQ/7EcwfDFSvyy1H6nm/FRV4Nd2q1GS1mT9FTRb0bDf7xG24Cpy26vE4GeXGvG9LZ43pbPFs1tvNbQG3MZuxA7RxziQIJIV9gnI4sPZOOB3edZLYO6FxqN/cyDclYRpHG2N5IEX2gRwIZyc4+iPOpy13dxdz2d0bvuxwr37OZ/SVtuc8Sb37vcOc9N7c+Nc5i9WttyFCS8P/AEclhdbuvylXKK4v9o2nSlK6Q64UpSgFKUoBSlKAkdqvRpb3shl3nhmOAXTBD45byngSPMYPWuGy/oxt7OQTFnmlX2WfAVM8yqjgD1OTSlYduHLlrySvnL+12eb4/bfgsaUpWZFFKUoBSlKAUpSgFKUoCPvvRvGXLW8zwBjkoFV0BPPdDcU9wOOlZbZ7ZSK03ihZ5H4NI5BYgclGAAq9AKUrTHHqjLnGKT+5Hhi0wm7IxSk/ZmqUpW4kClKUB//Z"/>
          <p:cNvSpPr>
            <a:spLocks noChangeAspect="1" noChangeArrowheads="1"/>
          </p:cNvSpPr>
          <p:nvPr/>
        </p:nvSpPr>
        <p:spPr bwMode="auto">
          <a:xfrm>
            <a:off x="200025" y="444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9925" y="4038601"/>
            <a:ext cx="57277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Content Placeholder 2"/>
          <p:cNvSpPr>
            <a:spLocks noGrp="1"/>
          </p:cNvSpPr>
          <p:nvPr>
            <p:ph idx="1"/>
          </p:nvPr>
        </p:nvSpPr>
        <p:spPr>
          <a:xfrm>
            <a:off x="827088" y="1196975"/>
            <a:ext cx="7772400" cy="3311525"/>
          </a:xfrm>
        </p:spPr>
        <p:txBody>
          <a:bodyPr/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Partial 3-coloring (3 colors) is solved by the following method: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Color first vertex with 1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color, color next vertex with the next color, check if those two vertices are adjacent, if not - coloring is legal, proceed to next vertex, if yes and color is the same – coloring is illegal, try next color for second vertex. If all colors tried and all colorings are illegal, backtrack, try next color for previous vertex etc.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Note: sometimes solution is impossible.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Exponential O(3^n) complexity is reduced to O(n) on average.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endParaRPr lang="en-US" dirty="0" smtClean="0"/>
          </a:p>
        </p:txBody>
      </p:sp>
      <p:pic>
        <p:nvPicPr>
          <p:cNvPr id="8" name="Picture 7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spc="-5" dirty="0" smtClean="0">
                <a:latin typeface="Times New Roman" pitchFamily="18" charset="0"/>
                <a:cs typeface="Times New Roman" pitchFamily="18" charset="0"/>
              </a:rPr>
              <a:t>Hamiltonian Circuit</a:t>
            </a:r>
            <a:r>
              <a:rPr lang="en-US" sz="3200" b="1" spc="-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spc="-5" dirty="0" smtClean="0">
                <a:latin typeface="Times New Roman" pitchFamily="18" charset="0"/>
                <a:cs typeface="Times New Roman" pitchFamily="18" charset="0"/>
              </a:rPr>
              <a:t>Problems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048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lang="en-US" dirty="0" smtClean="0">
              <a:latin typeface="Times New Roman"/>
              <a:cs typeface="Times New Roman"/>
            </a:endParaRPr>
          </a:p>
          <a:p>
            <a:pPr marL="469900" marR="5080" indent="-229235" algn="just">
              <a:spcBef>
                <a:spcPts val="0"/>
              </a:spcBef>
              <a:buFont typeface="Wingdings" pitchFamily="2" charset="2"/>
              <a:buChar char="Ø"/>
              <a:tabLst>
                <a:tab pos="470534" algn="l"/>
              </a:tabLst>
            </a:pPr>
            <a:r>
              <a:rPr lang="en-US" sz="2600" spc="-5" dirty="0" smtClean="0">
                <a:latin typeface="Times New Roman" pitchFamily="18" charset="0"/>
                <a:cs typeface="Times New Roman" pitchFamily="18" charset="0"/>
              </a:rPr>
              <a:t>Given a </a:t>
            </a:r>
            <a:r>
              <a:rPr lang="en-US" sz="2600" spc="-10" dirty="0" smtClean="0">
                <a:latin typeface="Times New Roman" pitchFamily="18" charset="0"/>
                <a:cs typeface="Times New Roman" pitchFamily="18" charset="0"/>
              </a:rPr>
              <a:t>graph G </a:t>
            </a:r>
            <a:r>
              <a:rPr lang="en-US" sz="2600" spc="-5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600" spc="-10" dirty="0" smtClean="0">
                <a:latin typeface="Times New Roman" pitchFamily="18" charset="0"/>
                <a:cs typeface="Times New Roman" pitchFamily="18" charset="0"/>
              </a:rPr>
              <a:t>(V, </a:t>
            </a:r>
            <a:r>
              <a:rPr lang="en-US" sz="2600" spc="-15" dirty="0" smtClean="0">
                <a:latin typeface="Times New Roman" pitchFamily="18" charset="0"/>
                <a:cs typeface="Times New Roman" pitchFamily="18" charset="0"/>
              </a:rPr>
              <a:t>E) ,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Hamiltonian cycle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 closed loop on a graph where every node (vertex) is visited exactly once.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ject 5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7000" y="2529681"/>
            <a:ext cx="3810000" cy="2667000"/>
          </a:xfrm>
          <a:prstGeom prst="rect">
            <a:avLst/>
          </a:prstGeom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685800"/>
            <a:ext cx="1571429" cy="10095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7200" y="685800"/>
            <a:ext cx="1664349" cy="158867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0800" y="609600"/>
            <a:ext cx="2092325" cy="2222461"/>
          </a:xfrm>
          <a:prstGeom prst="rect">
            <a:avLst/>
          </a:prstGeom>
        </p:spPr>
      </p:pic>
      <p:pic>
        <p:nvPicPr>
          <p:cNvPr id="7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199" y="2590800"/>
            <a:ext cx="2286001" cy="3798570"/>
          </a:xfrm>
          <a:prstGeom prst="rect">
            <a:avLst/>
          </a:prstGeom>
        </p:spPr>
      </p:pic>
      <p:pic>
        <p:nvPicPr>
          <p:cNvPr id="8" name="object 5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00600" y="3810000"/>
            <a:ext cx="3810000" cy="2667000"/>
          </a:xfrm>
          <a:prstGeom prst="rect">
            <a:avLst/>
          </a:prstGeom>
        </p:spPr>
      </p:pic>
      <p:pic>
        <p:nvPicPr>
          <p:cNvPr id="9" name="Picture 8" descr="Related image"/>
          <p:cNvPicPr/>
          <p:nvPr/>
        </p:nvPicPr>
        <p:blipFill>
          <a:blip r:embed="rId7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914400"/>
            <a:ext cx="3867150" cy="327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3581400"/>
            <a:ext cx="7467600" cy="3270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algn="just">
              <a:lnSpc>
                <a:spcPct val="95700"/>
              </a:lnSpc>
              <a:spcBef>
                <a:spcPts val="165"/>
              </a:spcBef>
            </a:pPr>
            <a:r>
              <a:rPr lang="en-US" sz="2000" spc="-5" dirty="0" smtClean="0">
                <a:latin typeface="Times New Roman"/>
                <a:cs typeface="Times New Roman"/>
              </a:rPr>
              <a:t>From </a:t>
            </a:r>
            <a:r>
              <a:rPr lang="en-US" sz="2000" spc="-10" dirty="0" smtClean="0">
                <a:latin typeface="Times New Roman"/>
                <a:cs typeface="Times New Roman"/>
              </a:rPr>
              <a:t>backtracking, the </a:t>
            </a:r>
            <a:r>
              <a:rPr lang="en-US" sz="2000" spc="-5" dirty="0" smtClean="0">
                <a:latin typeface="Times New Roman"/>
                <a:cs typeface="Times New Roman"/>
              </a:rPr>
              <a:t>vertex </a:t>
            </a:r>
            <a:r>
              <a:rPr lang="en-US" sz="2000" spc="-10" dirty="0" smtClean="0">
                <a:latin typeface="Times New Roman"/>
                <a:cs typeface="Times New Roman"/>
              </a:rPr>
              <a:t>adjacent </a:t>
            </a:r>
            <a:r>
              <a:rPr lang="en-US" sz="2000" spc="-5" dirty="0" smtClean="0">
                <a:latin typeface="Times New Roman"/>
                <a:cs typeface="Times New Roman"/>
              </a:rPr>
              <a:t>to </a:t>
            </a:r>
            <a:r>
              <a:rPr lang="en-US" sz="2000" spc="-10" dirty="0" smtClean="0">
                <a:latin typeface="Times New Roman"/>
                <a:cs typeface="Times New Roman"/>
              </a:rPr>
              <a:t>'e' </a:t>
            </a:r>
            <a:r>
              <a:rPr lang="en-US" sz="2000" spc="-20" dirty="0" smtClean="0">
                <a:latin typeface="Times New Roman"/>
                <a:cs typeface="Times New Roman"/>
              </a:rPr>
              <a:t>is </a:t>
            </a:r>
            <a:r>
              <a:rPr lang="en-US" sz="2000" spc="-5" dirty="0" smtClean="0">
                <a:latin typeface="Times New Roman"/>
                <a:cs typeface="Times New Roman"/>
              </a:rPr>
              <a:t>b, </a:t>
            </a:r>
            <a:r>
              <a:rPr lang="en-US" sz="2000" spc="-15" dirty="0" smtClean="0">
                <a:latin typeface="Times New Roman"/>
                <a:cs typeface="Times New Roman"/>
              </a:rPr>
              <a:t>c, </a:t>
            </a:r>
            <a:r>
              <a:rPr lang="en-US" sz="2000" spc="-5" dirty="0" smtClean="0">
                <a:latin typeface="Times New Roman"/>
                <a:cs typeface="Times New Roman"/>
              </a:rPr>
              <a:t>d, </a:t>
            </a:r>
            <a:r>
              <a:rPr lang="en-US" sz="2000" spc="-15" dirty="0" smtClean="0">
                <a:latin typeface="Times New Roman"/>
                <a:cs typeface="Times New Roman"/>
              </a:rPr>
              <a:t>and </a:t>
            </a:r>
            <a:r>
              <a:rPr lang="en-US" sz="2000" spc="-5" dirty="0" smtClean="0">
                <a:latin typeface="Times New Roman"/>
                <a:cs typeface="Times New Roman"/>
              </a:rPr>
              <a:t>f from </a:t>
            </a:r>
            <a:r>
              <a:rPr lang="en-US" sz="2000" dirty="0" smtClean="0">
                <a:latin typeface="Times New Roman"/>
                <a:cs typeface="Times New Roman"/>
              </a:rPr>
              <a:t>which </a:t>
            </a:r>
            <a:r>
              <a:rPr lang="en-US" sz="2000" spc="-5" dirty="0" smtClean="0">
                <a:latin typeface="Times New Roman"/>
                <a:cs typeface="Times New Roman"/>
              </a:rPr>
              <a:t>vertex </a:t>
            </a:r>
            <a:r>
              <a:rPr lang="en-US" sz="2000" spc="-15" dirty="0" smtClean="0">
                <a:latin typeface="Times New Roman"/>
                <a:cs typeface="Times New Roman"/>
              </a:rPr>
              <a:t>'f'  has </a:t>
            </a:r>
            <a:r>
              <a:rPr lang="en-US" sz="2000" spc="-5" dirty="0" smtClean="0">
                <a:latin typeface="Times New Roman"/>
                <a:cs typeface="Times New Roman"/>
              </a:rPr>
              <a:t>already been checked, </a:t>
            </a:r>
            <a:r>
              <a:rPr lang="en-US" sz="2000" spc="-15" dirty="0" smtClean="0">
                <a:latin typeface="Times New Roman"/>
                <a:cs typeface="Times New Roman"/>
              </a:rPr>
              <a:t>and </a:t>
            </a:r>
            <a:r>
              <a:rPr lang="en-US" sz="2000" spc="-5" dirty="0" smtClean="0">
                <a:latin typeface="Times New Roman"/>
                <a:cs typeface="Times New Roman"/>
              </a:rPr>
              <a:t>b, c, d </a:t>
            </a:r>
            <a:r>
              <a:rPr lang="en-US" sz="2000" spc="-10" dirty="0" smtClean="0">
                <a:latin typeface="Times New Roman"/>
                <a:cs typeface="Times New Roman"/>
              </a:rPr>
              <a:t>have </a:t>
            </a:r>
            <a:r>
              <a:rPr lang="en-US" sz="2000" spc="-5" dirty="0" smtClean="0">
                <a:latin typeface="Times New Roman"/>
                <a:cs typeface="Times New Roman"/>
              </a:rPr>
              <a:t>already </a:t>
            </a:r>
            <a:r>
              <a:rPr lang="en-US" sz="2000" spc="-10" dirty="0" smtClean="0">
                <a:latin typeface="Times New Roman"/>
                <a:cs typeface="Times New Roman"/>
              </a:rPr>
              <a:t>visited. So, </a:t>
            </a:r>
            <a:r>
              <a:rPr lang="en-US" sz="2000" dirty="0" smtClean="0">
                <a:latin typeface="Times New Roman"/>
                <a:cs typeface="Times New Roman"/>
              </a:rPr>
              <a:t>again </a:t>
            </a:r>
            <a:r>
              <a:rPr lang="en-US" sz="2000" spc="-5" dirty="0" smtClean="0">
                <a:latin typeface="Times New Roman"/>
                <a:cs typeface="Times New Roman"/>
              </a:rPr>
              <a:t>we backtrack  </a:t>
            </a:r>
            <a:r>
              <a:rPr lang="en-US" sz="2000" spc="-15" dirty="0" smtClean="0">
                <a:latin typeface="Times New Roman"/>
                <a:cs typeface="Times New Roman"/>
              </a:rPr>
              <a:t>one </a:t>
            </a:r>
            <a:r>
              <a:rPr lang="en-US" sz="2000" spc="-5" dirty="0" smtClean="0">
                <a:latin typeface="Times New Roman"/>
                <a:cs typeface="Times New Roman"/>
              </a:rPr>
              <a:t>step. Now, </a:t>
            </a:r>
            <a:r>
              <a:rPr lang="en-US" sz="2000" spc="-15" dirty="0" smtClean="0">
                <a:latin typeface="Times New Roman"/>
                <a:cs typeface="Times New Roman"/>
              </a:rPr>
              <a:t>the </a:t>
            </a:r>
            <a:r>
              <a:rPr lang="en-US" sz="2000" spc="-5" dirty="0" smtClean="0">
                <a:latin typeface="Times New Roman"/>
                <a:cs typeface="Times New Roman"/>
              </a:rPr>
              <a:t>vertex adjacent to d </a:t>
            </a:r>
            <a:r>
              <a:rPr lang="en-US" sz="2000" spc="-15" dirty="0" smtClean="0">
                <a:latin typeface="Times New Roman"/>
                <a:cs typeface="Times New Roman"/>
              </a:rPr>
              <a:t>are </a:t>
            </a:r>
            <a:r>
              <a:rPr lang="en-US" sz="2000" spc="-5" dirty="0" smtClean="0">
                <a:latin typeface="Times New Roman"/>
                <a:cs typeface="Times New Roman"/>
              </a:rPr>
              <a:t>e, f from </a:t>
            </a:r>
            <a:r>
              <a:rPr lang="en-US" sz="2000" spc="5" dirty="0" smtClean="0">
                <a:latin typeface="Times New Roman"/>
                <a:cs typeface="Times New Roman"/>
              </a:rPr>
              <a:t>which </a:t>
            </a:r>
            <a:r>
              <a:rPr lang="en-US" sz="2000" spc="-5" dirty="0" smtClean="0">
                <a:latin typeface="Times New Roman"/>
                <a:cs typeface="Times New Roman"/>
              </a:rPr>
              <a:t>e </a:t>
            </a:r>
            <a:r>
              <a:rPr lang="en-US" sz="2000" spc="-15" dirty="0" smtClean="0">
                <a:latin typeface="Times New Roman"/>
                <a:cs typeface="Times New Roman"/>
              </a:rPr>
              <a:t>has </a:t>
            </a:r>
            <a:r>
              <a:rPr lang="en-US" sz="2000" spc="-10" dirty="0" smtClean="0">
                <a:latin typeface="Times New Roman"/>
                <a:cs typeface="Times New Roman"/>
              </a:rPr>
              <a:t>already </a:t>
            </a:r>
            <a:r>
              <a:rPr lang="en-US" sz="2000" spc="-5" dirty="0" smtClean="0">
                <a:latin typeface="Times New Roman"/>
                <a:cs typeface="Times New Roman"/>
              </a:rPr>
              <a:t>been  </a:t>
            </a:r>
            <a:r>
              <a:rPr lang="en-US" sz="2000" spc="-10" dirty="0" smtClean="0">
                <a:latin typeface="Times New Roman"/>
                <a:cs typeface="Times New Roman"/>
              </a:rPr>
              <a:t>checked, </a:t>
            </a:r>
            <a:r>
              <a:rPr lang="en-US" sz="2000" spc="-15" dirty="0" smtClean="0">
                <a:latin typeface="Times New Roman"/>
                <a:cs typeface="Times New Roman"/>
              </a:rPr>
              <a:t>and </a:t>
            </a:r>
            <a:r>
              <a:rPr lang="en-US" sz="2000" spc="-5" dirty="0" smtClean="0">
                <a:latin typeface="Times New Roman"/>
                <a:cs typeface="Times New Roman"/>
              </a:rPr>
              <a:t>adjacent </a:t>
            </a:r>
            <a:r>
              <a:rPr lang="en-US" sz="2000" spc="5" dirty="0" smtClean="0">
                <a:latin typeface="Times New Roman"/>
                <a:cs typeface="Times New Roman"/>
              </a:rPr>
              <a:t>of </a:t>
            </a:r>
            <a:r>
              <a:rPr lang="en-US" sz="2000" spc="-15" dirty="0" smtClean="0">
                <a:latin typeface="Times New Roman"/>
                <a:cs typeface="Times New Roman"/>
              </a:rPr>
              <a:t>'f' </a:t>
            </a:r>
            <a:r>
              <a:rPr lang="en-US" sz="2000" spc="-10" dirty="0" smtClean="0">
                <a:latin typeface="Times New Roman"/>
                <a:cs typeface="Times New Roman"/>
              </a:rPr>
              <a:t>are </a:t>
            </a:r>
            <a:r>
              <a:rPr lang="en-US" sz="2000" spc="-5" dirty="0" smtClean="0">
                <a:latin typeface="Times New Roman"/>
                <a:cs typeface="Times New Roman"/>
              </a:rPr>
              <a:t>d </a:t>
            </a:r>
            <a:r>
              <a:rPr lang="en-US" sz="2000" spc="-15" dirty="0" smtClean="0">
                <a:latin typeface="Times New Roman"/>
                <a:cs typeface="Times New Roman"/>
              </a:rPr>
              <a:t>and </a:t>
            </a:r>
            <a:r>
              <a:rPr lang="en-US" sz="2000" spc="-5" dirty="0" smtClean="0">
                <a:latin typeface="Times New Roman"/>
                <a:cs typeface="Times New Roman"/>
              </a:rPr>
              <a:t>e. </a:t>
            </a:r>
            <a:r>
              <a:rPr lang="en-US" sz="2000" dirty="0" smtClean="0">
                <a:latin typeface="Times New Roman"/>
                <a:cs typeface="Times New Roman"/>
              </a:rPr>
              <a:t>If </a:t>
            </a:r>
            <a:r>
              <a:rPr lang="en-US" sz="2000" spc="-10" dirty="0" smtClean="0">
                <a:latin typeface="Times New Roman"/>
                <a:cs typeface="Times New Roman"/>
              </a:rPr>
              <a:t>'e' </a:t>
            </a:r>
            <a:r>
              <a:rPr lang="en-US" sz="2000" dirty="0" smtClean="0">
                <a:latin typeface="Times New Roman"/>
                <a:cs typeface="Times New Roman"/>
              </a:rPr>
              <a:t>vertex, </a:t>
            </a:r>
            <a:r>
              <a:rPr lang="en-US" sz="2000" spc="-10" dirty="0" smtClean="0">
                <a:latin typeface="Times New Roman"/>
                <a:cs typeface="Times New Roman"/>
              </a:rPr>
              <a:t>revisited </a:t>
            </a:r>
            <a:r>
              <a:rPr lang="en-US" sz="2000" spc="-5" dirty="0" smtClean="0">
                <a:latin typeface="Times New Roman"/>
                <a:cs typeface="Times New Roman"/>
              </a:rPr>
              <a:t>them we </a:t>
            </a:r>
            <a:r>
              <a:rPr lang="en-US" sz="2000" spc="-15" dirty="0" smtClean="0">
                <a:latin typeface="Times New Roman"/>
                <a:cs typeface="Times New Roman"/>
              </a:rPr>
              <a:t>get </a:t>
            </a:r>
            <a:r>
              <a:rPr lang="en-US" sz="2000" spc="-5" dirty="0" smtClean="0">
                <a:latin typeface="Times New Roman"/>
                <a:cs typeface="Times New Roman"/>
              </a:rPr>
              <a:t>a dead  state. </a:t>
            </a:r>
            <a:r>
              <a:rPr lang="en-US" sz="2000" spc="-10" dirty="0" smtClean="0">
                <a:latin typeface="Times New Roman"/>
                <a:cs typeface="Times New Roman"/>
              </a:rPr>
              <a:t>So again </a:t>
            </a:r>
            <a:r>
              <a:rPr lang="en-US" sz="2000" spc="-5" dirty="0" smtClean="0">
                <a:latin typeface="Times New Roman"/>
                <a:cs typeface="Times New Roman"/>
              </a:rPr>
              <a:t>we </a:t>
            </a:r>
            <a:r>
              <a:rPr lang="en-US" sz="2000" spc="-10" dirty="0" smtClean="0">
                <a:latin typeface="Times New Roman"/>
                <a:cs typeface="Times New Roman"/>
              </a:rPr>
              <a:t>backtrack one</a:t>
            </a:r>
            <a:r>
              <a:rPr lang="en-US" sz="2000" spc="7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step.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12700" marR="13335" algn="just">
              <a:lnSpc>
                <a:spcPts val="1610"/>
              </a:lnSpc>
            </a:pPr>
            <a:r>
              <a:rPr lang="en-US" sz="2000" spc="-5" dirty="0" smtClean="0">
                <a:latin typeface="Times New Roman"/>
                <a:cs typeface="Times New Roman"/>
              </a:rPr>
              <a:t>Now, </a:t>
            </a:r>
            <a:r>
              <a:rPr lang="en-US" sz="2000" spc="-10" dirty="0" smtClean="0">
                <a:latin typeface="Times New Roman"/>
                <a:cs typeface="Times New Roman"/>
              </a:rPr>
              <a:t>adjacent </a:t>
            </a:r>
            <a:r>
              <a:rPr lang="en-US" sz="2000" spc="-5" dirty="0" smtClean="0">
                <a:latin typeface="Times New Roman"/>
                <a:cs typeface="Times New Roman"/>
              </a:rPr>
              <a:t>to c </a:t>
            </a:r>
            <a:r>
              <a:rPr lang="en-US" sz="2000" spc="-20" dirty="0" smtClean="0">
                <a:latin typeface="Times New Roman"/>
                <a:cs typeface="Times New Roman"/>
              </a:rPr>
              <a:t>is </a:t>
            </a:r>
            <a:r>
              <a:rPr lang="en-US" sz="2000" spc="-10" dirty="0" smtClean="0">
                <a:latin typeface="Times New Roman"/>
                <a:cs typeface="Times New Roman"/>
              </a:rPr>
              <a:t>'e' </a:t>
            </a:r>
            <a:r>
              <a:rPr lang="en-US" sz="2000" spc="-5" dirty="0" smtClean="0">
                <a:latin typeface="Times New Roman"/>
                <a:cs typeface="Times New Roman"/>
              </a:rPr>
              <a:t>and </a:t>
            </a:r>
            <a:r>
              <a:rPr lang="en-US" sz="2000" spc="-10" dirty="0" smtClean="0">
                <a:latin typeface="Times New Roman"/>
                <a:cs typeface="Times New Roman"/>
              </a:rPr>
              <a:t>adjacent </a:t>
            </a:r>
            <a:r>
              <a:rPr lang="en-US" sz="2000" spc="-5" dirty="0" smtClean="0">
                <a:latin typeface="Times New Roman"/>
                <a:cs typeface="Times New Roman"/>
              </a:rPr>
              <a:t>to </a:t>
            </a:r>
            <a:r>
              <a:rPr lang="en-US" sz="2000" spc="-10" dirty="0" smtClean="0">
                <a:latin typeface="Times New Roman"/>
                <a:cs typeface="Times New Roman"/>
              </a:rPr>
              <a:t>'e' </a:t>
            </a:r>
            <a:r>
              <a:rPr lang="en-US" sz="2000" spc="-5" dirty="0" smtClean="0">
                <a:latin typeface="Times New Roman"/>
                <a:cs typeface="Times New Roman"/>
              </a:rPr>
              <a:t>is </a:t>
            </a:r>
            <a:r>
              <a:rPr lang="en-US" sz="2000" spc="-15" dirty="0" smtClean="0">
                <a:latin typeface="Times New Roman"/>
                <a:cs typeface="Times New Roman"/>
              </a:rPr>
              <a:t>'f' </a:t>
            </a:r>
            <a:r>
              <a:rPr lang="en-US" sz="2000" spc="-5" dirty="0" smtClean="0">
                <a:latin typeface="Times New Roman"/>
                <a:cs typeface="Times New Roman"/>
              </a:rPr>
              <a:t>and </a:t>
            </a:r>
            <a:r>
              <a:rPr lang="en-US" sz="2000" spc="-10" dirty="0" smtClean="0">
                <a:latin typeface="Times New Roman"/>
                <a:cs typeface="Times New Roman"/>
              </a:rPr>
              <a:t>adjacent </a:t>
            </a:r>
            <a:r>
              <a:rPr lang="en-US" sz="2000" spc="-5" dirty="0" smtClean="0">
                <a:latin typeface="Times New Roman"/>
                <a:cs typeface="Times New Roman"/>
              </a:rPr>
              <a:t>to </a:t>
            </a:r>
            <a:r>
              <a:rPr lang="en-US" sz="2000" spc="-15" dirty="0" smtClean="0">
                <a:latin typeface="Times New Roman"/>
                <a:cs typeface="Times New Roman"/>
              </a:rPr>
              <a:t>'f' </a:t>
            </a:r>
            <a:r>
              <a:rPr lang="en-US" sz="2000" spc="-20" dirty="0" smtClean="0">
                <a:latin typeface="Times New Roman"/>
                <a:cs typeface="Times New Roman"/>
              </a:rPr>
              <a:t>is </a:t>
            </a:r>
            <a:r>
              <a:rPr lang="en-US" sz="2000" spc="-10" dirty="0" smtClean="0">
                <a:latin typeface="Times New Roman"/>
                <a:cs typeface="Times New Roman"/>
              </a:rPr>
              <a:t>'d' </a:t>
            </a:r>
            <a:r>
              <a:rPr lang="en-US" sz="2000" spc="-5" dirty="0" smtClean="0">
                <a:latin typeface="Times New Roman"/>
                <a:cs typeface="Times New Roman"/>
              </a:rPr>
              <a:t>and adjacent  to </a:t>
            </a:r>
            <a:r>
              <a:rPr lang="en-US" sz="2000" spc="-10" dirty="0" smtClean="0">
                <a:latin typeface="Times New Roman"/>
                <a:cs typeface="Times New Roman"/>
              </a:rPr>
              <a:t>'d' </a:t>
            </a:r>
            <a:r>
              <a:rPr lang="en-US" sz="2000" spc="-20" dirty="0" smtClean="0">
                <a:latin typeface="Times New Roman"/>
                <a:cs typeface="Times New Roman"/>
              </a:rPr>
              <a:t>is </a:t>
            </a:r>
            <a:r>
              <a:rPr lang="en-US" sz="2000" spc="-5" dirty="0" smtClean="0">
                <a:latin typeface="Times New Roman"/>
                <a:cs typeface="Times New Roman"/>
              </a:rPr>
              <a:t>'a.' </a:t>
            </a:r>
            <a:r>
              <a:rPr lang="en-US" sz="2000" spc="-15" dirty="0" smtClean="0">
                <a:latin typeface="Times New Roman"/>
                <a:cs typeface="Times New Roman"/>
              </a:rPr>
              <a:t>Here, </a:t>
            </a:r>
            <a:r>
              <a:rPr lang="en-US" sz="2000" spc="-5" dirty="0" smtClean="0">
                <a:latin typeface="Times New Roman"/>
                <a:cs typeface="Times New Roman"/>
              </a:rPr>
              <a:t>we </a:t>
            </a:r>
            <a:r>
              <a:rPr lang="en-US" sz="2000" spc="-15" dirty="0" smtClean="0">
                <a:latin typeface="Times New Roman"/>
                <a:cs typeface="Times New Roman"/>
              </a:rPr>
              <a:t>get </a:t>
            </a:r>
            <a:r>
              <a:rPr lang="en-US" sz="2000" spc="-10" dirty="0" smtClean="0">
                <a:latin typeface="Times New Roman"/>
                <a:cs typeface="Times New Roman"/>
              </a:rPr>
              <a:t>the </a:t>
            </a:r>
            <a:r>
              <a:rPr lang="en-US" sz="2000" spc="-5" dirty="0" smtClean="0">
                <a:latin typeface="Times New Roman"/>
                <a:cs typeface="Times New Roman"/>
              </a:rPr>
              <a:t>Hamiltonian Cycle as </a:t>
            </a:r>
            <a:r>
              <a:rPr lang="en-US" sz="2000" spc="5" dirty="0" smtClean="0">
                <a:latin typeface="Times New Roman"/>
                <a:cs typeface="Times New Roman"/>
              </a:rPr>
              <a:t>all </a:t>
            </a:r>
            <a:r>
              <a:rPr lang="en-US" sz="2000" spc="-10" dirty="0" smtClean="0">
                <a:latin typeface="Times New Roman"/>
                <a:cs typeface="Times New Roman"/>
              </a:rPr>
              <a:t>the </a:t>
            </a:r>
            <a:r>
              <a:rPr lang="en-US" sz="2000" spc="-5" dirty="0" smtClean="0">
                <a:latin typeface="Times New Roman"/>
                <a:cs typeface="Times New Roman"/>
              </a:rPr>
              <a:t>vertex other </a:t>
            </a:r>
            <a:r>
              <a:rPr lang="en-US" sz="2000" dirty="0" smtClean="0">
                <a:latin typeface="Times New Roman"/>
                <a:cs typeface="Times New Roman"/>
              </a:rPr>
              <a:t>than </a:t>
            </a:r>
            <a:r>
              <a:rPr lang="en-US" sz="2000" spc="-10" dirty="0" smtClean="0">
                <a:latin typeface="Times New Roman"/>
                <a:cs typeface="Times New Roman"/>
              </a:rPr>
              <a:t>the </a:t>
            </a:r>
            <a:r>
              <a:rPr lang="en-US" sz="2000" dirty="0" smtClean="0">
                <a:latin typeface="Times New Roman"/>
                <a:cs typeface="Times New Roman"/>
              </a:rPr>
              <a:t>start  </a:t>
            </a:r>
            <a:r>
              <a:rPr lang="en-US" sz="2000" spc="-5" dirty="0" smtClean="0">
                <a:latin typeface="Times New Roman"/>
                <a:cs typeface="Times New Roman"/>
              </a:rPr>
              <a:t>vertex </a:t>
            </a:r>
            <a:r>
              <a:rPr lang="en-US" sz="2000" spc="-10" dirty="0" smtClean="0">
                <a:latin typeface="Times New Roman"/>
                <a:cs typeface="Times New Roman"/>
              </a:rPr>
              <a:t>'a' </a:t>
            </a:r>
            <a:r>
              <a:rPr lang="en-US" sz="2000" spc="-20" dirty="0" smtClean="0">
                <a:latin typeface="Times New Roman"/>
                <a:cs typeface="Times New Roman"/>
              </a:rPr>
              <a:t>is </a:t>
            </a:r>
            <a:r>
              <a:rPr lang="en-US" sz="2000" spc="-5" dirty="0" smtClean="0">
                <a:latin typeface="Times New Roman"/>
                <a:cs typeface="Times New Roman"/>
              </a:rPr>
              <a:t>visited </a:t>
            </a:r>
            <a:r>
              <a:rPr lang="en-US" sz="2000" dirty="0" smtClean="0">
                <a:latin typeface="Times New Roman"/>
                <a:cs typeface="Times New Roman"/>
              </a:rPr>
              <a:t>only </a:t>
            </a:r>
            <a:r>
              <a:rPr lang="en-US" sz="2000" spc="-5" dirty="0" smtClean="0">
                <a:latin typeface="Times New Roman"/>
                <a:cs typeface="Times New Roman"/>
              </a:rPr>
              <a:t>once. </a:t>
            </a:r>
            <a:r>
              <a:rPr lang="en-US" sz="2000" spc="-10" dirty="0" smtClean="0">
                <a:latin typeface="Times New Roman"/>
                <a:cs typeface="Times New Roman"/>
              </a:rPr>
              <a:t>(a </a:t>
            </a:r>
            <a:r>
              <a:rPr lang="en-US" sz="2000" spc="-5" dirty="0" smtClean="0">
                <a:latin typeface="Times New Roman"/>
                <a:cs typeface="Times New Roman"/>
              </a:rPr>
              <a:t>- b - c - e - f </a:t>
            </a:r>
            <a:r>
              <a:rPr lang="en-US" sz="2000" dirty="0" smtClean="0">
                <a:latin typeface="Times New Roman"/>
                <a:cs typeface="Times New Roman"/>
              </a:rPr>
              <a:t>-d </a:t>
            </a:r>
            <a:r>
              <a:rPr lang="en-US" sz="2000" spc="-5" dirty="0" smtClean="0">
                <a:latin typeface="Times New Roman"/>
                <a:cs typeface="Times New Roman"/>
              </a:rPr>
              <a:t>-</a:t>
            </a:r>
            <a:r>
              <a:rPr lang="en-US" sz="2000" spc="13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a).</a:t>
            </a:r>
            <a:endParaRPr lang="en-US" sz="20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object 5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29200" y="914400"/>
            <a:ext cx="3810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ject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752600"/>
            <a:ext cx="3333750" cy="4333875"/>
          </a:xfrm>
          <a:prstGeom prst="rect">
            <a:avLst/>
          </a:prstGeom>
        </p:spPr>
      </p:pic>
      <p:pic>
        <p:nvPicPr>
          <p:cNvPr id="5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7600" y="1981200"/>
            <a:ext cx="2998470" cy="4270740"/>
          </a:xfrm>
          <a:prstGeom prst="rect">
            <a:avLst/>
          </a:prstGeom>
        </p:spPr>
      </p:pic>
      <p:pic>
        <p:nvPicPr>
          <p:cNvPr id="6" name="Picture 5" descr="Related image"/>
          <p:cNvPicPr/>
          <p:nvPr/>
        </p:nvPicPr>
        <p:blipFill>
          <a:blip r:embed="rId4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object 5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7000" y="3505200"/>
            <a:ext cx="20574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990600"/>
            <a:ext cx="3429000" cy="4525963"/>
          </a:xfrm>
          <a:prstGeom prst="rect">
            <a:avLst/>
          </a:prstGeom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ject 5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0" y="2438400"/>
            <a:ext cx="38100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Backtracking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used to solve problems for which a sequence of objects is to be selected from a set such that the sequence satisfies some constraint.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Traverses the state  Tree using a depth-first search with pruning.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Performs a depth-first traversal of a tree.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Continues until it reaches a node that is non-viable or non-promising.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Prunes the sub tree rooted at this node and continues the depth-first traversal of the tree.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gives a significant advantage over an exhaustive search of the tree for the average problem.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Worst case: Algorithm tries every path, traversing the entire search space as in an exhaustive search.</a:t>
            </a:r>
          </a:p>
          <a:p>
            <a:pPr eaLnBrk="1" hangingPunct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Sum of subsets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Problem: Given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positive integers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a positive integer S. Find all subsets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that sum to S.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3,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4,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5,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6,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7;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13</a:t>
            </a:r>
          </a:p>
          <a:p>
            <a:endParaRPr lang="en-US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057400" y="457200"/>
            <a:ext cx="647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3,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4,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5,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6,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7;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13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057400" y="457200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N-Queen Problem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1295400"/>
          <a:ext cx="6096000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057400" y="457200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N-Queen Problem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34200" y="914400"/>
          <a:ext cx="1905000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400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868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Graph Coloring Problem</a:t>
            </a:r>
          </a:p>
        </p:txBody>
      </p:sp>
      <p:sp>
        <p:nvSpPr>
          <p:cNvPr id="534531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763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G be undirected graph and let c be an integer.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Assignment of colors to the vertices or edges such that  no two adjacent vertices are to be similarly colored.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want to minimize the number of colors used.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smallest c such that a c-coloring exists  is called the graph’s chromatic number and any such c-coloring is an optimal coloring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ChangeArrowheads="1"/>
          </p:cNvSpPr>
          <p:nvPr/>
        </p:nvSpPr>
        <p:spPr bwMode="auto">
          <a:xfrm>
            <a:off x="2667000" y="228600"/>
            <a:ext cx="4768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Coloring of Graph</a:t>
            </a:r>
          </a:p>
        </p:txBody>
      </p:sp>
      <p:sp>
        <p:nvSpPr>
          <p:cNvPr id="535555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8305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graph coloring optimization problem: find the minimum number of colors needed to color a graph.</a:t>
            </a:r>
          </a:p>
          <a:p>
            <a:pPr marL="457200" indent="-457200" algn="just"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graph coloring decision problem: determine if there exists a coloring for a given graph which uses at most m colors.</a:t>
            </a:r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990600" y="4038600"/>
            <a:ext cx="9144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557" name="Rectangle 5"/>
          <p:cNvSpPr>
            <a:spLocks noChangeArrowheads="1"/>
          </p:cNvSpPr>
          <p:nvPr/>
        </p:nvSpPr>
        <p:spPr bwMode="auto">
          <a:xfrm>
            <a:off x="3505200" y="4038600"/>
            <a:ext cx="9144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558" name="Line 6"/>
          <p:cNvSpPr>
            <a:spLocks noChangeShapeType="1"/>
          </p:cNvSpPr>
          <p:nvPr/>
        </p:nvSpPr>
        <p:spPr bwMode="auto">
          <a:xfrm flipV="1">
            <a:off x="3505200" y="4038600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5559" name="Oval 7"/>
          <p:cNvSpPr>
            <a:spLocks noChangeArrowheads="1"/>
          </p:cNvSpPr>
          <p:nvPr/>
        </p:nvSpPr>
        <p:spPr bwMode="auto">
          <a:xfrm>
            <a:off x="914400" y="3962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560" name="Oval 8"/>
          <p:cNvSpPr>
            <a:spLocks noChangeArrowheads="1"/>
          </p:cNvSpPr>
          <p:nvPr/>
        </p:nvSpPr>
        <p:spPr bwMode="auto">
          <a:xfrm>
            <a:off x="1828800" y="4876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561" name="Oval 9"/>
          <p:cNvSpPr>
            <a:spLocks noChangeArrowheads="1"/>
          </p:cNvSpPr>
          <p:nvPr/>
        </p:nvSpPr>
        <p:spPr bwMode="auto">
          <a:xfrm>
            <a:off x="1828800" y="39624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562" name="Oval 10"/>
          <p:cNvSpPr>
            <a:spLocks noChangeArrowheads="1"/>
          </p:cNvSpPr>
          <p:nvPr/>
        </p:nvSpPr>
        <p:spPr bwMode="auto">
          <a:xfrm>
            <a:off x="914400" y="48768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563" name="Oval 11"/>
          <p:cNvSpPr>
            <a:spLocks noChangeArrowheads="1"/>
          </p:cNvSpPr>
          <p:nvPr/>
        </p:nvSpPr>
        <p:spPr bwMode="auto">
          <a:xfrm>
            <a:off x="3429000" y="48768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564" name="Oval 12"/>
          <p:cNvSpPr>
            <a:spLocks noChangeArrowheads="1"/>
          </p:cNvSpPr>
          <p:nvPr/>
        </p:nvSpPr>
        <p:spPr bwMode="auto">
          <a:xfrm>
            <a:off x="4343400" y="4876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565" name="Oval 13"/>
          <p:cNvSpPr>
            <a:spLocks noChangeArrowheads="1"/>
          </p:cNvSpPr>
          <p:nvPr/>
        </p:nvSpPr>
        <p:spPr bwMode="auto">
          <a:xfrm>
            <a:off x="3429000" y="3962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566" name="Oval 14"/>
          <p:cNvSpPr>
            <a:spLocks noChangeArrowheads="1"/>
          </p:cNvSpPr>
          <p:nvPr/>
        </p:nvSpPr>
        <p:spPr bwMode="auto">
          <a:xfrm>
            <a:off x="4343400" y="39624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567" name="Text Box 15"/>
          <p:cNvSpPr txBox="1">
            <a:spLocks noChangeArrowheads="1"/>
          </p:cNvSpPr>
          <p:nvPr/>
        </p:nvSpPr>
        <p:spPr bwMode="auto">
          <a:xfrm>
            <a:off x="609600" y="53340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solidFill>
                  <a:schemeClr val="tx1"/>
                </a:solidFill>
                <a:latin typeface="Times New Roman" pitchFamily="18" charset="0"/>
              </a:rPr>
              <a:t>Two colors</a:t>
            </a:r>
          </a:p>
        </p:txBody>
      </p:sp>
      <p:sp>
        <p:nvSpPr>
          <p:cNvPr id="535568" name="Text Box 16"/>
          <p:cNvSpPr txBox="1">
            <a:spLocks noChangeArrowheads="1"/>
          </p:cNvSpPr>
          <p:nvPr/>
        </p:nvSpPr>
        <p:spPr bwMode="auto">
          <a:xfrm>
            <a:off x="3200400" y="5334000"/>
            <a:ext cx="2590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solidFill>
                  <a:schemeClr val="tx1"/>
                </a:solidFill>
                <a:latin typeface="Times New Roman" pitchFamily="18" charset="0"/>
              </a:rPr>
              <a:t>No solution with two colors</a:t>
            </a:r>
          </a:p>
        </p:txBody>
      </p:sp>
      <p:pic>
        <p:nvPicPr>
          <p:cNvPr id="17" name="Picture 16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ChangeArrowheads="1"/>
          </p:cNvSpPr>
          <p:nvPr/>
        </p:nvSpPr>
        <p:spPr bwMode="auto">
          <a:xfrm>
            <a:off x="2667000" y="228600"/>
            <a:ext cx="4768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Coloring of Graphs</a:t>
            </a:r>
          </a:p>
        </p:txBody>
      </p:sp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6868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Practical applications: scheduling, time-tabling, register allocation for compilers, coloring of maps.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A simple graph coloring algorithm - choose a color and an arbitrary starting vertex and  color all the vertices that can be colored with that color.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Choose next starting vertex and next color and repeat the coloring until all the vertices are colored. </a:t>
            </a:r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1524000" y="4495800"/>
            <a:ext cx="12954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581" name="Line 5"/>
          <p:cNvSpPr>
            <a:spLocks noChangeShapeType="1"/>
          </p:cNvSpPr>
          <p:nvPr/>
        </p:nvSpPr>
        <p:spPr bwMode="auto">
          <a:xfrm flipV="1">
            <a:off x="1524000" y="4495800"/>
            <a:ext cx="12954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6582" name="Line 6"/>
          <p:cNvSpPr>
            <a:spLocks noChangeShapeType="1"/>
          </p:cNvSpPr>
          <p:nvPr/>
        </p:nvSpPr>
        <p:spPr bwMode="auto">
          <a:xfrm>
            <a:off x="2819400" y="4495800"/>
            <a:ext cx="990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6583" name="Line 7"/>
          <p:cNvSpPr>
            <a:spLocks noChangeShapeType="1"/>
          </p:cNvSpPr>
          <p:nvPr/>
        </p:nvSpPr>
        <p:spPr bwMode="auto">
          <a:xfrm flipH="1">
            <a:off x="2743200" y="5029200"/>
            <a:ext cx="1066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6584" name="Line 8"/>
          <p:cNvSpPr>
            <a:spLocks noChangeShapeType="1"/>
          </p:cNvSpPr>
          <p:nvPr/>
        </p:nvSpPr>
        <p:spPr bwMode="auto">
          <a:xfrm flipH="1">
            <a:off x="457200" y="5715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6585" name="Line 9"/>
          <p:cNvSpPr>
            <a:spLocks noChangeShapeType="1"/>
          </p:cNvSpPr>
          <p:nvPr/>
        </p:nvSpPr>
        <p:spPr bwMode="auto">
          <a:xfrm flipV="1">
            <a:off x="457200" y="4495800"/>
            <a:ext cx="10668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6586" name="Oval 10"/>
          <p:cNvSpPr>
            <a:spLocks noChangeArrowheads="1"/>
          </p:cNvSpPr>
          <p:nvPr/>
        </p:nvSpPr>
        <p:spPr bwMode="auto">
          <a:xfrm>
            <a:off x="1371600" y="5562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587" name="Oval 11"/>
          <p:cNvSpPr>
            <a:spLocks noChangeArrowheads="1"/>
          </p:cNvSpPr>
          <p:nvPr/>
        </p:nvSpPr>
        <p:spPr bwMode="auto">
          <a:xfrm>
            <a:off x="3657600" y="495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588" name="Oval 12"/>
          <p:cNvSpPr>
            <a:spLocks noChangeArrowheads="1"/>
          </p:cNvSpPr>
          <p:nvPr/>
        </p:nvSpPr>
        <p:spPr bwMode="auto">
          <a:xfrm>
            <a:off x="2667000" y="55626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589" name="Oval 13"/>
          <p:cNvSpPr>
            <a:spLocks noChangeArrowheads="1"/>
          </p:cNvSpPr>
          <p:nvPr/>
        </p:nvSpPr>
        <p:spPr bwMode="auto">
          <a:xfrm>
            <a:off x="381000" y="55626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590" name="Oval 14"/>
          <p:cNvSpPr>
            <a:spLocks noChangeArrowheads="1"/>
          </p:cNvSpPr>
          <p:nvPr/>
        </p:nvSpPr>
        <p:spPr bwMode="auto">
          <a:xfrm>
            <a:off x="1447800" y="4419600"/>
            <a:ext cx="228600" cy="228600"/>
          </a:xfrm>
          <a:prstGeom prst="ellipse">
            <a:avLst/>
          </a:prstGeom>
          <a:solidFill>
            <a:srgbClr val="33CC33"/>
          </a:solidFill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591" name="Oval 15"/>
          <p:cNvSpPr>
            <a:spLocks noChangeArrowheads="1"/>
          </p:cNvSpPr>
          <p:nvPr/>
        </p:nvSpPr>
        <p:spPr bwMode="auto">
          <a:xfrm>
            <a:off x="2667000" y="4419600"/>
            <a:ext cx="228600" cy="228600"/>
          </a:xfrm>
          <a:prstGeom prst="ellipse">
            <a:avLst/>
          </a:prstGeom>
          <a:solidFill>
            <a:srgbClr val="FF9900"/>
          </a:solidFill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592" name="Text Box 16"/>
          <p:cNvSpPr txBox="1">
            <a:spLocks noChangeArrowheads="1"/>
          </p:cNvSpPr>
          <p:nvPr/>
        </p:nvSpPr>
        <p:spPr bwMode="auto">
          <a:xfrm>
            <a:off x="914400" y="6019800"/>
            <a:ext cx="1681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chemeClr val="tx1"/>
                </a:solidFill>
                <a:latin typeface="Times New Roman" pitchFamily="18" charset="0"/>
              </a:rPr>
              <a:t>Four colors</a:t>
            </a:r>
          </a:p>
        </p:txBody>
      </p:sp>
      <p:sp>
        <p:nvSpPr>
          <p:cNvPr id="536593" name="Rectangle 17"/>
          <p:cNvSpPr>
            <a:spLocks noChangeArrowheads="1"/>
          </p:cNvSpPr>
          <p:nvPr/>
        </p:nvSpPr>
        <p:spPr bwMode="auto">
          <a:xfrm>
            <a:off x="5791200" y="4419600"/>
            <a:ext cx="12954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594" name="Line 18"/>
          <p:cNvSpPr>
            <a:spLocks noChangeShapeType="1"/>
          </p:cNvSpPr>
          <p:nvPr/>
        </p:nvSpPr>
        <p:spPr bwMode="auto">
          <a:xfrm flipV="1">
            <a:off x="5791200" y="4419600"/>
            <a:ext cx="12954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6595" name="Line 19"/>
          <p:cNvSpPr>
            <a:spLocks noChangeShapeType="1"/>
          </p:cNvSpPr>
          <p:nvPr/>
        </p:nvSpPr>
        <p:spPr bwMode="auto">
          <a:xfrm>
            <a:off x="7086600" y="4419600"/>
            <a:ext cx="990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6596" name="Line 20"/>
          <p:cNvSpPr>
            <a:spLocks noChangeShapeType="1"/>
          </p:cNvSpPr>
          <p:nvPr/>
        </p:nvSpPr>
        <p:spPr bwMode="auto">
          <a:xfrm flipH="1">
            <a:off x="7010400" y="4953000"/>
            <a:ext cx="1066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6597" name="Line 21"/>
          <p:cNvSpPr>
            <a:spLocks noChangeShapeType="1"/>
          </p:cNvSpPr>
          <p:nvPr/>
        </p:nvSpPr>
        <p:spPr bwMode="auto">
          <a:xfrm flipH="1">
            <a:off x="4724400" y="56388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6598" name="Line 22"/>
          <p:cNvSpPr>
            <a:spLocks noChangeShapeType="1"/>
          </p:cNvSpPr>
          <p:nvPr/>
        </p:nvSpPr>
        <p:spPr bwMode="auto">
          <a:xfrm flipV="1">
            <a:off x="4724400" y="4419600"/>
            <a:ext cx="10668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6599" name="Oval 23"/>
          <p:cNvSpPr>
            <a:spLocks noChangeArrowheads="1"/>
          </p:cNvSpPr>
          <p:nvPr/>
        </p:nvSpPr>
        <p:spPr bwMode="auto">
          <a:xfrm>
            <a:off x="5638800" y="5486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600" name="Oval 24"/>
          <p:cNvSpPr>
            <a:spLocks noChangeArrowheads="1"/>
          </p:cNvSpPr>
          <p:nvPr/>
        </p:nvSpPr>
        <p:spPr bwMode="auto">
          <a:xfrm>
            <a:off x="7924800" y="4876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601" name="Oval 25"/>
          <p:cNvSpPr>
            <a:spLocks noChangeArrowheads="1"/>
          </p:cNvSpPr>
          <p:nvPr/>
        </p:nvSpPr>
        <p:spPr bwMode="auto">
          <a:xfrm>
            <a:off x="6934200" y="54864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602" name="Oval 26"/>
          <p:cNvSpPr>
            <a:spLocks noChangeArrowheads="1"/>
          </p:cNvSpPr>
          <p:nvPr/>
        </p:nvSpPr>
        <p:spPr bwMode="auto">
          <a:xfrm>
            <a:off x="4648200" y="5486400"/>
            <a:ext cx="228600" cy="228600"/>
          </a:xfrm>
          <a:prstGeom prst="ellipse">
            <a:avLst/>
          </a:prstGeom>
          <a:solidFill>
            <a:srgbClr val="FF9900"/>
          </a:solidFill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603" name="Oval 27"/>
          <p:cNvSpPr>
            <a:spLocks noChangeArrowheads="1"/>
          </p:cNvSpPr>
          <p:nvPr/>
        </p:nvSpPr>
        <p:spPr bwMode="auto">
          <a:xfrm>
            <a:off x="5715000" y="43434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604" name="Oval 28"/>
          <p:cNvSpPr>
            <a:spLocks noChangeArrowheads="1"/>
          </p:cNvSpPr>
          <p:nvPr/>
        </p:nvSpPr>
        <p:spPr bwMode="auto">
          <a:xfrm>
            <a:off x="6934200" y="4343400"/>
            <a:ext cx="228600" cy="228600"/>
          </a:xfrm>
          <a:prstGeom prst="ellipse">
            <a:avLst/>
          </a:prstGeom>
          <a:solidFill>
            <a:srgbClr val="FF9900"/>
          </a:solidFill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605" name="Text Box 29"/>
          <p:cNvSpPr txBox="1">
            <a:spLocks noChangeArrowheads="1"/>
          </p:cNvSpPr>
          <p:nvPr/>
        </p:nvSpPr>
        <p:spPr bwMode="auto">
          <a:xfrm>
            <a:off x="5181600" y="5943600"/>
            <a:ext cx="334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chemeClr val="tx1"/>
                </a:solidFill>
                <a:latin typeface="Times New Roman" pitchFamily="18" charset="0"/>
              </a:rPr>
              <a:t>Three colors are enough</a:t>
            </a:r>
          </a:p>
        </p:txBody>
      </p:sp>
      <p:pic>
        <p:nvPicPr>
          <p:cNvPr id="30" name="Picture 29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6" grpId="0" animBg="1"/>
      <p:bldP spid="536587" grpId="0" animBg="1"/>
      <p:bldP spid="536588" grpId="0" animBg="1"/>
      <p:bldP spid="536589" grpId="0" animBg="1"/>
      <p:bldP spid="536590" grpId="0" animBg="1"/>
      <p:bldP spid="536591" grpId="0" animBg="1"/>
      <p:bldP spid="536592" grpId="0" autoUpdateAnimBg="0"/>
      <p:bldP spid="536599" grpId="0" animBg="1"/>
      <p:bldP spid="536600" grpId="0" animBg="1"/>
      <p:bldP spid="536601" grpId="0" animBg="1"/>
      <p:bldP spid="536602" grpId="0" animBg="1"/>
      <p:bldP spid="536603" grpId="0" animBg="1"/>
      <p:bldP spid="536604" grpId="0" animBg="1"/>
      <p:bldP spid="536605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706</Words>
  <Application>Microsoft Office PowerPoint</Application>
  <PresentationFormat>On-screen Show (4:3)</PresentationFormat>
  <Paragraphs>47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Backtracking</vt:lpstr>
      <vt:lpstr>Backtracking</vt:lpstr>
      <vt:lpstr>Sum of subsets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Hamiltonian Circuit Problems 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</dc:title>
  <dc:creator>anantram</dc:creator>
  <cp:lastModifiedBy>anantram</cp:lastModifiedBy>
  <cp:revision>13</cp:revision>
  <dcterms:created xsi:type="dcterms:W3CDTF">2020-11-09T06:39:17Z</dcterms:created>
  <dcterms:modified xsi:type="dcterms:W3CDTF">2020-11-27T08:27:53Z</dcterms:modified>
</cp:coreProperties>
</file>