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5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F1284-17A2-4687-B04C-2B8B0B5C336E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EA972-5572-43CC-96EF-D84FDA8DB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1CFA-51B3-416E-AA9A-90F363A0A1D8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9EE0-326D-48EA-B49F-6D9F49F6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1CFA-51B3-416E-AA9A-90F363A0A1D8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9EE0-326D-48EA-B49F-6D9F49F6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1CFA-51B3-416E-AA9A-90F363A0A1D8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9EE0-326D-48EA-B49F-6D9F49F6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1CFA-51B3-416E-AA9A-90F363A0A1D8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9EE0-326D-48EA-B49F-6D9F49F6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1CFA-51B3-416E-AA9A-90F363A0A1D8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9EE0-326D-48EA-B49F-6D9F49F6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1CFA-51B3-416E-AA9A-90F363A0A1D8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9EE0-326D-48EA-B49F-6D9F49F6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1CFA-51B3-416E-AA9A-90F363A0A1D8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9EE0-326D-48EA-B49F-6D9F49F6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1CFA-51B3-416E-AA9A-90F363A0A1D8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9EE0-326D-48EA-B49F-6D9F49F6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1CFA-51B3-416E-AA9A-90F363A0A1D8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9EE0-326D-48EA-B49F-6D9F49F6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1CFA-51B3-416E-AA9A-90F363A0A1D8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9EE0-326D-48EA-B49F-6D9F49F6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1CFA-51B3-416E-AA9A-90F363A0A1D8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9EE0-326D-48EA-B49F-6D9F49F6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1CFA-51B3-416E-AA9A-90F363A0A1D8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9EE0-326D-48EA-B49F-6D9F49F68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44304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Branch and Bound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48" y="378904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Anant</a:t>
            </a:r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Branch and Bound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38200" y="1143001"/>
            <a:ext cx="8077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Branch and bound (BB) is a general 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search method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especially in discrete optimization. 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TW" sz="2000" dirty="0" smtClean="0">
                <a:latin typeface="Times New Roman" pitchFamily="18" charset="0"/>
              </a:rPr>
              <a:t>There is a way to split the solution space (branch)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TW" sz="2000" dirty="0" smtClean="0">
                <a:latin typeface="Times New Roman" pitchFamily="18" charset="0"/>
              </a:rPr>
              <a:t>There is a way to predict a lower bound for a class of solutions. There is also a way to find a upper bound of an optimal solution. If the lower bound of a solution exceeds the upper bound, this solution cannot be optimal and thus we should terminate the branching associated with this solution.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divide it into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TW" sz="2000" dirty="0" smtClean="0">
                <a:latin typeface="Times New Roman" pitchFamily="18" charset="0"/>
              </a:rPr>
              <a:t>The algorithm is applied recursively to the </a:t>
            </a:r>
            <a:r>
              <a:rPr lang="en-US" altLang="zh-TW" sz="2000" dirty="0" err="1" smtClean="0">
                <a:latin typeface="Times New Roman" pitchFamily="18" charset="0"/>
              </a:rPr>
              <a:t>subproblems</a:t>
            </a:r>
            <a:r>
              <a:rPr lang="en-US" altLang="zh-TW" sz="2000" dirty="0" smtClean="0">
                <a:latin typeface="Times New Roman" pitchFamily="18" charset="0"/>
              </a:rPr>
              <a:t>. The search proceeds until all nodes have been solved or pruned. 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Backtracking uses a depth-first search with pruning, the branch and bound algorithm uses a breadth-first search with pruning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Branch and bound uses a queue as an auxiliary data structure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In many types of problems, branch and bound is faster than backtracking, due to the use of a breadth-first search instead of a depth-first search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The worst case scenario is the same, as it will still visit every node in the tree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Travelling Salesman Problem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447800"/>
            <a:ext cx="3962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23622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76400" y="3352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67000" y="24384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95600" y="35052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38200" y="43434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7" idx="6"/>
            <a:endCxn id="10" idx="2"/>
          </p:cNvCxnSpPr>
          <p:nvPr/>
        </p:nvCxnSpPr>
        <p:spPr>
          <a:xfrm>
            <a:off x="1295400" y="2514600"/>
            <a:ext cx="1371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2"/>
          </p:cNvCxnSpPr>
          <p:nvPr/>
        </p:nvCxnSpPr>
        <p:spPr>
          <a:xfrm>
            <a:off x="1143000" y="2590800"/>
            <a:ext cx="1752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4"/>
            <a:endCxn id="9" idx="1"/>
          </p:cNvCxnSpPr>
          <p:nvPr/>
        </p:nvCxnSpPr>
        <p:spPr>
          <a:xfrm rot="16200000" flipH="1">
            <a:off x="1053330" y="2718570"/>
            <a:ext cx="730437" cy="62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12" idx="0"/>
          </p:cNvCxnSpPr>
          <p:nvPr/>
        </p:nvCxnSpPr>
        <p:spPr>
          <a:xfrm rot="16200000" flipH="1">
            <a:off x="138930" y="3453629"/>
            <a:ext cx="1721037" cy="58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0" idx="1"/>
            <a:endCxn id="7" idx="7"/>
          </p:cNvCxnSpPr>
          <p:nvPr/>
        </p:nvCxnSpPr>
        <p:spPr>
          <a:xfrm rot="16200000" flipV="1">
            <a:off x="1943100" y="1703341"/>
            <a:ext cx="76200" cy="1483192"/>
          </a:xfrm>
          <a:prstGeom prst="curvedConnector3">
            <a:avLst>
              <a:gd name="adj1" fmla="val 4585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4"/>
            <a:endCxn id="11" idx="0"/>
          </p:cNvCxnSpPr>
          <p:nvPr/>
        </p:nvCxnSpPr>
        <p:spPr>
          <a:xfrm rot="16200000" flipH="1">
            <a:off x="2590800" y="30099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3"/>
            <a:endCxn id="9" idx="5"/>
          </p:cNvCxnSpPr>
          <p:nvPr/>
        </p:nvCxnSpPr>
        <p:spPr>
          <a:xfrm rot="5400000" flipH="1">
            <a:off x="2400300" y="3214267"/>
            <a:ext cx="152400" cy="949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3"/>
            <a:endCxn id="12" idx="7"/>
          </p:cNvCxnSpPr>
          <p:nvPr/>
        </p:nvCxnSpPr>
        <p:spPr>
          <a:xfrm rot="5400000">
            <a:off x="1746063" y="3182704"/>
            <a:ext cx="622674" cy="1787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11" idx="1"/>
          </p:cNvCxnSpPr>
          <p:nvPr/>
        </p:nvCxnSpPr>
        <p:spPr>
          <a:xfrm rot="16200000" flipV="1">
            <a:off x="1643880" y="2242321"/>
            <a:ext cx="959037" cy="16559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  <a:endCxn id="9" idx="7"/>
          </p:cNvCxnSpPr>
          <p:nvPr/>
        </p:nvCxnSpPr>
        <p:spPr>
          <a:xfrm rot="5400000">
            <a:off x="2012763" y="2687404"/>
            <a:ext cx="698874" cy="721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0" idx="6"/>
            <a:endCxn id="12" idx="5"/>
          </p:cNvCxnSpPr>
          <p:nvPr/>
        </p:nvCxnSpPr>
        <p:spPr>
          <a:xfrm flipH="1">
            <a:off x="1163404" y="2590800"/>
            <a:ext cx="1884596" cy="2012763"/>
          </a:xfrm>
          <a:prstGeom prst="curvedConnector4">
            <a:avLst>
              <a:gd name="adj1" fmla="val -17355"/>
              <a:gd name="adj2" fmla="val 1135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11" idx="6"/>
            <a:endCxn id="10" idx="5"/>
          </p:cNvCxnSpPr>
          <p:nvPr/>
        </p:nvCxnSpPr>
        <p:spPr>
          <a:xfrm flipH="1" flipV="1">
            <a:off x="2992204" y="2698563"/>
            <a:ext cx="284396" cy="959037"/>
          </a:xfrm>
          <a:prstGeom prst="curvedConnector4">
            <a:avLst>
              <a:gd name="adj1" fmla="val -80381"/>
              <a:gd name="adj2" fmla="val 981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9" idx="2"/>
            <a:endCxn id="7" idx="4"/>
          </p:cNvCxnSpPr>
          <p:nvPr/>
        </p:nvCxnSpPr>
        <p:spPr>
          <a:xfrm rot="10800000">
            <a:off x="1104900" y="2667000"/>
            <a:ext cx="571500" cy="8382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9" idx="6"/>
            <a:endCxn id="10" idx="4"/>
          </p:cNvCxnSpPr>
          <p:nvPr/>
        </p:nvCxnSpPr>
        <p:spPr>
          <a:xfrm flipV="1">
            <a:off x="2057400" y="2743200"/>
            <a:ext cx="800100" cy="7620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3"/>
            <a:endCxn id="11" idx="4"/>
          </p:cNvCxnSpPr>
          <p:nvPr/>
        </p:nvCxnSpPr>
        <p:spPr>
          <a:xfrm rot="16200000" flipH="1">
            <a:off x="2310630" y="3034529"/>
            <a:ext cx="197037" cy="1353904"/>
          </a:xfrm>
          <a:prstGeom prst="curvedConnector3">
            <a:avLst>
              <a:gd name="adj1" fmla="val 216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1066800" y="3733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12" idx="2"/>
            <a:endCxn id="7" idx="2"/>
          </p:cNvCxnSpPr>
          <p:nvPr/>
        </p:nvCxnSpPr>
        <p:spPr>
          <a:xfrm rot="10800000" flipH="1">
            <a:off x="838200" y="2514600"/>
            <a:ext cx="76200" cy="1981200"/>
          </a:xfrm>
          <a:prstGeom prst="curvedConnector3">
            <a:avLst>
              <a:gd name="adj1" fmla="val -3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2" idx="3"/>
            <a:endCxn id="10" idx="4"/>
          </p:cNvCxnSpPr>
          <p:nvPr/>
        </p:nvCxnSpPr>
        <p:spPr>
          <a:xfrm rot="5400000" flipH="1" flipV="1">
            <a:off x="945566" y="2691630"/>
            <a:ext cx="1860363" cy="1963504"/>
          </a:xfrm>
          <a:prstGeom prst="curvedConnector3">
            <a:avLst>
              <a:gd name="adj1" fmla="val -562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stCxn id="12" idx="6"/>
            <a:endCxn id="11" idx="5"/>
          </p:cNvCxnSpPr>
          <p:nvPr/>
        </p:nvCxnSpPr>
        <p:spPr>
          <a:xfrm flipV="1">
            <a:off x="1219200" y="3765363"/>
            <a:ext cx="2001604" cy="7304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12" idx="0"/>
            <a:endCxn id="9" idx="2"/>
          </p:cNvCxnSpPr>
          <p:nvPr/>
        </p:nvCxnSpPr>
        <p:spPr>
          <a:xfrm rot="5400000" flipH="1" flipV="1">
            <a:off x="933450" y="3600450"/>
            <a:ext cx="838200" cy="647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2971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1828800"/>
            <a:ext cx="2476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4343400"/>
            <a:ext cx="2514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343400"/>
            <a:ext cx="2476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Related image"/>
          <p:cNvPicPr/>
          <p:nvPr/>
        </p:nvPicPr>
        <p:blipFill>
          <a:blip r:embed="rId5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"/>
            <a:ext cx="2514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2133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we Consider edge 0--1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743200"/>
            <a:ext cx="2209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90600" y="5105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 1= Cost of node 0  + weight of edge (0—1) + Reduction Cost</a:t>
            </a:r>
            <a:endParaRPr lang="en-US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4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"/>
            <a:ext cx="2514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2133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we Consider edge 0--2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105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 2= Cost of node 0  + weight of edge (0—2) + Reduction Cost</a:t>
            </a:r>
            <a:endParaRPr lang="en-US" dirty="0"/>
          </a:p>
        </p:txBody>
      </p:sp>
      <p:pic>
        <p:nvPicPr>
          <p:cNvPr id="7" name="Picture 6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667000"/>
            <a:ext cx="2667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2438400"/>
            <a:ext cx="2971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"/>
            <a:ext cx="2514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2133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we Consider edge 0--3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105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 3= Cost of node 0  + weight of edge (0—3) + Reduction Cost</a:t>
            </a:r>
            <a:endParaRPr lang="en-US" dirty="0"/>
          </a:p>
        </p:txBody>
      </p:sp>
      <p:pic>
        <p:nvPicPr>
          <p:cNvPr id="7" name="Picture 6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514600"/>
            <a:ext cx="2743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"/>
            <a:ext cx="2514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2133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we Consider edge 0--4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105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 4= Cost of node 0  + weight of edge (0—4) + Reduction Cost</a:t>
            </a:r>
            <a:endParaRPr lang="en-US" dirty="0"/>
          </a:p>
        </p:txBody>
      </p:sp>
      <p:pic>
        <p:nvPicPr>
          <p:cNvPr id="7" name="Picture 6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819400"/>
            <a:ext cx="2514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99" y="0"/>
            <a:ext cx="76962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06680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140</Words>
  <Application>Microsoft Office PowerPoint</Application>
  <PresentationFormat>On-screen Show (4:3)</PresentationFormat>
  <Paragraphs>31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Branch and Bound</vt:lpstr>
      <vt:lpstr>Branch and Bound </vt:lpstr>
      <vt:lpstr>Travelling Salesman Problem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</dc:title>
  <dc:creator>anantram</dc:creator>
  <cp:lastModifiedBy>anantram</cp:lastModifiedBy>
  <cp:revision>10</cp:revision>
  <dcterms:created xsi:type="dcterms:W3CDTF">2020-11-23T09:29:51Z</dcterms:created>
  <dcterms:modified xsi:type="dcterms:W3CDTF">2020-12-08T05:33:15Z</dcterms:modified>
</cp:coreProperties>
</file>