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495800"/>
            <a:ext cx="41148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by:-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Anant</a:t>
            </a:r>
            <a:r>
              <a:rPr lang="en-US" dirty="0" smtClean="0"/>
              <a:t> Ram</a:t>
            </a:r>
          </a:p>
          <a:p>
            <a:r>
              <a:rPr lang="en-US" dirty="0" smtClean="0"/>
              <a:t>Associate Professor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914400"/>
            <a:ext cx="228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140" y="1670653"/>
            <a:ext cx="5274590" cy="514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95651" y="2624137"/>
            <a:ext cx="5086985" cy="3613150"/>
            <a:chOff x="2795651" y="2624137"/>
            <a:chExt cx="5086985" cy="3613150"/>
          </a:xfrm>
        </p:grpSpPr>
        <p:sp>
          <p:nvSpPr>
            <p:cNvPr id="4" name="object 4"/>
            <p:cNvSpPr/>
            <p:nvPr/>
          </p:nvSpPr>
          <p:spPr>
            <a:xfrm>
              <a:off x="2795651" y="2624137"/>
              <a:ext cx="5086495" cy="3613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9376" y="2731007"/>
              <a:ext cx="612648" cy="6248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1281" y="2709290"/>
              <a:ext cx="609600" cy="622935"/>
            </a:xfrm>
            <a:custGeom>
              <a:avLst/>
              <a:gdLst/>
              <a:ahLst/>
              <a:cxnLst/>
              <a:rect l="l" t="t" r="r" b="b"/>
              <a:pathLst>
                <a:path w="609600" h="622935">
                  <a:moveTo>
                    <a:pt x="181863" y="0"/>
                  </a:moveTo>
                  <a:lnTo>
                    <a:pt x="0" y="172720"/>
                  </a:lnTo>
                  <a:lnTo>
                    <a:pt x="336803" y="527304"/>
                  </a:lnTo>
                  <a:lnTo>
                    <a:pt x="245871" y="613664"/>
                  </a:lnTo>
                  <a:lnTo>
                    <a:pt x="600455" y="622808"/>
                  </a:lnTo>
                  <a:lnTo>
                    <a:pt x="609599" y="268224"/>
                  </a:lnTo>
                  <a:lnTo>
                    <a:pt x="518667" y="354584"/>
                  </a:lnTo>
                  <a:lnTo>
                    <a:pt x="181863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0983" y="229362"/>
            <a:ext cx="406590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Build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Heap</a:t>
            </a:r>
          </a:p>
        </p:txBody>
      </p:sp>
      <p:pic>
        <p:nvPicPr>
          <p:cNvPr id="8" name="Picture 7" descr="Related image"/>
          <p:cNvPicPr/>
          <p:nvPr/>
        </p:nvPicPr>
        <p:blipFill>
          <a:blip r:embed="rId5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40" y="233934"/>
            <a:ext cx="83285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Heap-Sort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 Algorithms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141" y="987628"/>
            <a:ext cx="7249795" cy="41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Heap Sort Algorithm:-</a:t>
            </a:r>
            <a:endParaRPr sz="2400">
              <a:latin typeface="Times New Roman"/>
              <a:cs typeface="Times New Roman"/>
            </a:endParaRPr>
          </a:p>
          <a:p>
            <a:pPr marL="1079500" indent="-305435">
              <a:lnSpc>
                <a:spcPct val="100000"/>
              </a:lnSpc>
              <a:spcBef>
                <a:spcPts val="1960"/>
              </a:spcBef>
              <a:buAutoNum type="arabicPeriod"/>
              <a:tabLst>
                <a:tab pos="1080135" algn="l"/>
              </a:tabLst>
            </a:pPr>
            <a:r>
              <a:rPr sz="2400" spc="-5" dirty="0">
                <a:latin typeface="Times New Roman"/>
                <a:cs typeface="Times New Roman"/>
              </a:rPr>
              <a:t>Build Max Heap from </a:t>
            </a:r>
            <a:r>
              <a:rPr sz="2400">
                <a:latin typeface="Times New Roman"/>
                <a:cs typeface="Times New Roman"/>
              </a:rPr>
              <a:t>unordered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1079500" indent="-305435">
              <a:lnSpc>
                <a:spcPct val="100000"/>
              </a:lnSpc>
              <a:spcBef>
                <a:spcPts val="1960"/>
              </a:spcBef>
              <a:buAutoNum type="arabicPeriod"/>
              <a:tabLst>
                <a:tab pos="108013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 For </a:t>
            </a:r>
            <a:r>
              <a:rPr lang="en-US" sz="2400" spc="-5" dirty="0" err="1" smtClean="0">
                <a:latin typeface="Times New Roman"/>
                <a:cs typeface="Times New Roman"/>
              </a:rPr>
              <a:t>i</a:t>
            </a:r>
            <a:r>
              <a:rPr lang="en-US" sz="2400" spc="-5" dirty="0" smtClean="0">
                <a:latin typeface="Times New Roman"/>
                <a:cs typeface="Times New Roman"/>
              </a:rPr>
              <a:t>=  Heap-size  to  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1231265" indent="-457200">
              <a:lnSpc>
                <a:spcPct val="100000"/>
              </a:lnSpc>
              <a:buAutoNum type="arabicPeriod" startAt="3"/>
              <a:tabLst>
                <a:tab pos="108013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          </a:t>
            </a:r>
            <a:r>
              <a:rPr sz="2400" spc="-5" smtClean="0">
                <a:latin typeface="Times New Roman"/>
                <a:cs typeface="Times New Roman"/>
              </a:rPr>
              <a:t>Swap </a:t>
            </a:r>
            <a:r>
              <a:rPr sz="2400" spc="-5">
                <a:latin typeface="Times New Roman"/>
                <a:cs typeface="Times New Roman"/>
              </a:rPr>
              <a:t>elements </a:t>
            </a:r>
            <a:r>
              <a:rPr sz="2400" spc="-5" smtClean="0">
                <a:latin typeface="Times New Roman"/>
                <a:cs typeface="Times New Roman"/>
              </a:rPr>
              <a:t>A[</a:t>
            </a:r>
            <a:r>
              <a:rPr lang="en-US" sz="2400" dirty="0" smtClean="0">
                <a:latin typeface="Times New Roman"/>
                <a:cs typeface="Times New Roman"/>
              </a:rPr>
              <a:t>Heap-size</a:t>
            </a:r>
            <a:r>
              <a:rPr sz="2400" spc="-5" smtClean="0">
                <a:latin typeface="Times New Roman"/>
                <a:cs typeface="Times New Roman"/>
              </a:rPr>
              <a:t>]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A[1</a:t>
            </a:r>
            <a:r>
              <a:rPr sz="2400" spc="-10" smtClean="0">
                <a:latin typeface="Times New Roman"/>
                <a:cs typeface="Times New Roman"/>
              </a:rPr>
              <a:t>]:</a:t>
            </a:r>
            <a:endParaRPr lang="en-US" sz="2400" spc="-10" dirty="0" smtClean="0">
              <a:latin typeface="Times New Roman"/>
              <a:cs typeface="Times New Roman"/>
            </a:endParaRPr>
          </a:p>
          <a:p>
            <a:pPr marL="1231265" indent="-457200">
              <a:lnSpc>
                <a:spcPct val="100000"/>
              </a:lnSpc>
              <a:buAutoNum type="arabicPeriod" startAt="3"/>
              <a:tabLst>
                <a:tab pos="1080135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          Heap-size=Heap-size -1</a:t>
            </a:r>
            <a:endParaRPr sz="2400">
              <a:latin typeface="Times New Roman"/>
              <a:cs typeface="Times New Roman"/>
            </a:endParaRPr>
          </a:p>
          <a:p>
            <a:pPr marL="774700" marR="5080">
              <a:lnSpc>
                <a:spcPct val="100000"/>
              </a:lnSpc>
              <a:spcBef>
                <a:spcPts val="775"/>
              </a:spcBef>
              <a:buAutoNum type="arabicPeriod" startAt="5"/>
              <a:tabLst>
                <a:tab pos="108013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              Max-</a:t>
            </a:r>
            <a:r>
              <a:rPr lang="en-US" sz="2400" spc="-5" dirty="0" err="1" smtClean="0">
                <a:latin typeface="Times New Roman"/>
                <a:cs typeface="Times New Roman"/>
              </a:rPr>
              <a:t>Heapify</a:t>
            </a:r>
            <a:r>
              <a:rPr lang="en-US" sz="2400" spc="-5" dirty="0" smtClean="0">
                <a:latin typeface="Times New Roman"/>
                <a:cs typeface="Times New Roman"/>
              </a:rPr>
              <a:t>(A, 1</a:t>
            </a:r>
            <a:r>
              <a:rPr lang="en-US" sz="2400" spc="-5" dirty="0" smtClean="0">
                <a:latin typeface="Times New Roman"/>
                <a:cs typeface="Times New Roman"/>
              </a:rPr>
              <a:t>)</a:t>
            </a:r>
          </a:p>
          <a:p>
            <a:pPr marL="774700" marR="5080">
              <a:lnSpc>
                <a:spcPct val="100000"/>
              </a:lnSpc>
              <a:spcBef>
                <a:spcPts val="775"/>
              </a:spcBef>
              <a:buAutoNum type="arabicPeriod" startAt="5"/>
              <a:tabLst>
                <a:tab pos="1080135" algn="l"/>
              </a:tabLst>
            </a:pPr>
            <a:endParaRPr lang="en-US" sz="2400" spc="-5" dirty="0" smtClean="0">
              <a:latin typeface="Times New Roman"/>
              <a:cs typeface="Times New Roman"/>
            </a:endParaRPr>
          </a:p>
          <a:p>
            <a:pPr marL="774700" marR="5080">
              <a:lnSpc>
                <a:spcPct val="100000"/>
              </a:lnSpc>
              <a:spcBef>
                <a:spcPts val="775"/>
              </a:spcBef>
              <a:tabLst>
                <a:tab pos="108013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The complexity is O(n </a:t>
            </a:r>
            <a:r>
              <a:rPr lang="en-US" sz="2400" spc="-5" dirty="0" err="1" smtClean="0">
                <a:latin typeface="Times New Roman"/>
                <a:cs typeface="Times New Roman"/>
              </a:rPr>
              <a:t>logn</a:t>
            </a:r>
            <a:r>
              <a:rPr lang="en-US" sz="2400" spc="-5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29362"/>
            <a:ext cx="6400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Heap-Sort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74750"/>
            <a:ext cx="3670300" cy="260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52950" y="1289050"/>
            <a:ext cx="4591050" cy="2463800"/>
            <a:chOff x="4552950" y="1289050"/>
            <a:chExt cx="4591050" cy="2463800"/>
          </a:xfrm>
        </p:grpSpPr>
        <p:sp>
          <p:nvSpPr>
            <p:cNvPr id="5" name="object 5"/>
            <p:cNvSpPr/>
            <p:nvPr/>
          </p:nvSpPr>
          <p:spPr>
            <a:xfrm>
              <a:off x="4552950" y="1289050"/>
              <a:ext cx="4591050" cy="2463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1875" y="1636712"/>
              <a:ext cx="1762125" cy="224154"/>
            </a:xfrm>
            <a:custGeom>
              <a:avLst/>
              <a:gdLst/>
              <a:ahLst/>
              <a:cxnLst/>
              <a:rect l="l" t="t" r="r" b="b"/>
              <a:pathLst>
                <a:path w="1762125" h="224155">
                  <a:moveTo>
                    <a:pt x="1762125" y="0"/>
                  </a:moveTo>
                  <a:lnTo>
                    <a:pt x="0" y="0"/>
                  </a:lnTo>
                  <a:lnTo>
                    <a:pt x="0" y="223837"/>
                  </a:lnTo>
                  <a:lnTo>
                    <a:pt x="1762125" y="223837"/>
                  </a:lnTo>
                  <a:lnTo>
                    <a:pt x="1762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924300" y="2087626"/>
            <a:ext cx="548640" cy="367665"/>
            <a:chOff x="3924300" y="2087626"/>
            <a:chExt cx="548640" cy="367665"/>
          </a:xfrm>
        </p:grpSpPr>
        <p:sp>
          <p:nvSpPr>
            <p:cNvPr id="8" name="object 8"/>
            <p:cNvSpPr/>
            <p:nvPr/>
          </p:nvSpPr>
          <p:spPr>
            <a:xfrm>
              <a:off x="3924300" y="2109216"/>
              <a:ext cx="548639" cy="345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25950" y="2087626"/>
              <a:ext cx="546100" cy="342900"/>
            </a:xfrm>
            <a:custGeom>
              <a:avLst/>
              <a:gdLst/>
              <a:ahLst/>
              <a:cxnLst/>
              <a:rect l="l" t="t" r="r" b="b"/>
              <a:pathLst>
                <a:path w="546100" h="342900">
                  <a:moveTo>
                    <a:pt x="374650" y="0"/>
                  </a:moveTo>
                  <a:lnTo>
                    <a:pt x="374650" y="85725"/>
                  </a:lnTo>
                  <a:lnTo>
                    <a:pt x="0" y="85725"/>
                  </a:lnTo>
                  <a:lnTo>
                    <a:pt x="0" y="257175"/>
                  </a:lnTo>
                  <a:lnTo>
                    <a:pt x="374650" y="257175"/>
                  </a:lnTo>
                  <a:lnTo>
                    <a:pt x="374650" y="342900"/>
                  </a:lnTo>
                  <a:lnTo>
                    <a:pt x="546100" y="171450"/>
                  </a:lnTo>
                  <a:lnTo>
                    <a:pt x="3746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946650" y="4148132"/>
            <a:ext cx="3479800" cy="2641600"/>
            <a:chOff x="4946650" y="4148132"/>
            <a:chExt cx="3479800" cy="2641600"/>
          </a:xfrm>
        </p:grpSpPr>
        <p:sp>
          <p:nvSpPr>
            <p:cNvPr id="11" name="object 11"/>
            <p:cNvSpPr/>
            <p:nvPr/>
          </p:nvSpPr>
          <p:spPr>
            <a:xfrm>
              <a:off x="4946650" y="4148132"/>
              <a:ext cx="3479800" cy="26412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2144" y="4169664"/>
              <a:ext cx="345948" cy="9250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4175" y="4148201"/>
              <a:ext cx="342900" cy="922655"/>
            </a:xfrm>
            <a:custGeom>
              <a:avLst/>
              <a:gdLst/>
              <a:ahLst/>
              <a:cxnLst/>
              <a:rect l="l" t="t" r="r" b="b"/>
              <a:pathLst>
                <a:path w="342900" h="922654">
                  <a:moveTo>
                    <a:pt x="257175" y="0"/>
                  </a:moveTo>
                  <a:lnTo>
                    <a:pt x="85725" y="0"/>
                  </a:lnTo>
                  <a:lnTo>
                    <a:pt x="85725" y="750824"/>
                  </a:lnTo>
                  <a:lnTo>
                    <a:pt x="0" y="750824"/>
                  </a:lnTo>
                  <a:lnTo>
                    <a:pt x="171450" y="922274"/>
                  </a:lnTo>
                  <a:lnTo>
                    <a:pt x="342900" y="750824"/>
                  </a:lnTo>
                  <a:lnTo>
                    <a:pt x="257175" y="750824"/>
                  </a:lnTo>
                  <a:lnTo>
                    <a:pt x="257175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60597" y="1634109"/>
            <a:ext cx="2639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Swap A[10]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A[1]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6698" y="4412742"/>
            <a:ext cx="230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Max_heapify(A,1)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6" name="Picture 15" descr="Related image"/>
          <p:cNvPicPr/>
          <p:nvPr/>
        </p:nvPicPr>
        <p:blipFill>
          <a:blip r:embed="rId7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915" y="799973"/>
            <a:ext cx="8749665" cy="6058535"/>
            <a:chOff x="394915" y="799973"/>
            <a:chExt cx="8749665" cy="6058535"/>
          </a:xfrm>
        </p:grpSpPr>
        <p:sp>
          <p:nvSpPr>
            <p:cNvPr id="3" name="object 3"/>
            <p:cNvSpPr/>
            <p:nvPr/>
          </p:nvSpPr>
          <p:spPr>
            <a:xfrm>
              <a:off x="394915" y="799973"/>
              <a:ext cx="4057482" cy="3022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17950" y="3435349"/>
              <a:ext cx="5726049" cy="3422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4279" y="3346704"/>
              <a:ext cx="641603" cy="618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1772" y="3332352"/>
              <a:ext cx="628015" cy="603885"/>
            </a:xfrm>
            <a:custGeom>
              <a:avLst/>
              <a:gdLst/>
              <a:ahLst/>
              <a:cxnLst/>
              <a:rect l="l" t="t" r="r" b="b"/>
              <a:pathLst>
                <a:path w="628014" h="603885">
                  <a:moveTo>
                    <a:pt x="166750" y="0"/>
                  </a:moveTo>
                  <a:lnTo>
                    <a:pt x="0" y="183134"/>
                  </a:lnTo>
                  <a:lnTo>
                    <a:pt x="361568" y="512318"/>
                  </a:lnTo>
                  <a:lnTo>
                    <a:pt x="278129" y="603885"/>
                  </a:lnTo>
                  <a:lnTo>
                    <a:pt x="628015" y="587502"/>
                  </a:lnTo>
                  <a:lnTo>
                    <a:pt x="611632" y="237744"/>
                  </a:lnTo>
                  <a:lnTo>
                    <a:pt x="528319" y="329184"/>
                  </a:lnTo>
                  <a:lnTo>
                    <a:pt x="1667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1772" y="3332352"/>
              <a:ext cx="628015" cy="603885"/>
            </a:xfrm>
            <a:custGeom>
              <a:avLst/>
              <a:gdLst/>
              <a:ahLst/>
              <a:cxnLst/>
              <a:rect l="l" t="t" r="r" b="b"/>
              <a:pathLst>
                <a:path w="628014" h="603885">
                  <a:moveTo>
                    <a:pt x="166750" y="0"/>
                  </a:moveTo>
                  <a:lnTo>
                    <a:pt x="528319" y="329184"/>
                  </a:lnTo>
                  <a:lnTo>
                    <a:pt x="611632" y="237744"/>
                  </a:lnTo>
                  <a:lnTo>
                    <a:pt x="628015" y="587502"/>
                  </a:lnTo>
                  <a:lnTo>
                    <a:pt x="278129" y="603885"/>
                  </a:lnTo>
                  <a:lnTo>
                    <a:pt x="361568" y="512318"/>
                  </a:lnTo>
                  <a:lnTo>
                    <a:pt x="0" y="183134"/>
                  </a:lnTo>
                  <a:lnTo>
                    <a:pt x="166750" y="0"/>
                  </a:lnTo>
                  <a:close/>
                </a:path>
              </a:pathLst>
            </a:custGeom>
            <a:ln w="95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0126" y="229362"/>
            <a:ext cx="497027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Heap-Sort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700022" y="4126814"/>
            <a:ext cx="2487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Swap A[9]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A[1]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Picture 9" descr="Related image"/>
          <p:cNvPicPr/>
          <p:nvPr/>
        </p:nvPicPr>
        <p:blipFill>
          <a:blip r:embed="rId5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2848" y="3594098"/>
            <a:ext cx="4509536" cy="3177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322320" y="5121465"/>
            <a:ext cx="645160" cy="622935"/>
            <a:chOff x="3322320" y="5121465"/>
            <a:chExt cx="645160" cy="622935"/>
          </a:xfrm>
        </p:grpSpPr>
        <p:sp>
          <p:nvSpPr>
            <p:cNvPr id="4" name="object 4"/>
            <p:cNvSpPr/>
            <p:nvPr/>
          </p:nvSpPr>
          <p:spPr>
            <a:xfrm>
              <a:off x="3322320" y="5145024"/>
              <a:ext cx="644651" cy="598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0448" y="5126228"/>
              <a:ext cx="628015" cy="588010"/>
            </a:xfrm>
            <a:custGeom>
              <a:avLst/>
              <a:gdLst/>
              <a:ahLst/>
              <a:cxnLst/>
              <a:rect l="l" t="t" r="r" b="b"/>
              <a:pathLst>
                <a:path w="628014" h="588010">
                  <a:moveTo>
                    <a:pt x="166750" y="0"/>
                  </a:moveTo>
                  <a:lnTo>
                    <a:pt x="0" y="183134"/>
                  </a:lnTo>
                  <a:lnTo>
                    <a:pt x="268604" y="427736"/>
                  </a:lnTo>
                  <a:lnTo>
                    <a:pt x="185292" y="519252"/>
                  </a:lnTo>
                  <a:lnTo>
                    <a:pt x="628015" y="587527"/>
                  </a:lnTo>
                  <a:lnTo>
                    <a:pt x="518794" y="153035"/>
                  </a:lnTo>
                  <a:lnTo>
                    <a:pt x="435355" y="244602"/>
                  </a:lnTo>
                  <a:lnTo>
                    <a:pt x="1667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0448" y="5126228"/>
              <a:ext cx="628015" cy="588010"/>
            </a:xfrm>
            <a:custGeom>
              <a:avLst/>
              <a:gdLst/>
              <a:ahLst/>
              <a:cxnLst/>
              <a:rect l="l" t="t" r="r" b="b"/>
              <a:pathLst>
                <a:path w="628014" h="588010">
                  <a:moveTo>
                    <a:pt x="166750" y="0"/>
                  </a:moveTo>
                  <a:lnTo>
                    <a:pt x="435355" y="244602"/>
                  </a:lnTo>
                  <a:lnTo>
                    <a:pt x="518794" y="153035"/>
                  </a:lnTo>
                  <a:lnTo>
                    <a:pt x="628015" y="587527"/>
                  </a:lnTo>
                  <a:lnTo>
                    <a:pt x="185292" y="519252"/>
                  </a:lnTo>
                  <a:lnTo>
                    <a:pt x="268604" y="427736"/>
                  </a:lnTo>
                  <a:lnTo>
                    <a:pt x="0" y="183134"/>
                  </a:lnTo>
                  <a:lnTo>
                    <a:pt x="166750" y="0"/>
                  </a:lnTo>
                  <a:close/>
                </a:path>
              </a:pathLst>
            </a:custGeom>
            <a:ln w="952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0126" y="229362"/>
            <a:ext cx="497027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Heap-Sort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562" y="1025525"/>
            <a:ext cx="5902325" cy="3824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Related image"/>
          <p:cNvPicPr/>
          <p:nvPr/>
        </p:nvPicPr>
        <p:blipFill>
          <a:blip r:embed="rId5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9400" y="985900"/>
            <a:ext cx="8705850" cy="5779770"/>
            <a:chOff x="279400" y="985900"/>
            <a:chExt cx="8705850" cy="5779770"/>
          </a:xfrm>
        </p:grpSpPr>
        <p:sp>
          <p:nvSpPr>
            <p:cNvPr id="3" name="object 3"/>
            <p:cNvSpPr/>
            <p:nvPr/>
          </p:nvSpPr>
          <p:spPr>
            <a:xfrm>
              <a:off x="2976626" y="3347724"/>
              <a:ext cx="6008186" cy="34174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9400" y="985900"/>
              <a:ext cx="4665726" cy="30463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0126" y="229362"/>
            <a:ext cx="489407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Heap-Sort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20344" y="4126814"/>
            <a:ext cx="2487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Swap A[8]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A[1]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89732" y="3673665"/>
            <a:ext cx="643255" cy="638175"/>
            <a:chOff x="3189732" y="3673665"/>
            <a:chExt cx="643255" cy="638175"/>
          </a:xfrm>
        </p:grpSpPr>
        <p:sp>
          <p:nvSpPr>
            <p:cNvPr id="8" name="object 8"/>
            <p:cNvSpPr/>
            <p:nvPr/>
          </p:nvSpPr>
          <p:spPr>
            <a:xfrm>
              <a:off x="3189732" y="3692652"/>
              <a:ext cx="643128" cy="618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8749" y="3678428"/>
              <a:ext cx="628015" cy="603885"/>
            </a:xfrm>
            <a:custGeom>
              <a:avLst/>
              <a:gdLst/>
              <a:ahLst/>
              <a:cxnLst/>
              <a:rect l="l" t="t" r="r" b="b"/>
              <a:pathLst>
                <a:path w="628014" h="603885">
                  <a:moveTo>
                    <a:pt x="166750" y="0"/>
                  </a:moveTo>
                  <a:lnTo>
                    <a:pt x="0" y="183134"/>
                  </a:lnTo>
                  <a:lnTo>
                    <a:pt x="361441" y="512318"/>
                  </a:lnTo>
                  <a:lnTo>
                    <a:pt x="278129" y="603885"/>
                  </a:lnTo>
                  <a:lnTo>
                    <a:pt x="628015" y="587502"/>
                  </a:lnTo>
                  <a:lnTo>
                    <a:pt x="611632" y="237617"/>
                  </a:lnTo>
                  <a:lnTo>
                    <a:pt x="528193" y="329184"/>
                  </a:lnTo>
                  <a:lnTo>
                    <a:pt x="1667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98749" y="3678428"/>
              <a:ext cx="628015" cy="603885"/>
            </a:xfrm>
            <a:custGeom>
              <a:avLst/>
              <a:gdLst/>
              <a:ahLst/>
              <a:cxnLst/>
              <a:rect l="l" t="t" r="r" b="b"/>
              <a:pathLst>
                <a:path w="628014" h="603885">
                  <a:moveTo>
                    <a:pt x="166750" y="0"/>
                  </a:moveTo>
                  <a:lnTo>
                    <a:pt x="528193" y="329184"/>
                  </a:lnTo>
                  <a:lnTo>
                    <a:pt x="611632" y="237617"/>
                  </a:lnTo>
                  <a:lnTo>
                    <a:pt x="628015" y="587502"/>
                  </a:lnTo>
                  <a:lnTo>
                    <a:pt x="278129" y="603885"/>
                  </a:lnTo>
                  <a:lnTo>
                    <a:pt x="361441" y="512318"/>
                  </a:lnTo>
                  <a:lnTo>
                    <a:pt x="0" y="183134"/>
                  </a:lnTo>
                  <a:lnTo>
                    <a:pt x="166750" y="0"/>
                  </a:lnTo>
                  <a:close/>
                </a:path>
              </a:pathLst>
            </a:custGeom>
            <a:ln w="95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Related image"/>
          <p:cNvPicPr/>
          <p:nvPr/>
        </p:nvPicPr>
        <p:blipFill>
          <a:blip r:embed="rId5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3200" marR="5080" indent="-190500" algn="just">
              <a:lnSpc>
                <a:spcPts val="3020"/>
              </a:lnSpc>
              <a:spcBef>
                <a:spcPts val="480"/>
              </a:spcBef>
            </a:pPr>
            <a:r>
              <a:rPr lang="en-US" sz="2400" spc="-14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z="24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2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spc="-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9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-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spc="-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2400" spc="-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8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spc="-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90" dirty="0" smtClean="0">
                <a:latin typeface="Times New Roman" pitchFamily="18" charset="0"/>
                <a:cs typeface="Times New Roman" pitchFamily="18" charset="0"/>
              </a:rPr>
              <a:t>stores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9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-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80" dirty="0" smtClean="0"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sz="2400" spc="-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20" dirty="0" smtClean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US" sz="2400" spc="85" dirty="0" smtClean="0"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lang="en-US" sz="2400" spc="110" dirty="0" smtClean="0">
                <a:latin typeface="Times New Roman" pitchFamily="18" charset="0"/>
                <a:cs typeface="Times New Roman" pitchFamily="18" charset="0"/>
              </a:rPr>
              <a:t>(with </a:t>
            </a:r>
            <a:r>
              <a:rPr lang="en-US" sz="2400" spc="35" dirty="0" smtClean="0">
                <a:latin typeface="Times New Roman" pitchFamily="18" charset="0"/>
                <a:cs typeface="Times New Roman" pitchFamily="18" charset="0"/>
              </a:rPr>
              <a:t>keys), </a:t>
            </a:r>
            <a:r>
              <a:rPr lang="en-US" sz="2400" spc="17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spc="12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400" spc="17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spc="35" dirty="0" smtClean="0">
                <a:latin typeface="Times New Roman" pitchFamily="18" charset="0"/>
                <a:cs typeface="Times New Roman" pitchFamily="18" charset="0"/>
              </a:rPr>
              <a:t>following  </a:t>
            </a:r>
            <a:r>
              <a:rPr lang="en-US" sz="2400" spc="95" dirty="0" smtClean="0">
                <a:latin typeface="Times New Roman" pitchFamily="18" charset="0"/>
                <a:cs typeface="Times New Roman" pitchFamily="18" charset="0"/>
              </a:rPr>
              <a:t>properties: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68960" indent="-247650" algn="just">
              <a:lnSpc>
                <a:spcPct val="100000"/>
              </a:lnSpc>
              <a:buClr>
                <a:srgbClr val="0E6EC5"/>
              </a:buClr>
              <a:buSzPct val="84000"/>
              <a:buFont typeface="Wingdings" pitchFamily="2" charset="2"/>
              <a:buChar char="Ø"/>
              <a:tabLst>
                <a:tab pos="569595" algn="l"/>
              </a:tabLst>
            </a:pPr>
            <a:r>
              <a:rPr lang="en-US" sz="2400" spc="85" dirty="0" smtClean="0"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sz="2400" spc="35" dirty="0" smtClean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sz="2400" spc="-1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05" dirty="0" smtClean="0"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 marL="568960" indent="-247650" algn="just">
              <a:lnSpc>
                <a:spcPct val="100000"/>
              </a:lnSpc>
              <a:buClr>
                <a:srgbClr val="0E6EC5"/>
              </a:buClr>
              <a:buSzPct val="84000"/>
              <a:buFont typeface="Wingdings" pitchFamily="2" charset="2"/>
              <a:buChar char="Ø"/>
              <a:tabLst>
                <a:tab pos="569595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68960" indent="-247650" algn="just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4000"/>
              <a:buFont typeface="Wingdings" pitchFamily="2" charset="2"/>
              <a:buChar char="Ø"/>
              <a:tabLst>
                <a:tab pos="569595" algn="l"/>
              </a:tabLst>
            </a:pPr>
            <a:r>
              <a:rPr lang="en-US" sz="2400" spc="110" dirty="0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z="2400" spc="-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25" dirty="0" smtClean="0">
                <a:latin typeface="Times New Roman" pitchFamily="18" charset="0"/>
                <a:cs typeface="Times New Roman" pitchFamily="18" charset="0"/>
              </a:rPr>
              <a:t>Order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 of Heap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 Heap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 Heap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685" marR="5080" indent="-5156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" pitchFamily="2" charset="2"/>
              <a:buChar char="Ø"/>
              <a:tabLst>
                <a:tab pos="673735" algn="l"/>
                <a:tab pos="675005" algn="l"/>
              </a:tabLst>
            </a:pPr>
            <a:r>
              <a:rPr lang="en-US" sz="2400" spc="90" dirty="0" smtClean="0">
                <a:latin typeface="Times New Roman"/>
                <a:cs typeface="Times New Roman"/>
              </a:rPr>
              <a:t>The</a:t>
            </a:r>
            <a:r>
              <a:rPr lang="en-US" sz="2400" spc="-65" dirty="0" smtClean="0">
                <a:latin typeface="Times New Roman"/>
                <a:cs typeface="Times New Roman"/>
              </a:rPr>
              <a:t> </a:t>
            </a:r>
            <a:r>
              <a:rPr lang="en-US" sz="2400" spc="70" dirty="0" smtClean="0">
                <a:latin typeface="Times New Roman"/>
                <a:cs typeface="Times New Roman"/>
              </a:rPr>
              <a:t>first</a:t>
            </a:r>
            <a:r>
              <a:rPr lang="en-US" sz="2400" spc="-75" dirty="0" smtClean="0">
                <a:latin typeface="Times New Roman"/>
                <a:cs typeface="Times New Roman"/>
              </a:rPr>
              <a:t> </a:t>
            </a:r>
            <a:r>
              <a:rPr lang="en-US" sz="2400" spc="90" dirty="0" smtClean="0">
                <a:latin typeface="Times New Roman"/>
                <a:cs typeface="Times New Roman"/>
              </a:rPr>
              <a:t>major</a:t>
            </a:r>
            <a:r>
              <a:rPr lang="en-US" sz="2400" spc="-120" dirty="0" smtClean="0">
                <a:latin typeface="Times New Roman"/>
                <a:cs typeface="Times New Roman"/>
              </a:rPr>
              <a:t> </a:t>
            </a:r>
            <a:r>
              <a:rPr lang="en-US" sz="2400" spc="100" dirty="0" smtClean="0">
                <a:latin typeface="Times New Roman"/>
                <a:cs typeface="Times New Roman"/>
              </a:rPr>
              <a:t>step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15" dirty="0" smtClean="0">
                <a:latin typeface="Times New Roman"/>
                <a:cs typeface="Times New Roman"/>
              </a:rPr>
              <a:t>involves</a:t>
            </a:r>
            <a:r>
              <a:rPr lang="en-US" sz="2400" spc="-65" dirty="0" smtClean="0">
                <a:latin typeface="Times New Roman"/>
                <a:cs typeface="Times New Roman"/>
              </a:rPr>
              <a:t> </a:t>
            </a:r>
            <a:r>
              <a:rPr lang="en-US" sz="2400" spc="95" dirty="0" smtClean="0">
                <a:latin typeface="Times New Roman"/>
                <a:cs typeface="Times New Roman"/>
              </a:rPr>
              <a:t>transforming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145" dirty="0" smtClean="0">
                <a:latin typeface="Times New Roman"/>
                <a:cs typeface="Times New Roman"/>
              </a:rPr>
              <a:t>the</a:t>
            </a:r>
            <a:r>
              <a:rPr lang="en-US" sz="2400" spc="-110" dirty="0" smtClean="0">
                <a:latin typeface="Times New Roman"/>
                <a:cs typeface="Times New Roman"/>
              </a:rPr>
              <a:t> </a:t>
            </a:r>
            <a:r>
              <a:rPr lang="en-US" sz="2400" spc="90" dirty="0" smtClean="0">
                <a:latin typeface="Times New Roman"/>
                <a:cs typeface="Times New Roman"/>
              </a:rPr>
              <a:t>complete  </a:t>
            </a:r>
            <a:r>
              <a:rPr lang="en-US" sz="2400" spc="105" dirty="0" smtClean="0">
                <a:latin typeface="Times New Roman"/>
                <a:cs typeface="Times New Roman"/>
              </a:rPr>
              <a:t>tree </a:t>
            </a:r>
            <a:r>
              <a:rPr lang="en-US" sz="2400" spc="110" dirty="0" smtClean="0">
                <a:latin typeface="Times New Roman"/>
                <a:cs typeface="Times New Roman"/>
              </a:rPr>
              <a:t>into</a:t>
            </a:r>
            <a:r>
              <a:rPr lang="en-US" sz="2400" spc="-434" dirty="0" smtClean="0">
                <a:latin typeface="Times New Roman"/>
                <a:cs typeface="Times New Roman"/>
              </a:rPr>
              <a:t> </a:t>
            </a:r>
            <a:r>
              <a:rPr lang="en-US" sz="2400" spc="85" dirty="0" smtClean="0">
                <a:latin typeface="Times New Roman"/>
                <a:cs typeface="Times New Roman"/>
              </a:rPr>
              <a:t>a heap.</a:t>
            </a:r>
          </a:p>
          <a:p>
            <a:pPr marL="527685" marR="5080" indent="-5156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None/>
              <a:tabLst>
                <a:tab pos="673735" algn="l"/>
                <a:tab pos="675005" algn="l"/>
              </a:tabLst>
            </a:pPr>
            <a:endParaRPr lang="en-US" sz="2400" spc="85" dirty="0" smtClean="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None/>
              <a:tabLst>
                <a:tab pos="673735" algn="l"/>
                <a:tab pos="675005" algn="l"/>
              </a:tabLst>
            </a:pPr>
            <a:endParaRPr lang="en-US" sz="2400" dirty="0" smtClean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" pitchFamily="2" charset="2"/>
              <a:buChar char="Ø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527685" marR="318135" indent="-515620" algn="just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Wingdings" pitchFamily="2" charset="2"/>
              <a:buChar char="Ø"/>
              <a:tabLst>
                <a:tab pos="528320" algn="l"/>
              </a:tabLst>
            </a:pPr>
            <a:r>
              <a:rPr lang="en-US" sz="2400" spc="90" dirty="0" smtClean="0">
                <a:latin typeface="Times New Roman"/>
                <a:cs typeface="Times New Roman"/>
              </a:rPr>
              <a:t>The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spc="90" dirty="0" smtClean="0">
                <a:latin typeface="Times New Roman"/>
                <a:cs typeface="Times New Roman"/>
              </a:rPr>
              <a:t>second</a:t>
            </a:r>
            <a:r>
              <a:rPr lang="en-US" sz="2400" spc="20" dirty="0" smtClean="0">
                <a:latin typeface="Times New Roman"/>
                <a:cs typeface="Times New Roman"/>
              </a:rPr>
              <a:t> </a:t>
            </a:r>
            <a:r>
              <a:rPr lang="en-US" sz="2400" spc="90" dirty="0" smtClean="0">
                <a:latin typeface="Times New Roman"/>
                <a:cs typeface="Times New Roman"/>
              </a:rPr>
              <a:t>major</a:t>
            </a:r>
            <a:r>
              <a:rPr lang="en-US" sz="2400" spc="-125" dirty="0" smtClean="0">
                <a:latin typeface="Times New Roman"/>
                <a:cs typeface="Times New Roman"/>
              </a:rPr>
              <a:t> </a:t>
            </a:r>
            <a:r>
              <a:rPr lang="en-US" sz="2400" spc="100" dirty="0" smtClean="0">
                <a:latin typeface="Times New Roman"/>
                <a:cs typeface="Times New Roman"/>
              </a:rPr>
              <a:t>step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spc="20" dirty="0" smtClean="0">
                <a:latin typeface="Times New Roman"/>
                <a:cs typeface="Times New Roman"/>
              </a:rPr>
              <a:t>is</a:t>
            </a:r>
            <a:r>
              <a:rPr lang="en-US" sz="2400" spc="-65" dirty="0" smtClean="0">
                <a:latin typeface="Times New Roman"/>
                <a:cs typeface="Times New Roman"/>
              </a:rPr>
              <a:t> </a:t>
            </a:r>
            <a:r>
              <a:rPr lang="en-US" sz="2400" spc="120" dirty="0" smtClean="0">
                <a:latin typeface="Times New Roman"/>
                <a:cs typeface="Times New Roman"/>
              </a:rPr>
              <a:t>to</a:t>
            </a:r>
            <a:r>
              <a:rPr lang="en-US" sz="2400" spc="-100" dirty="0" smtClean="0">
                <a:latin typeface="Times New Roman"/>
                <a:cs typeface="Times New Roman"/>
              </a:rPr>
              <a:t> </a:t>
            </a:r>
            <a:r>
              <a:rPr lang="en-US" sz="2400" spc="100" dirty="0" smtClean="0">
                <a:latin typeface="Times New Roman"/>
                <a:cs typeface="Times New Roman"/>
              </a:rPr>
              <a:t>perform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spc="145" dirty="0" smtClean="0">
                <a:latin typeface="Times New Roman"/>
                <a:cs typeface="Times New Roman"/>
              </a:rPr>
              <a:t>the</a:t>
            </a:r>
            <a:r>
              <a:rPr lang="en-US" sz="2400" spc="-114" dirty="0" smtClean="0">
                <a:latin typeface="Times New Roman"/>
                <a:cs typeface="Times New Roman"/>
              </a:rPr>
              <a:t> </a:t>
            </a:r>
            <a:r>
              <a:rPr lang="en-US" sz="2400" spc="90" dirty="0" smtClean="0">
                <a:latin typeface="Times New Roman"/>
                <a:cs typeface="Times New Roman"/>
              </a:rPr>
              <a:t>actual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spc="105" dirty="0" smtClean="0">
                <a:latin typeface="Times New Roman"/>
                <a:cs typeface="Times New Roman"/>
              </a:rPr>
              <a:t>sort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spc="25" dirty="0" smtClean="0">
                <a:latin typeface="Times New Roman"/>
                <a:cs typeface="Times New Roman"/>
              </a:rPr>
              <a:t>by  </a:t>
            </a:r>
            <a:r>
              <a:rPr lang="en-US" sz="2400" spc="80" dirty="0" smtClean="0">
                <a:latin typeface="Times New Roman"/>
                <a:cs typeface="Times New Roman"/>
              </a:rPr>
              <a:t>extracting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145" dirty="0" smtClean="0">
                <a:latin typeface="Times New Roman"/>
                <a:cs typeface="Times New Roman"/>
              </a:rPr>
              <a:t>the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spc="60" dirty="0" smtClean="0">
                <a:latin typeface="Times New Roman"/>
                <a:cs typeface="Times New Roman"/>
              </a:rPr>
              <a:t>largest</a:t>
            </a:r>
            <a:r>
              <a:rPr lang="en-US" sz="2400" spc="-95" dirty="0" smtClean="0">
                <a:latin typeface="Times New Roman"/>
                <a:cs typeface="Times New Roman"/>
              </a:rPr>
              <a:t> </a:t>
            </a:r>
            <a:r>
              <a:rPr lang="en-US" sz="2400" spc="105" dirty="0" smtClean="0">
                <a:latin typeface="Times New Roman"/>
                <a:cs typeface="Times New Roman"/>
              </a:rPr>
              <a:t>or</a:t>
            </a:r>
            <a:r>
              <a:rPr lang="en-US" sz="2400" spc="-85" dirty="0" smtClean="0">
                <a:latin typeface="Times New Roman"/>
                <a:cs typeface="Times New Roman"/>
              </a:rPr>
              <a:t> </a:t>
            </a:r>
            <a:r>
              <a:rPr lang="en-US" sz="2400" spc="60" dirty="0" smtClean="0">
                <a:latin typeface="Times New Roman"/>
                <a:cs typeface="Times New Roman"/>
              </a:rPr>
              <a:t>lowest</a:t>
            </a:r>
            <a:r>
              <a:rPr lang="en-US" sz="2400" spc="-85" dirty="0" smtClean="0">
                <a:latin typeface="Times New Roman"/>
                <a:cs typeface="Times New Roman"/>
              </a:rPr>
              <a:t> </a:t>
            </a:r>
            <a:r>
              <a:rPr lang="en-US" sz="2400" spc="120" dirty="0" smtClean="0">
                <a:latin typeface="Times New Roman"/>
                <a:cs typeface="Times New Roman"/>
              </a:rPr>
              <a:t>element</a:t>
            </a:r>
            <a:r>
              <a:rPr lang="en-US" sz="2400" spc="-65" dirty="0" smtClean="0">
                <a:latin typeface="Times New Roman"/>
                <a:cs typeface="Times New Roman"/>
              </a:rPr>
              <a:t> </a:t>
            </a:r>
            <a:r>
              <a:rPr lang="en-US" sz="2400" spc="80" dirty="0" smtClean="0">
                <a:latin typeface="Times New Roman"/>
                <a:cs typeface="Times New Roman"/>
              </a:rPr>
              <a:t>from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spc="145" dirty="0" smtClean="0">
                <a:latin typeface="Times New Roman"/>
                <a:cs typeface="Times New Roman"/>
              </a:rPr>
              <a:t>the</a:t>
            </a:r>
            <a:r>
              <a:rPr lang="en-US" sz="2400" spc="-85" dirty="0" smtClean="0">
                <a:latin typeface="Times New Roman"/>
                <a:cs typeface="Times New Roman"/>
              </a:rPr>
              <a:t> </a:t>
            </a:r>
            <a:r>
              <a:rPr lang="en-US" sz="2400" spc="114" dirty="0" smtClean="0">
                <a:latin typeface="Times New Roman"/>
                <a:cs typeface="Times New Roman"/>
              </a:rPr>
              <a:t>root  </a:t>
            </a:r>
            <a:r>
              <a:rPr lang="en-US" sz="2400" spc="145" dirty="0" smtClean="0">
                <a:latin typeface="Times New Roman"/>
                <a:cs typeface="Times New Roman"/>
              </a:rPr>
              <a:t>and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95" dirty="0" smtClean="0">
                <a:latin typeface="Times New Roman"/>
                <a:cs typeface="Times New Roman"/>
              </a:rPr>
              <a:t>transforming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145" dirty="0" smtClean="0">
                <a:latin typeface="Times New Roman"/>
                <a:cs typeface="Times New Roman"/>
              </a:rPr>
              <a:t>the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spc="100" dirty="0" smtClean="0">
                <a:latin typeface="Times New Roman"/>
                <a:cs typeface="Times New Roman"/>
              </a:rPr>
              <a:t>remaining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105" dirty="0" smtClean="0">
                <a:latin typeface="Times New Roman"/>
                <a:cs typeface="Times New Roman"/>
              </a:rPr>
              <a:t>tree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110" dirty="0" smtClean="0">
                <a:latin typeface="Times New Roman"/>
                <a:cs typeface="Times New Roman"/>
              </a:rPr>
              <a:t>into</a:t>
            </a:r>
            <a:r>
              <a:rPr lang="en-US" sz="2400" spc="-125" dirty="0" smtClean="0">
                <a:latin typeface="Times New Roman"/>
                <a:cs typeface="Times New Roman"/>
              </a:rPr>
              <a:t> </a:t>
            </a:r>
            <a:r>
              <a:rPr lang="en-US" sz="2400" spc="85" dirty="0" smtClean="0">
                <a:latin typeface="Times New Roman"/>
                <a:cs typeface="Times New Roman"/>
              </a:rPr>
              <a:t>a</a:t>
            </a:r>
            <a:r>
              <a:rPr lang="en-US" sz="2400" spc="-65" dirty="0" smtClean="0">
                <a:latin typeface="Times New Roman"/>
                <a:cs typeface="Times New Roman"/>
              </a:rPr>
              <a:t> </a:t>
            </a:r>
            <a:r>
              <a:rPr lang="en-US" sz="2400" spc="85" dirty="0" smtClean="0">
                <a:latin typeface="Times New Roman"/>
                <a:cs typeface="Times New Roman"/>
              </a:rPr>
              <a:t>heap.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529" y="229362"/>
            <a:ext cx="35502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Heap as a</a:t>
            </a:r>
            <a:r>
              <a:rPr sz="32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5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1" y="1142237"/>
            <a:ext cx="8170646" cy="194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899"/>
              </a:lnSpc>
              <a:spcBef>
                <a:spcPts val="100"/>
              </a:spcBef>
              <a:tabLst>
                <a:tab pos="175450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tree:	first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array,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corresponding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 i = 1  parent(i) =i/2: returns index 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node's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parent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3970" marR="1699895" indent="-1905" algn="just">
              <a:lnSpc>
                <a:spcPts val="3890"/>
              </a:lnSpc>
              <a:spcBef>
                <a:spcPts val="45"/>
              </a:spcBef>
              <a:tabLst>
                <a:tab pos="180657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left(i)=2i:	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returns index 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node's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left child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right(i)=2i+1: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returns index 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node's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child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7447" y="4021137"/>
            <a:ext cx="3251200" cy="1855470"/>
            <a:chOff x="917447" y="4021137"/>
            <a:chExt cx="3251200" cy="1855470"/>
          </a:xfrm>
        </p:grpSpPr>
        <p:sp>
          <p:nvSpPr>
            <p:cNvPr id="5" name="object 5"/>
            <p:cNvSpPr/>
            <p:nvPr/>
          </p:nvSpPr>
          <p:spPr>
            <a:xfrm>
              <a:off x="2429255" y="4043172"/>
              <a:ext cx="381000" cy="362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1575" y="4032250"/>
              <a:ext cx="355600" cy="338455"/>
            </a:xfrm>
            <a:custGeom>
              <a:avLst/>
              <a:gdLst/>
              <a:ahLst/>
              <a:cxnLst/>
              <a:rect l="l" t="t" r="r" b="b"/>
              <a:pathLst>
                <a:path w="355600" h="338454">
                  <a:moveTo>
                    <a:pt x="0" y="169037"/>
                  </a:moveTo>
                  <a:lnTo>
                    <a:pt x="6352" y="124104"/>
                  </a:lnTo>
                  <a:lnTo>
                    <a:pt x="24280" y="83725"/>
                  </a:lnTo>
                  <a:lnTo>
                    <a:pt x="52085" y="49514"/>
                  </a:lnTo>
                  <a:lnTo>
                    <a:pt x="88072" y="23081"/>
                  </a:lnTo>
                  <a:lnTo>
                    <a:pt x="130542" y="6038"/>
                  </a:lnTo>
                  <a:lnTo>
                    <a:pt x="177800" y="0"/>
                  </a:lnTo>
                  <a:lnTo>
                    <a:pt x="225057" y="6038"/>
                  </a:lnTo>
                  <a:lnTo>
                    <a:pt x="267527" y="23081"/>
                  </a:lnTo>
                  <a:lnTo>
                    <a:pt x="303514" y="49514"/>
                  </a:lnTo>
                  <a:lnTo>
                    <a:pt x="331319" y="83725"/>
                  </a:lnTo>
                  <a:lnTo>
                    <a:pt x="349247" y="124104"/>
                  </a:lnTo>
                  <a:lnTo>
                    <a:pt x="355600" y="169037"/>
                  </a:lnTo>
                  <a:lnTo>
                    <a:pt x="349247" y="213969"/>
                  </a:lnTo>
                  <a:lnTo>
                    <a:pt x="331319" y="254348"/>
                  </a:lnTo>
                  <a:lnTo>
                    <a:pt x="303514" y="288559"/>
                  </a:lnTo>
                  <a:lnTo>
                    <a:pt x="267527" y="314992"/>
                  </a:lnTo>
                  <a:lnTo>
                    <a:pt x="225057" y="332035"/>
                  </a:lnTo>
                  <a:lnTo>
                    <a:pt x="177800" y="338074"/>
                  </a:lnTo>
                  <a:lnTo>
                    <a:pt x="130542" y="332035"/>
                  </a:lnTo>
                  <a:lnTo>
                    <a:pt x="88072" y="314992"/>
                  </a:lnTo>
                  <a:lnTo>
                    <a:pt x="52085" y="288559"/>
                  </a:lnTo>
                  <a:lnTo>
                    <a:pt x="24280" y="254348"/>
                  </a:lnTo>
                  <a:lnTo>
                    <a:pt x="6352" y="213969"/>
                  </a:lnTo>
                  <a:lnTo>
                    <a:pt x="0" y="169037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4855" y="4500372"/>
              <a:ext cx="381000" cy="362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7174" y="4489450"/>
              <a:ext cx="355600" cy="338455"/>
            </a:xfrm>
            <a:custGeom>
              <a:avLst/>
              <a:gdLst/>
              <a:ahLst/>
              <a:cxnLst/>
              <a:rect l="l" t="t" r="r" b="b"/>
              <a:pathLst>
                <a:path w="355600" h="338454">
                  <a:moveTo>
                    <a:pt x="0" y="169037"/>
                  </a:moveTo>
                  <a:lnTo>
                    <a:pt x="6352" y="124104"/>
                  </a:lnTo>
                  <a:lnTo>
                    <a:pt x="24280" y="83725"/>
                  </a:lnTo>
                  <a:lnTo>
                    <a:pt x="52085" y="49514"/>
                  </a:lnTo>
                  <a:lnTo>
                    <a:pt x="88072" y="23081"/>
                  </a:lnTo>
                  <a:lnTo>
                    <a:pt x="130542" y="6038"/>
                  </a:lnTo>
                  <a:lnTo>
                    <a:pt x="177800" y="0"/>
                  </a:lnTo>
                  <a:lnTo>
                    <a:pt x="225057" y="6038"/>
                  </a:lnTo>
                  <a:lnTo>
                    <a:pt x="267527" y="23081"/>
                  </a:lnTo>
                  <a:lnTo>
                    <a:pt x="303514" y="49514"/>
                  </a:lnTo>
                  <a:lnTo>
                    <a:pt x="331319" y="83725"/>
                  </a:lnTo>
                  <a:lnTo>
                    <a:pt x="349247" y="124104"/>
                  </a:lnTo>
                  <a:lnTo>
                    <a:pt x="355600" y="169037"/>
                  </a:lnTo>
                  <a:lnTo>
                    <a:pt x="349247" y="213969"/>
                  </a:lnTo>
                  <a:lnTo>
                    <a:pt x="331319" y="254348"/>
                  </a:lnTo>
                  <a:lnTo>
                    <a:pt x="303514" y="288559"/>
                  </a:lnTo>
                  <a:lnTo>
                    <a:pt x="267527" y="314992"/>
                  </a:lnTo>
                  <a:lnTo>
                    <a:pt x="225057" y="332035"/>
                  </a:lnTo>
                  <a:lnTo>
                    <a:pt x="177800" y="338074"/>
                  </a:lnTo>
                  <a:lnTo>
                    <a:pt x="130542" y="332035"/>
                  </a:lnTo>
                  <a:lnTo>
                    <a:pt x="88072" y="314992"/>
                  </a:lnTo>
                  <a:lnTo>
                    <a:pt x="52085" y="288559"/>
                  </a:lnTo>
                  <a:lnTo>
                    <a:pt x="24280" y="254348"/>
                  </a:lnTo>
                  <a:lnTo>
                    <a:pt x="6352" y="213969"/>
                  </a:lnTo>
                  <a:lnTo>
                    <a:pt x="0" y="169037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4227" y="4328159"/>
              <a:ext cx="675132" cy="243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30450" y="4321175"/>
              <a:ext cx="663575" cy="217804"/>
            </a:xfrm>
            <a:custGeom>
              <a:avLst/>
              <a:gdLst/>
              <a:ahLst/>
              <a:cxnLst/>
              <a:rect l="l" t="t" r="r" b="b"/>
              <a:pathLst>
                <a:path w="663575" h="217804">
                  <a:moveTo>
                    <a:pt x="663575" y="0"/>
                  </a:moveTo>
                  <a:lnTo>
                    <a:pt x="0" y="2174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91840" y="4482083"/>
              <a:ext cx="381000" cy="364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05174" y="4471923"/>
              <a:ext cx="355600" cy="338455"/>
            </a:xfrm>
            <a:custGeom>
              <a:avLst/>
              <a:gdLst/>
              <a:ahLst/>
              <a:cxnLst/>
              <a:rect l="l" t="t" r="r" b="b"/>
              <a:pathLst>
                <a:path w="355600" h="338454">
                  <a:moveTo>
                    <a:pt x="0" y="169163"/>
                  </a:moveTo>
                  <a:lnTo>
                    <a:pt x="6352" y="124221"/>
                  </a:lnTo>
                  <a:lnTo>
                    <a:pt x="24280" y="83819"/>
                  </a:lnTo>
                  <a:lnTo>
                    <a:pt x="52085" y="49577"/>
                  </a:lnTo>
                  <a:lnTo>
                    <a:pt x="88072" y="23113"/>
                  </a:lnTo>
                  <a:lnTo>
                    <a:pt x="130542" y="6048"/>
                  </a:lnTo>
                  <a:lnTo>
                    <a:pt x="177800" y="0"/>
                  </a:lnTo>
                  <a:lnTo>
                    <a:pt x="225057" y="6048"/>
                  </a:lnTo>
                  <a:lnTo>
                    <a:pt x="267527" y="23113"/>
                  </a:lnTo>
                  <a:lnTo>
                    <a:pt x="303514" y="49577"/>
                  </a:lnTo>
                  <a:lnTo>
                    <a:pt x="331319" y="83819"/>
                  </a:lnTo>
                  <a:lnTo>
                    <a:pt x="349247" y="124221"/>
                  </a:lnTo>
                  <a:lnTo>
                    <a:pt x="355600" y="169163"/>
                  </a:lnTo>
                  <a:lnTo>
                    <a:pt x="349247" y="214096"/>
                  </a:lnTo>
                  <a:lnTo>
                    <a:pt x="331319" y="254475"/>
                  </a:lnTo>
                  <a:lnTo>
                    <a:pt x="303514" y="288686"/>
                  </a:lnTo>
                  <a:lnTo>
                    <a:pt x="267527" y="315119"/>
                  </a:lnTo>
                  <a:lnTo>
                    <a:pt x="225057" y="332162"/>
                  </a:lnTo>
                  <a:lnTo>
                    <a:pt x="177800" y="338200"/>
                  </a:lnTo>
                  <a:lnTo>
                    <a:pt x="130542" y="332162"/>
                  </a:lnTo>
                  <a:lnTo>
                    <a:pt x="88072" y="315119"/>
                  </a:lnTo>
                  <a:lnTo>
                    <a:pt x="52085" y="288686"/>
                  </a:lnTo>
                  <a:lnTo>
                    <a:pt x="24280" y="254475"/>
                  </a:lnTo>
                  <a:lnTo>
                    <a:pt x="6352" y="214096"/>
                  </a:lnTo>
                  <a:lnTo>
                    <a:pt x="0" y="169163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38627" y="4328159"/>
              <a:ext cx="624839" cy="2270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4850" y="4321175"/>
              <a:ext cx="612775" cy="200025"/>
            </a:xfrm>
            <a:custGeom>
              <a:avLst/>
              <a:gdLst/>
              <a:ahLst/>
              <a:cxnLst/>
              <a:rect l="l" t="t" r="r" b="b"/>
              <a:pathLst>
                <a:path w="612775" h="200025">
                  <a:moveTo>
                    <a:pt x="0" y="0"/>
                  </a:moveTo>
                  <a:lnTo>
                    <a:pt x="612775" y="20002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5755" y="5007863"/>
              <a:ext cx="381000" cy="364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8074" y="4997450"/>
              <a:ext cx="355600" cy="339725"/>
            </a:xfrm>
            <a:custGeom>
              <a:avLst/>
              <a:gdLst/>
              <a:ahLst/>
              <a:cxnLst/>
              <a:rect l="l" t="t" r="r" b="b"/>
              <a:pathLst>
                <a:path w="355600" h="339725">
                  <a:moveTo>
                    <a:pt x="0" y="169925"/>
                  </a:moveTo>
                  <a:lnTo>
                    <a:pt x="6351" y="124751"/>
                  </a:lnTo>
                  <a:lnTo>
                    <a:pt x="24274" y="84158"/>
                  </a:lnTo>
                  <a:lnTo>
                    <a:pt x="52076" y="49768"/>
                  </a:lnTo>
                  <a:lnTo>
                    <a:pt x="88060" y="23198"/>
                  </a:lnTo>
                  <a:lnTo>
                    <a:pt x="130533" y="6069"/>
                  </a:lnTo>
                  <a:lnTo>
                    <a:pt x="177800" y="0"/>
                  </a:lnTo>
                  <a:lnTo>
                    <a:pt x="225057" y="6069"/>
                  </a:lnTo>
                  <a:lnTo>
                    <a:pt x="267527" y="23198"/>
                  </a:lnTo>
                  <a:lnTo>
                    <a:pt x="303514" y="49768"/>
                  </a:lnTo>
                  <a:lnTo>
                    <a:pt x="331319" y="84158"/>
                  </a:lnTo>
                  <a:lnTo>
                    <a:pt x="349247" y="124751"/>
                  </a:lnTo>
                  <a:lnTo>
                    <a:pt x="355600" y="169925"/>
                  </a:lnTo>
                  <a:lnTo>
                    <a:pt x="349247" y="215047"/>
                  </a:lnTo>
                  <a:lnTo>
                    <a:pt x="331319" y="255603"/>
                  </a:lnTo>
                  <a:lnTo>
                    <a:pt x="303514" y="289972"/>
                  </a:lnTo>
                  <a:lnTo>
                    <a:pt x="267527" y="316531"/>
                  </a:lnTo>
                  <a:lnTo>
                    <a:pt x="225057" y="333656"/>
                  </a:lnTo>
                  <a:lnTo>
                    <a:pt x="177800" y="339724"/>
                  </a:lnTo>
                  <a:lnTo>
                    <a:pt x="130533" y="333656"/>
                  </a:lnTo>
                  <a:lnTo>
                    <a:pt x="88060" y="316531"/>
                  </a:lnTo>
                  <a:lnTo>
                    <a:pt x="52076" y="289972"/>
                  </a:lnTo>
                  <a:lnTo>
                    <a:pt x="24274" y="255603"/>
                  </a:lnTo>
                  <a:lnTo>
                    <a:pt x="6351" y="215047"/>
                  </a:lnTo>
                  <a:lnTo>
                    <a:pt x="0" y="169925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7447" y="5512308"/>
              <a:ext cx="381000" cy="364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0274" y="5502275"/>
              <a:ext cx="355600" cy="338455"/>
            </a:xfrm>
            <a:custGeom>
              <a:avLst/>
              <a:gdLst/>
              <a:ahLst/>
              <a:cxnLst/>
              <a:rect l="l" t="t" r="r" b="b"/>
              <a:pathLst>
                <a:path w="355600" h="338454">
                  <a:moveTo>
                    <a:pt x="0" y="169075"/>
                  </a:moveTo>
                  <a:lnTo>
                    <a:pt x="6351" y="124126"/>
                  </a:lnTo>
                  <a:lnTo>
                    <a:pt x="24274" y="83737"/>
                  </a:lnTo>
                  <a:lnTo>
                    <a:pt x="52076" y="49518"/>
                  </a:lnTo>
                  <a:lnTo>
                    <a:pt x="88060" y="23082"/>
                  </a:lnTo>
                  <a:lnTo>
                    <a:pt x="130533" y="6039"/>
                  </a:lnTo>
                  <a:lnTo>
                    <a:pt x="177800" y="0"/>
                  </a:lnTo>
                  <a:lnTo>
                    <a:pt x="225066" y="6039"/>
                  </a:lnTo>
                  <a:lnTo>
                    <a:pt x="267539" y="23082"/>
                  </a:lnTo>
                  <a:lnTo>
                    <a:pt x="303523" y="49518"/>
                  </a:lnTo>
                  <a:lnTo>
                    <a:pt x="331325" y="83737"/>
                  </a:lnTo>
                  <a:lnTo>
                    <a:pt x="349248" y="124126"/>
                  </a:lnTo>
                  <a:lnTo>
                    <a:pt x="355600" y="169075"/>
                  </a:lnTo>
                  <a:lnTo>
                    <a:pt x="349248" y="214018"/>
                  </a:lnTo>
                  <a:lnTo>
                    <a:pt x="331325" y="254404"/>
                  </a:lnTo>
                  <a:lnTo>
                    <a:pt x="303523" y="288620"/>
                  </a:lnTo>
                  <a:lnTo>
                    <a:pt x="267539" y="315055"/>
                  </a:lnTo>
                  <a:lnTo>
                    <a:pt x="225066" y="332098"/>
                  </a:lnTo>
                  <a:lnTo>
                    <a:pt x="177800" y="338137"/>
                  </a:lnTo>
                  <a:lnTo>
                    <a:pt x="130533" y="332098"/>
                  </a:lnTo>
                  <a:lnTo>
                    <a:pt x="88060" y="315055"/>
                  </a:lnTo>
                  <a:lnTo>
                    <a:pt x="52076" y="288620"/>
                  </a:lnTo>
                  <a:lnTo>
                    <a:pt x="24274" y="254404"/>
                  </a:lnTo>
                  <a:lnTo>
                    <a:pt x="6351" y="214018"/>
                  </a:lnTo>
                  <a:lnTo>
                    <a:pt x="0" y="169075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8447" y="5512308"/>
              <a:ext cx="381000" cy="364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1274" y="5502275"/>
              <a:ext cx="355600" cy="338455"/>
            </a:xfrm>
            <a:custGeom>
              <a:avLst/>
              <a:gdLst/>
              <a:ahLst/>
              <a:cxnLst/>
              <a:rect l="l" t="t" r="r" b="b"/>
              <a:pathLst>
                <a:path w="355600" h="338454">
                  <a:moveTo>
                    <a:pt x="0" y="169075"/>
                  </a:moveTo>
                  <a:lnTo>
                    <a:pt x="6352" y="124126"/>
                  </a:lnTo>
                  <a:lnTo>
                    <a:pt x="24280" y="83737"/>
                  </a:lnTo>
                  <a:lnTo>
                    <a:pt x="52085" y="49518"/>
                  </a:lnTo>
                  <a:lnTo>
                    <a:pt x="88072" y="23082"/>
                  </a:lnTo>
                  <a:lnTo>
                    <a:pt x="130542" y="6039"/>
                  </a:lnTo>
                  <a:lnTo>
                    <a:pt x="177800" y="0"/>
                  </a:lnTo>
                  <a:lnTo>
                    <a:pt x="225057" y="6039"/>
                  </a:lnTo>
                  <a:lnTo>
                    <a:pt x="267527" y="23082"/>
                  </a:lnTo>
                  <a:lnTo>
                    <a:pt x="303514" y="49518"/>
                  </a:lnTo>
                  <a:lnTo>
                    <a:pt x="331319" y="83737"/>
                  </a:lnTo>
                  <a:lnTo>
                    <a:pt x="349247" y="124126"/>
                  </a:lnTo>
                  <a:lnTo>
                    <a:pt x="355600" y="169075"/>
                  </a:lnTo>
                  <a:lnTo>
                    <a:pt x="349247" y="214018"/>
                  </a:lnTo>
                  <a:lnTo>
                    <a:pt x="331319" y="254404"/>
                  </a:lnTo>
                  <a:lnTo>
                    <a:pt x="303514" y="288620"/>
                  </a:lnTo>
                  <a:lnTo>
                    <a:pt x="267527" y="315055"/>
                  </a:lnTo>
                  <a:lnTo>
                    <a:pt x="225057" y="332098"/>
                  </a:lnTo>
                  <a:lnTo>
                    <a:pt x="177800" y="338137"/>
                  </a:lnTo>
                  <a:lnTo>
                    <a:pt x="130542" y="332098"/>
                  </a:lnTo>
                  <a:lnTo>
                    <a:pt x="88072" y="315055"/>
                  </a:lnTo>
                  <a:lnTo>
                    <a:pt x="52085" y="288620"/>
                  </a:lnTo>
                  <a:lnTo>
                    <a:pt x="24280" y="254404"/>
                  </a:lnTo>
                  <a:lnTo>
                    <a:pt x="6352" y="214018"/>
                  </a:lnTo>
                  <a:lnTo>
                    <a:pt x="0" y="169075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4231" y="5301996"/>
              <a:ext cx="80772" cy="2255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8074" y="5286375"/>
              <a:ext cx="52705" cy="215900"/>
            </a:xfrm>
            <a:custGeom>
              <a:avLst/>
              <a:gdLst/>
              <a:ahLst/>
              <a:cxnLst/>
              <a:rect l="l" t="t" r="r" b="b"/>
              <a:pathLst>
                <a:path w="52705" h="215900">
                  <a:moveTo>
                    <a:pt x="52387" y="0"/>
                  </a:moveTo>
                  <a:lnTo>
                    <a:pt x="0" y="2159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7507" y="5300472"/>
              <a:ext cx="105156" cy="2270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1350" y="5286375"/>
              <a:ext cx="78105" cy="215900"/>
            </a:xfrm>
            <a:custGeom>
              <a:avLst/>
              <a:gdLst/>
              <a:ahLst/>
              <a:cxnLst/>
              <a:rect l="l" t="t" r="r" b="b"/>
              <a:pathLst>
                <a:path w="78105" h="215900">
                  <a:moveTo>
                    <a:pt x="0" y="0"/>
                  </a:moveTo>
                  <a:lnTo>
                    <a:pt x="77724" y="21590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7111" y="4785359"/>
              <a:ext cx="310896" cy="243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874" y="4776723"/>
              <a:ext cx="294005" cy="220979"/>
            </a:xfrm>
            <a:custGeom>
              <a:avLst/>
              <a:gdLst/>
              <a:ahLst/>
              <a:cxnLst/>
              <a:rect l="l" t="t" r="r" b="b"/>
              <a:pathLst>
                <a:path w="294005" h="220979">
                  <a:moveTo>
                    <a:pt x="293750" y="0"/>
                  </a:moveTo>
                  <a:lnTo>
                    <a:pt x="0" y="2207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10155" y="5007863"/>
              <a:ext cx="381000" cy="364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2475" y="4997450"/>
              <a:ext cx="355600" cy="339725"/>
            </a:xfrm>
            <a:custGeom>
              <a:avLst/>
              <a:gdLst/>
              <a:ahLst/>
              <a:cxnLst/>
              <a:rect l="l" t="t" r="r" b="b"/>
              <a:pathLst>
                <a:path w="355600" h="339725">
                  <a:moveTo>
                    <a:pt x="0" y="169925"/>
                  </a:moveTo>
                  <a:lnTo>
                    <a:pt x="6352" y="124751"/>
                  </a:lnTo>
                  <a:lnTo>
                    <a:pt x="24280" y="84158"/>
                  </a:lnTo>
                  <a:lnTo>
                    <a:pt x="52085" y="49768"/>
                  </a:lnTo>
                  <a:lnTo>
                    <a:pt x="88072" y="23198"/>
                  </a:lnTo>
                  <a:lnTo>
                    <a:pt x="130542" y="6069"/>
                  </a:lnTo>
                  <a:lnTo>
                    <a:pt x="177800" y="0"/>
                  </a:lnTo>
                  <a:lnTo>
                    <a:pt x="225057" y="6069"/>
                  </a:lnTo>
                  <a:lnTo>
                    <a:pt x="267527" y="23198"/>
                  </a:lnTo>
                  <a:lnTo>
                    <a:pt x="303514" y="49768"/>
                  </a:lnTo>
                  <a:lnTo>
                    <a:pt x="331319" y="84158"/>
                  </a:lnTo>
                  <a:lnTo>
                    <a:pt x="349247" y="124751"/>
                  </a:lnTo>
                  <a:lnTo>
                    <a:pt x="355600" y="169925"/>
                  </a:lnTo>
                  <a:lnTo>
                    <a:pt x="349247" y="215047"/>
                  </a:lnTo>
                  <a:lnTo>
                    <a:pt x="331319" y="255603"/>
                  </a:lnTo>
                  <a:lnTo>
                    <a:pt x="303514" y="289972"/>
                  </a:lnTo>
                  <a:lnTo>
                    <a:pt x="267527" y="316531"/>
                  </a:lnTo>
                  <a:lnTo>
                    <a:pt x="225057" y="333656"/>
                  </a:lnTo>
                  <a:lnTo>
                    <a:pt x="177800" y="339724"/>
                  </a:lnTo>
                  <a:lnTo>
                    <a:pt x="130542" y="333656"/>
                  </a:lnTo>
                  <a:lnTo>
                    <a:pt x="88072" y="316531"/>
                  </a:lnTo>
                  <a:lnTo>
                    <a:pt x="52085" y="289972"/>
                  </a:lnTo>
                  <a:lnTo>
                    <a:pt x="24280" y="255603"/>
                  </a:lnTo>
                  <a:lnTo>
                    <a:pt x="6352" y="215047"/>
                  </a:lnTo>
                  <a:lnTo>
                    <a:pt x="0" y="169925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05939" y="5512308"/>
              <a:ext cx="381000" cy="364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9275" y="5502275"/>
              <a:ext cx="355600" cy="338455"/>
            </a:xfrm>
            <a:custGeom>
              <a:avLst/>
              <a:gdLst/>
              <a:ahLst/>
              <a:cxnLst/>
              <a:rect l="l" t="t" r="r" b="b"/>
              <a:pathLst>
                <a:path w="355600" h="338454">
                  <a:moveTo>
                    <a:pt x="0" y="169075"/>
                  </a:moveTo>
                  <a:lnTo>
                    <a:pt x="6352" y="124126"/>
                  </a:lnTo>
                  <a:lnTo>
                    <a:pt x="24280" y="83737"/>
                  </a:lnTo>
                  <a:lnTo>
                    <a:pt x="52085" y="49518"/>
                  </a:lnTo>
                  <a:lnTo>
                    <a:pt x="88072" y="23082"/>
                  </a:lnTo>
                  <a:lnTo>
                    <a:pt x="130542" y="6039"/>
                  </a:lnTo>
                  <a:lnTo>
                    <a:pt x="177800" y="0"/>
                  </a:lnTo>
                  <a:lnTo>
                    <a:pt x="225057" y="6039"/>
                  </a:lnTo>
                  <a:lnTo>
                    <a:pt x="267527" y="23082"/>
                  </a:lnTo>
                  <a:lnTo>
                    <a:pt x="303514" y="49518"/>
                  </a:lnTo>
                  <a:lnTo>
                    <a:pt x="331319" y="83737"/>
                  </a:lnTo>
                  <a:lnTo>
                    <a:pt x="349247" y="124126"/>
                  </a:lnTo>
                  <a:lnTo>
                    <a:pt x="355600" y="169075"/>
                  </a:lnTo>
                  <a:lnTo>
                    <a:pt x="349247" y="214018"/>
                  </a:lnTo>
                  <a:lnTo>
                    <a:pt x="331319" y="254404"/>
                  </a:lnTo>
                  <a:lnTo>
                    <a:pt x="303514" y="288620"/>
                  </a:lnTo>
                  <a:lnTo>
                    <a:pt x="267527" y="315055"/>
                  </a:lnTo>
                  <a:lnTo>
                    <a:pt x="225057" y="332098"/>
                  </a:lnTo>
                  <a:lnTo>
                    <a:pt x="177800" y="338137"/>
                  </a:lnTo>
                  <a:lnTo>
                    <a:pt x="130542" y="332098"/>
                  </a:lnTo>
                  <a:lnTo>
                    <a:pt x="88072" y="315055"/>
                  </a:lnTo>
                  <a:lnTo>
                    <a:pt x="52085" y="288620"/>
                  </a:lnTo>
                  <a:lnTo>
                    <a:pt x="24280" y="254404"/>
                  </a:lnTo>
                  <a:lnTo>
                    <a:pt x="6352" y="214018"/>
                  </a:lnTo>
                  <a:lnTo>
                    <a:pt x="0" y="169075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4247" y="5300472"/>
              <a:ext cx="103631" cy="2270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97075" y="5286375"/>
              <a:ext cx="78105" cy="215900"/>
            </a:xfrm>
            <a:custGeom>
              <a:avLst/>
              <a:gdLst/>
              <a:ahLst/>
              <a:cxnLst/>
              <a:rect l="l" t="t" r="r" b="b"/>
              <a:pathLst>
                <a:path w="78105" h="215900">
                  <a:moveTo>
                    <a:pt x="77850" y="0"/>
                  </a:moveTo>
                  <a:lnTo>
                    <a:pt x="0" y="21590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22703" y="4783836"/>
              <a:ext cx="385571" cy="2453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30450" y="4776723"/>
              <a:ext cx="370205" cy="220979"/>
            </a:xfrm>
            <a:custGeom>
              <a:avLst/>
              <a:gdLst/>
              <a:ahLst/>
              <a:cxnLst/>
              <a:rect l="l" t="t" r="r" b="b"/>
              <a:pathLst>
                <a:path w="370205" h="220979">
                  <a:moveTo>
                    <a:pt x="0" y="0"/>
                  </a:moveTo>
                  <a:lnTo>
                    <a:pt x="369824" y="2207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2740" y="4991100"/>
              <a:ext cx="381000" cy="364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86074" y="4980050"/>
              <a:ext cx="355600" cy="339725"/>
            </a:xfrm>
            <a:custGeom>
              <a:avLst/>
              <a:gdLst/>
              <a:ahLst/>
              <a:cxnLst/>
              <a:rect l="l" t="t" r="r" b="b"/>
              <a:pathLst>
                <a:path w="355600" h="339725">
                  <a:moveTo>
                    <a:pt x="0" y="169799"/>
                  </a:moveTo>
                  <a:lnTo>
                    <a:pt x="6352" y="124633"/>
                  </a:lnTo>
                  <a:lnTo>
                    <a:pt x="24280" y="84064"/>
                  </a:lnTo>
                  <a:lnTo>
                    <a:pt x="52085" y="49704"/>
                  </a:lnTo>
                  <a:lnTo>
                    <a:pt x="88072" y="23165"/>
                  </a:lnTo>
                  <a:lnTo>
                    <a:pt x="130542" y="6060"/>
                  </a:lnTo>
                  <a:lnTo>
                    <a:pt x="177800" y="0"/>
                  </a:lnTo>
                  <a:lnTo>
                    <a:pt x="225057" y="6060"/>
                  </a:lnTo>
                  <a:lnTo>
                    <a:pt x="267527" y="23165"/>
                  </a:lnTo>
                  <a:lnTo>
                    <a:pt x="303514" y="49704"/>
                  </a:lnTo>
                  <a:lnTo>
                    <a:pt x="331319" y="84064"/>
                  </a:lnTo>
                  <a:lnTo>
                    <a:pt x="349247" y="124633"/>
                  </a:lnTo>
                  <a:lnTo>
                    <a:pt x="355600" y="169799"/>
                  </a:lnTo>
                  <a:lnTo>
                    <a:pt x="349247" y="214973"/>
                  </a:lnTo>
                  <a:lnTo>
                    <a:pt x="331319" y="255566"/>
                  </a:lnTo>
                  <a:lnTo>
                    <a:pt x="303514" y="289956"/>
                  </a:lnTo>
                  <a:lnTo>
                    <a:pt x="267527" y="316526"/>
                  </a:lnTo>
                  <a:lnTo>
                    <a:pt x="225057" y="333655"/>
                  </a:lnTo>
                  <a:lnTo>
                    <a:pt x="177800" y="339725"/>
                  </a:lnTo>
                  <a:lnTo>
                    <a:pt x="130542" y="333655"/>
                  </a:lnTo>
                  <a:lnTo>
                    <a:pt x="88072" y="316526"/>
                  </a:lnTo>
                  <a:lnTo>
                    <a:pt x="52085" y="289956"/>
                  </a:lnTo>
                  <a:lnTo>
                    <a:pt x="24280" y="255566"/>
                  </a:lnTo>
                  <a:lnTo>
                    <a:pt x="6352" y="214973"/>
                  </a:lnTo>
                  <a:lnTo>
                    <a:pt x="0" y="169799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54096" y="4767072"/>
              <a:ext cx="312419" cy="243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63874" y="4759325"/>
              <a:ext cx="294005" cy="220979"/>
            </a:xfrm>
            <a:custGeom>
              <a:avLst/>
              <a:gdLst/>
              <a:ahLst/>
              <a:cxnLst/>
              <a:rect l="l" t="t" r="r" b="b"/>
              <a:pathLst>
                <a:path w="294004" h="220979">
                  <a:moveTo>
                    <a:pt x="293624" y="0"/>
                  </a:moveTo>
                  <a:lnTo>
                    <a:pt x="0" y="2207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87140" y="4991100"/>
              <a:ext cx="381000" cy="364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00474" y="4980050"/>
              <a:ext cx="355600" cy="339725"/>
            </a:xfrm>
            <a:custGeom>
              <a:avLst/>
              <a:gdLst/>
              <a:ahLst/>
              <a:cxnLst/>
              <a:rect l="l" t="t" r="r" b="b"/>
              <a:pathLst>
                <a:path w="355600" h="339725">
                  <a:moveTo>
                    <a:pt x="0" y="169799"/>
                  </a:moveTo>
                  <a:lnTo>
                    <a:pt x="6352" y="124633"/>
                  </a:lnTo>
                  <a:lnTo>
                    <a:pt x="24280" y="84064"/>
                  </a:lnTo>
                  <a:lnTo>
                    <a:pt x="52085" y="49704"/>
                  </a:lnTo>
                  <a:lnTo>
                    <a:pt x="88072" y="23165"/>
                  </a:lnTo>
                  <a:lnTo>
                    <a:pt x="130542" y="6060"/>
                  </a:lnTo>
                  <a:lnTo>
                    <a:pt x="177800" y="0"/>
                  </a:lnTo>
                  <a:lnTo>
                    <a:pt x="225057" y="6060"/>
                  </a:lnTo>
                  <a:lnTo>
                    <a:pt x="267527" y="23165"/>
                  </a:lnTo>
                  <a:lnTo>
                    <a:pt x="303514" y="49704"/>
                  </a:lnTo>
                  <a:lnTo>
                    <a:pt x="331319" y="84064"/>
                  </a:lnTo>
                  <a:lnTo>
                    <a:pt x="349247" y="124633"/>
                  </a:lnTo>
                  <a:lnTo>
                    <a:pt x="355600" y="169799"/>
                  </a:lnTo>
                  <a:lnTo>
                    <a:pt x="349247" y="214973"/>
                  </a:lnTo>
                  <a:lnTo>
                    <a:pt x="331319" y="255566"/>
                  </a:lnTo>
                  <a:lnTo>
                    <a:pt x="303514" y="289956"/>
                  </a:lnTo>
                  <a:lnTo>
                    <a:pt x="267527" y="316526"/>
                  </a:lnTo>
                  <a:lnTo>
                    <a:pt x="225057" y="333655"/>
                  </a:lnTo>
                  <a:lnTo>
                    <a:pt x="177800" y="339725"/>
                  </a:lnTo>
                  <a:lnTo>
                    <a:pt x="130542" y="333655"/>
                  </a:lnTo>
                  <a:lnTo>
                    <a:pt x="88072" y="316526"/>
                  </a:lnTo>
                  <a:lnTo>
                    <a:pt x="52085" y="289956"/>
                  </a:lnTo>
                  <a:lnTo>
                    <a:pt x="24280" y="255566"/>
                  </a:lnTo>
                  <a:lnTo>
                    <a:pt x="6352" y="214973"/>
                  </a:lnTo>
                  <a:lnTo>
                    <a:pt x="0" y="169799"/>
                  </a:lnTo>
                  <a:close/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99687" y="4767072"/>
              <a:ext cx="387096" cy="2453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08450" y="4759325"/>
              <a:ext cx="370205" cy="220979"/>
            </a:xfrm>
            <a:custGeom>
              <a:avLst/>
              <a:gdLst/>
              <a:ahLst/>
              <a:cxnLst/>
              <a:rect l="l" t="t" r="r" b="b"/>
              <a:pathLst>
                <a:path w="370204" h="220979">
                  <a:moveTo>
                    <a:pt x="0" y="0"/>
                  </a:moveTo>
                  <a:lnTo>
                    <a:pt x="369824" y="2207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21177" y="446819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00099" y="50073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86785" y="50073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32050" y="4028694"/>
            <a:ext cx="56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2400" i="1" spc="-7" baseline="39930" dirty="0">
                <a:latin typeface="Arial"/>
                <a:cs typeface="Arial"/>
              </a:rPr>
              <a:t>1</a:t>
            </a:r>
            <a:endParaRPr sz="2400" baseline="3993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43050" y="4091280"/>
            <a:ext cx="278765" cy="6946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655"/>
              </a:spcBef>
            </a:pPr>
            <a:r>
              <a:rPr sz="1600" i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spc="-10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34711" y="4925567"/>
            <a:ext cx="2947670" cy="553720"/>
            <a:chOff x="4934711" y="4925567"/>
            <a:chExt cx="2947670" cy="553720"/>
          </a:xfrm>
        </p:grpSpPr>
        <p:sp>
          <p:nvSpPr>
            <p:cNvPr id="49" name="object 49"/>
            <p:cNvSpPr/>
            <p:nvPr/>
          </p:nvSpPr>
          <p:spPr>
            <a:xfrm>
              <a:off x="4934711" y="4934711"/>
              <a:ext cx="365759" cy="5349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12079" y="4925567"/>
              <a:ext cx="384048" cy="5532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97067" y="4925567"/>
              <a:ext cx="384048" cy="5532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83579" y="4925567"/>
              <a:ext cx="384048" cy="5532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68567" y="4925567"/>
              <a:ext cx="384048" cy="5532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55079" y="4925567"/>
              <a:ext cx="384048" cy="5532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40067" y="4925567"/>
              <a:ext cx="384048" cy="5532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26579" y="4925567"/>
              <a:ext cx="384048" cy="5532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11567" y="4925567"/>
              <a:ext cx="384048" cy="5532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98079" y="4925567"/>
              <a:ext cx="384048" cy="5532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4968938" y="4945126"/>
          <a:ext cx="2867021" cy="458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655"/>
                <a:gridCol w="286385"/>
                <a:gridCol w="286384"/>
                <a:gridCol w="286384"/>
                <a:gridCol w="286384"/>
                <a:gridCol w="286385"/>
                <a:gridCol w="286385"/>
                <a:gridCol w="286385"/>
                <a:gridCol w="286385"/>
                <a:gridCol w="288289"/>
              </a:tblGrid>
              <a:tr h="458787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5053329" y="4610227"/>
            <a:ext cx="2723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  <a:tab pos="570865" algn="l"/>
                <a:tab pos="857250" algn="l"/>
                <a:tab pos="1155065" algn="l"/>
                <a:tab pos="1440815" algn="l"/>
                <a:tab pos="1713864" algn="l"/>
                <a:tab pos="2000250" algn="l"/>
                <a:tab pos="2285365" algn="l"/>
              </a:tabLst>
            </a:pPr>
            <a:r>
              <a:rPr sz="1600" i="1" spc="-5" dirty="0">
                <a:latin typeface="Arial"/>
                <a:cs typeface="Arial"/>
              </a:rPr>
              <a:t>1	2	3	4	5	6	7	8	9</a:t>
            </a:r>
            <a:r>
              <a:rPr sz="1600" i="1" spc="1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37001" y="414870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9599" y="4789754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23313" y="4620409"/>
            <a:ext cx="237490" cy="6870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625"/>
              </a:spcBef>
            </a:pPr>
            <a:r>
              <a:rPr sz="1600" i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16098" y="468795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32301" y="4586385"/>
            <a:ext cx="257175" cy="720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750"/>
              </a:spcBef>
            </a:pPr>
            <a:r>
              <a:rPr sz="1600" i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91667" y="531616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87677" y="5208777"/>
            <a:ext cx="544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0670" algn="l"/>
              </a:tabLst>
            </a:pPr>
            <a:r>
              <a:rPr sz="2400" i="1" spc="-7" baseline="-10416" dirty="0">
                <a:latin typeface="Arial"/>
                <a:cs typeface="Arial"/>
              </a:rPr>
              <a:t>9	</a:t>
            </a:r>
            <a:r>
              <a:rPr sz="1600" i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05535" y="5516676"/>
            <a:ext cx="7594600" cy="102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8465" algn="l"/>
                <a:tab pos="951865" algn="l"/>
              </a:tabLst>
            </a:pPr>
            <a:r>
              <a:rPr sz="1800" dirty="0">
                <a:latin typeface="Arial"/>
                <a:cs typeface="Arial"/>
              </a:rPr>
              <a:t>2	4	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tabLst>
                <a:tab pos="3070860" algn="l"/>
              </a:tabLst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poi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ters</a:t>
            </a:r>
            <a:r>
              <a:rPr sz="2400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requ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red!	</a:t>
            </a:r>
            <a:r>
              <a:rPr sz="2400" spc="-15" dirty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ei</a:t>
            </a:r>
            <a:r>
              <a:rPr sz="2400" spc="-1250" dirty="0">
                <a:solidFill>
                  <a:srgbClr val="00AF50"/>
                </a:solidFill>
                <a:latin typeface="Arial"/>
                <a:cs typeface="Arial"/>
              </a:rPr>
              <a:t>g</a:t>
            </a:r>
            <a:r>
              <a:rPr sz="1200" baseline="-13888" dirty="0">
                <a:latin typeface="Arial"/>
                <a:cs typeface="Arial"/>
              </a:rPr>
              <a:t>5   </a:t>
            </a:r>
            <a:r>
              <a:rPr sz="1200" spc="-150" baseline="-13888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400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f</a:t>
            </a:r>
            <a:r>
              <a:rPr sz="2400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 bi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ar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sz="2400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he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sz="2400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9" name="Picture 68" descr="Related image"/>
          <p:cNvPicPr/>
          <p:nvPr/>
        </p:nvPicPr>
        <p:blipFill>
          <a:blip r:embed="rId19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US" sz="32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Operations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 Heap     ( Max  or Min)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Heapify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(Max  or Min)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Insert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Extract            (Max  or Min 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Heap sort       (Ascending or Descending order)</a:t>
            </a: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478358"/>
            <a:ext cx="62274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>
                <a:latin typeface="Times New Roman" pitchFamily="18" charset="0"/>
                <a:cs typeface="Times New Roman" pitchFamily="18" charset="0"/>
              </a:rPr>
              <a:t>Max_Heapify</a:t>
            </a:r>
            <a:r>
              <a:rPr sz="3200" spc="-5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2219"/>
            <a:ext cx="8227060" cy="482625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Step 1:    </a:t>
            </a:r>
            <a:r>
              <a:rPr sz="2400" i="1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left(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Step 2:    </a:t>
            </a:r>
            <a:r>
              <a:rPr sz="2400" i="1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right(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520065" marR="1061720" indent="-508000">
              <a:lnSpc>
                <a:spcPct val="107800"/>
              </a:lnSpc>
              <a:tabLst>
                <a:tab pos="3452495" algn="l"/>
              </a:tabLst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Step 3:  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&lt;= heap-size(A)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A[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 &gt;</a:t>
            </a:r>
            <a:r>
              <a:rPr sz="2400" spc="-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A[</a:t>
            </a:r>
            <a:r>
              <a:rPr sz="2400" i="1" spc="-5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])</a:t>
            </a:r>
            <a:endParaRPr lang="en-US" sz="24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520065" marR="1061720" indent="-508000">
              <a:lnSpc>
                <a:spcPct val="107800"/>
              </a:lnSpc>
              <a:tabLst>
                <a:tab pos="3452495" algn="l"/>
              </a:tabLst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i="1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20065" marR="1061720" indent="-508000">
              <a:lnSpc>
                <a:spcPct val="107800"/>
              </a:lnSpc>
              <a:tabLst>
                <a:tab pos="3452495" algn="l"/>
              </a:tabLst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Step 4:   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i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520065" marR="5080" indent="-508000">
              <a:lnSpc>
                <a:spcPct val="107800"/>
              </a:lnSpc>
              <a:spcBef>
                <a:spcPts val="5"/>
              </a:spcBef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Step 5:  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&lt;= heap-size(A)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A[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 &gt;</a:t>
            </a:r>
            <a:r>
              <a:rPr sz="2400" spc="-4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A[largest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]) </a:t>
            </a:r>
            <a:endParaRPr lang="en-US" sz="24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520065" marR="5080" indent="-508000">
              <a:lnSpc>
                <a:spcPct val="107800"/>
              </a:lnSpc>
              <a:spcBef>
                <a:spcPts val="5"/>
              </a:spcBef>
            </a:pP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r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Step 6:   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i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334135" marR="1075055" indent="-814069">
              <a:lnSpc>
                <a:spcPct val="1078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exchange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A[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4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A[largest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]  </a:t>
            </a:r>
            <a:endParaRPr lang="en-US" sz="24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334135" marR="1075055" indent="-814069">
              <a:lnSpc>
                <a:spcPct val="107800"/>
              </a:lnSpc>
            </a:pP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Max_Heapify(A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largest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334135" marR="1075055" indent="-814069">
              <a:lnSpc>
                <a:spcPct val="107800"/>
              </a:lnSpc>
            </a:pPr>
            <a:endParaRPr lang="en-US" sz="24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334135" marR="1075055" indent="-814069">
              <a:lnSpc>
                <a:spcPct val="107800"/>
              </a:lnSpc>
            </a:pP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The complexity is O(h)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1219200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5" dirty="0" smtClean="0">
                <a:latin typeface="Times New Roman"/>
                <a:cs typeface="Times New Roman"/>
              </a:rPr>
              <a:t>Max-</a:t>
            </a:r>
            <a:r>
              <a:rPr lang="en-US" sz="2400" spc="-5" dirty="0" err="1" smtClean="0">
                <a:latin typeface="Times New Roman"/>
                <a:cs typeface="Times New Roman"/>
              </a:rPr>
              <a:t>Heapify</a:t>
            </a:r>
            <a:r>
              <a:rPr lang="en-US" sz="2400" spc="-5" dirty="0" smtClean="0">
                <a:latin typeface="Times New Roman"/>
                <a:cs typeface="Times New Roman"/>
              </a:rPr>
              <a:t>(A, </a:t>
            </a:r>
            <a:r>
              <a:rPr lang="en-US" sz="2400" spc="-5" dirty="0" err="1" smtClean="0">
                <a:latin typeface="Times New Roman"/>
                <a:cs typeface="Times New Roman"/>
              </a:rPr>
              <a:t>i</a:t>
            </a:r>
            <a:r>
              <a:rPr lang="en-US" sz="2400" spc="-5" dirty="0" smtClean="0">
                <a:latin typeface="Times New Roman"/>
                <a:cs typeface="Times New Roman"/>
              </a:rPr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Build Heap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Build-Max-Heap(A)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=n/2 down to 1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Max-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Heapify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A,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complexity is O(n)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Build-Max-Heap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3230" y="1499011"/>
            <a:ext cx="7744969" cy="5054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Build-Max-Heap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812" y="1120775"/>
            <a:ext cx="8154924" cy="554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288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Heap Sort</vt:lpstr>
      <vt:lpstr>Heap</vt:lpstr>
      <vt:lpstr>Heap Sort</vt:lpstr>
      <vt:lpstr>Heap as a Tree</vt:lpstr>
      <vt:lpstr>Heap Operations</vt:lpstr>
      <vt:lpstr>Max_Heapify Algorithm</vt:lpstr>
      <vt:lpstr>Build Heap</vt:lpstr>
      <vt:lpstr>Build-Max-Heap</vt:lpstr>
      <vt:lpstr>Build-Max-Heap</vt:lpstr>
      <vt:lpstr>Build-Max-Heap</vt:lpstr>
      <vt:lpstr>Heap-Sort Algorithms</vt:lpstr>
      <vt:lpstr>Heap-Sort</vt:lpstr>
      <vt:lpstr>Heap-Sort</vt:lpstr>
      <vt:lpstr>Heap-Sort</vt:lpstr>
      <vt:lpstr>Heap-Sort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anantram</dc:creator>
  <cp:lastModifiedBy>anantram</cp:lastModifiedBy>
  <cp:revision>15</cp:revision>
  <dcterms:created xsi:type="dcterms:W3CDTF">2020-06-22T04:53:21Z</dcterms:created>
  <dcterms:modified xsi:type="dcterms:W3CDTF">2020-07-28T12:56:20Z</dcterms:modified>
</cp:coreProperties>
</file>