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70" r:id="rId15"/>
    <p:sldId id="269" r:id="rId16"/>
    <p:sldId id="273" r:id="rId17"/>
    <p:sldId id="268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25DE8-0529-46C3-90A7-B2A431AC306D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FE6A7-432F-49B8-B5CE-BF2D98516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FE6A7-432F-49B8-B5CE-BF2D98516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FE6A7-432F-49B8-B5CE-BF2D985161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FE6A7-432F-49B8-B5CE-BF2D985161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FE6A7-432F-49B8-B5CE-BF2D9851614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FE6A7-432F-49B8-B5CE-BF2D9851614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9D84-6E34-47DE-88D7-BB9E50186C8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CDF4-14A8-4075-848C-D708C2D3F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Backtracking / Branch and Bound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subsets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8" y="2286000"/>
            <a:ext cx="8499562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record the value of s, the sum of these numbers, in the node. </a:t>
            </a:r>
          </a:p>
          <a:p>
            <a:r>
              <a:rPr lang="en-US" sz="2400" dirty="0" smtClean="0"/>
              <a:t>If s is equal to d, we have a solution to the problem. </a:t>
            </a:r>
          </a:p>
          <a:p>
            <a:pPr lvl="1"/>
            <a:r>
              <a:rPr lang="en-US" sz="2000" dirty="0" smtClean="0"/>
              <a:t>We can either report this result and stop or, </a:t>
            </a:r>
          </a:p>
          <a:p>
            <a:pPr lvl="1"/>
            <a:r>
              <a:rPr lang="en-US" sz="2000" dirty="0" smtClean="0"/>
              <a:t>if all the solutions need to  be  found,  continue  by  backtracking  to  the  node’s  parent.  </a:t>
            </a:r>
          </a:p>
          <a:p>
            <a:r>
              <a:rPr lang="en-US" sz="2400" dirty="0" smtClean="0"/>
              <a:t>If  s  is  not  equal  to  d, we  can terminate the node as non-promising if either of the following two inequalities holds: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953000"/>
            <a:ext cx="504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we represent a graph by an adjacency matrix G[1…n, 1…n], where G[</a:t>
            </a:r>
            <a:r>
              <a:rPr lang="en-US" dirty="0" err="1" smtClean="0"/>
              <a:t>i,j</a:t>
            </a:r>
            <a:r>
              <a:rPr lang="en-US" dirty="0" smtClean="0"/>
              <a:t>] = 1 if (</a:t>
            </a:r>
            <a:r>
              <a:rPr lang="en-US" dirty="0" err="1" smtClean="0"/>
              <a:t>i,j</a:t>
            </a:r>
            <a:r>
              <a:rPr lang="en-US" dirty="0" smtClean="0"/>
              <a:t>) is an edge.</a:t>
            </a:r>
          </a:p>
          <a:p>
            <a:r>
              <a:rPr lang="en-US" dirty="0" smtClean="0"/>
              <a:t>We want to discover whether the nodes of G can be colored in such a way that no two adjacent nodes have the same color, yet only m colors are used.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m-</a:t>
            </a:r>
            <a:r>
              <a:rPr lang="en-US" dirty="0" err="1" smtClean="0">
                <a:solidFill>
                  <a:srgbClr val="FF0000"/>
                </a:solidFill>
              </a:rPr>
              <a:t>colorability</a:t>
            </a:r>
            <a:r>
              <a:rPr lang="en-US" dirty="0" smtClean="0">
                <a:solidFill>
                  <a:srgbClr val="FF0000"/>
                </a:solidFill>
              </a:rPr>
              <a:t> decision</a:t>
            </a:r>
            <a:r>
              <a:rPr lang="en-US" dirty="0" smtClean="0"/>
              <a:t> problem.</a:t>
            </a:r>
          </a:p>
          <a:p>
            <a:r>
              <a:rPr lang="en-US" dirty="0" smtClean="0"/>
              <a:t>The colors are represented by integers 1,2,..,m and solutions are given by the n-</a:t>
            </a:r>
            <a:r>
              <a:rPr lang="en-US" dirty="0" err="1" smtClean="0"/>
              <a:t>tuple</a:t>
            </a:r>
            <a:r>
              <a:rPr lang="en-US" dirty="0" smtClean="0"/>
              <a:t>(x1,x2,x3,….,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resulting state-space tree used is of n+1 levels.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38699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62100"/>
            <a:ext cx="77057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38" y="1428750"/>
            <a:ext cx="61055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451" y="1295400"/>
            <a:ext cx="8306549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36" y="4876800"/>
            <a:ext cx="827516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419832"/>
            <a:ext cx="8915401" cy="18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265" y="3886200"/>
            <a:ext cx="72955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9696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76600"/>
            <a:ext cx="8543922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525358" cy="43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 exhaustive-search  technique suggests generating all candidate solutions and  then  identifying  the one  (or  the ones) with a desired property. </a:t>
            </a:r>
          </a:p>
          <a:p>
            <a:r>
              <a:rPr lang="en-US" dirty="0" smtClean="0"/>
              <a:t>Backtracking  is  a  more  intelligent  variation  of  this  approach</a:t>
            </a:r>
          </a:p>
          <a:p>
            <a:r>
              <a:rPr lang="en-US" dirty="0"/>
              <a:t>P</a:t>
            </a:r>
            <a:r>
              <a:rPr lang="en-US" dirty="0" smtClean="0"/>
              <a:t>rincipal  idea:- </a:t>
            </a:r>
          </a:p>
          <a:p>
            <a:pPr lvl="1"/>
            <a:r>
              <a:rPr lang="en-US" dirty="0" smtClean="0"/>
              <a:t>construct  solution’s  </a:t>
            </a:r>
            <a:r>
              <a:rPr lang="en-US" dirty="0" smtClean="0">
                <a:solidFill>
                  <a:srgbClr val="0070C0"/>
                </a:solidFill>
              </a:rPr>
              <a:t>one  component  at  a  time</a:t>
            </a:r>
          </a:p>
          <a:p>
            <a:pPr lvl="1"/>
            <a:r>
              <a:rPr lang="en-US" dirty="0" smtClean="0"/>
              <a:t>If  a  partially  constructed  solution  can  be  </a:t>
            </a:r>
            <a:r>
              <a:rPr lang="en-US" dirty="0" smtClean="0">
                <a:solidFill>
                  <a:srgbClr val="0070C0"/>
                </a:solidFill>
              </a:rPr>
              <a:t>developed  further without violating  the problem’s constraints</a:t>
            </a:r>
            <a:r>
              <a:rPr lang="en-US" dirty="0" smtClean="0"/>
              <a:t>,  it  is done by  taking  the first remaining  legitimate option for  the  next  component.  </a:t>
            </a:r>
          </a:p>
          <a:p>
            <a:pPr lvl="1"/>
            <a:r>
              <a:rPr lang="en-US" dirty="0" smtClean="0"/>
              <a:t>If  there  </a:t>
            </a:r>
            <a:r>
              <a:rPr lang="en-US" dirty="0" smtClean="0">
                <a:solidFill>
                  <a:srgbClr val="0070C0"/>
                </a:solidFill>
              </a:rPr>
              <a:t>is  no  legitimate  option  for  the  next  component</a:t>
            </a:r>
            <a:r>
              <a:rPr lang="en-US" dirty="0" smtClean="0"/>
              <a:t>,  no alternatives  for any  remaining component need  to be considered.  </a:t>
            </a:r>
          </a:p>
          <a:p>
            <a:pPr lvl="2"/>
            <a:r>
              <a:rPr lang="en-US" dirty="0" smtClean="0"/>
              <a:t>In  this case,  the algorithm </a:t>
            </a:r>
            <a:r>
              <a:rPr lang="en-US" b="1" dirty="0" smtClean="0"/>
              <a:t>backtracks </a:t>
            </a:r>
            <a:r>
              <a:rPr lang="en-US" dirty="0" smtClean="0"/>
              <a:t> to  replace  the  last component of  the partially constructed  solution with  its next option.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934200" cy="558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by constructing a tree of choices being made, called  the  </a:t>
            </a:r>
            <a:r>
              <a:rPr lang="en-US" dirty="0" smtClean="0">
                <a:solidFill>
                  <a:srgbClr val="0070C0"/>
                </a:solidFill>
              </a:rPr>
              <a:t>state-space  tree</a:t>
            </a:r>
          </a:p>
          <a:p>
            <a:r>
              <a:rPr lang="en-US" dirty="0" smtClean="0"/>
              <a:t>root : initial  state before  the  search  for a solution begins</a:t>
            </a:r>
          </a:p>
          <a:p>
            <a:r>
              <a:rPr lang="en-US" dirty="0" smtClean="0"/>
              <a:t>nodes of the first level: choices made for the first component of a solution</a:t>
            </a:r>
          </a:p>
          <a:p>
            <a:r>
              <a:rPr lang="en-US" dirty="0" smtClean="0"/>
              <a:t>And so on.</a:t>
            </a:r>
          </a:p>
          <a:p>
            <a:pPr lvl="1"/>
            <a:r>
              <a:rPr lang="en-US" dirty="0" smtClean="0"/>
              <a:t>Leaves  represent  either  non-promising  dead  ends  or  complete solutions found by the algorithm</a:t>
            </a:r>
          </a:p>
          <a:p>
            <a:pPr lvl="1"/>
            <a:r>
              <a:rPr lang="en-US" dirty="0" smtClean="0"/>
              <a:t>depth-first search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solution: Backtracking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7344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N-queen</a:t>
            </a:r>
          </a:p>
          <a:p>
            <a:r>
              <a:rPr lang="en-US" dirty="0" smtClean="0"/>
              <a:t>Sum of subsets</a:t>
            </a:r>
          </a:p>
          <a:p>
            <a:r>
              <a:rPr lang="en-US" dirty="0" smtClean="0"/>
              <a:t>Hamiltonian cycles</a:t>
            </a:r>
          </a:p>
          <a:p>
            <a:r>
              <a:rPr lang="en-US" dirty="0" smtClean="0"/>
              <a:t>Graph coloring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 queen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</a:t>
            </a:r>
            <a:r>
              <a:rPr lang="en-US" i="1" dirty="0" smtClean="0"/>
              <a:t>n</a:t>
            </a:r>
            <a:r>
              <a:rPr lang="en-US" dirty="0" smtClean="0"/>
              <a:t> queens on 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chessboard so  that no  two queens attack each other</a:t>
            </a:r>
          </a:p>
          <a:p>
            <a:r>
              <a:rPr lang="en-US" dirty="0"/>
              <a:t>L</a:t>
            </a:r>
            <a:r>
              <a:rPr lang="en-US" dirty="0" smtClean="0"/>
              <a:t>et  us  consider  the  four-queens  problem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657600"/>
            <a:ext cx="393845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 queen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75229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 queen problem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219200"/>
            <a:ext cx="42576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019550"/>
            <a:ext cx="52673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definition: </a:t>
            </a:r>
          </a:p>
          <a:p>
            <a:pPr lvl="1"/>
            <a:r>
              <a:rPr lang="en-US" dirty="0" smtClean="0"/>
              <a:t>Find a subset of a given set A = {a</a:t>
            </a:r>
            <a:r>
              <a:rPr lang="en-US" baseline="-25000" dirty="0" smtClean="0"/>
              <a:t>1</a:t>
            </a:r>
            <a:r>
              <a:rPr lang="en-US" dirty="0" smtClean="0"/>
              <a:t>, . . . , a</a:t>
            </a:r>
            <a:r>
              <a:rPr lang="en-US" i="1" baseline="-25000" dirty="0" smtClean="0"/>
              <a:t>n</a:t>
            </a:r>
            <a:r>
              <a:rPr lang="en-US" dirty="0" smtClean="0"/>
              <a:t>} of </a:t>
            </a:r>
            <a:r>
              <a:rPr lang="en-US" i="1" dirty="0" smtClean="0"/>
              <a:t>n</a:t>
            </a:r>
            <a:r>
              <a:rPr lang="en-US" dirty="0" smtClean="0"/>
              <a:t> positive integers whose sum is equal to a given positive integer </a:t>
            </a:r>
            <a:r>
              <a:rPr lang="en-US" i="1" dirty="0" smtClean="0"/>
              <a:t>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we will assume that </a:t>
            </a:r>
          </a:p>
          <a:p>
            <a:pPr lvl="1" algn="ctr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&lt; a</a:t>
            </a:r>
            <a:r>
              <a:rPr lang="en-US" baseline="-25000" dirty="0" smtClean="0"/>
              <a:t>2</a:t>
            </a:r>
            <a:r>
              <a:rPr lang="en-US" dirty="0" smtClean="0"/>
              <a:t>&lt; . . . &lt; a</a:t>
            </a:r>
            <a:r>
              <a:rPr lang="en-US" baseline="-25000" dirty="0" smtClean="0"/>
              <a:t>n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 = {1, 2, 5, 6, 8} and d = 9,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there are two solutions: {1, 2, 6} and {1, 8}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455</Words>
  <Application>Microsoft Office PowerPoint</Application>
  <PresentationFormat>On-screen Show (4:3)</PresentationFormat>
  <Paragraphs>61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Backtracking / Branch and Bound</vt:lpstr>
      <vt:lpstr>Basic Idea</vt:lpstr>
      <vt:lpstr>PowerPoint Presentation</vt:lpstr>
      <vt:lpstr>General solution: Backtracking</vt:lpstr>
      <vt:lpstr>Problems ???</vt:lpstr>
      <vt:lpstr>N- queen problem</vt:lpstr>
      <vt:lpstr>N- queen problem</vt:lpstr>
      <vt:lpstr>N- queen problem</vt:lpstr>
      <vt:lpstr>Sum of subsets</vt:lpstr>
      <vt:lpstr>Sum of subsets</vt:lpstr>
      <vt:lpstr>Sum of Subsets</vt:lpstr>
      <vt:lpstr>Graph Coloring</vt:lpstr>
      <vt:lpstr>Graph Coloring</vt:lpstr>
      <vt:lpstr>Graph Coloring</vt:lpstr>
      <vt:lpstr>Graph Coloring</vt:lpstr>
      <vt:lpstr>Graph Coloring</vt:lpstr>
      <vt:lpstr>Hamiltonian Cycle</vt:lpstr>
      <vt:lpstr>Hamiltonian Cycle</vt:lpstr>
      <vt:lpstr>Hamiltonian Cycle</vt:lpstr>
      <vt:lpstr>Hamiltonian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/ Branch and Bound</dc:title>
  <dc:creator>user</dc:creator>
  <cp:lastModifiedBy>Windows User</cp:lastModifiedBy>
  <cp:revision>5</cp:revision>
  <dcterms:created xsi:type="dcterms:W3CDTF">2022-11-21T03:05:54Z</dcterms:created>
  <dcterms:modified xsi:type="dcterms:W3CDTF">2023-04-24T02:43:43Z</dcterms:modified>
</cp:coreProperties>
</file>