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0" r:id="rId14"/>
    <p:sldId id="291" r:id="rId15"/>
    <p:sldId id="298" r:id="rId16"/>
    <p:sldId id="426" r:id="rId17"/>
    <p:sldId id="427" r:id="rId18"/>
    <p:sldId id="293" r:id="rId19"/>
    <p:sldId id="294" r:id="rId20"/>
    <p:sldId id="297" r:id="rId21"/>
    <p:sldId id="280" r:id="rId22"/>
    <p:sldId id="428" r:id="rId23"/>
    <p:sldId id="425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429" r:id="rId35"/>
    <p:sldId id="430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375" r:id="rId103"/>
    <p:sldId id="431" r:id="rId104"/>
    <p:sldId id="376" r:id="rId105"/>
    <p:sldId id="393" r:id="rId106"/>
    <p:sldId id="377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432" r:id="rId116"/>
    <p:sldId id="386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08" r:id="rId127"/>
    <p:sldId id="387" r:id="rId128"/>
    <p:sldId id="388" r:id="rId129"/>
    <p:sldId id="389" r:id="rId130"/>
    <p:sldId id="390" r:id="rId131"/>
    <p:sldId id="391" r:id="rId132"/>
    <p:sldId id="392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18" r:id="rId148"/>
    <p:sldId id="419" r:id="rId149"/>
    <p:sldId id="420" r:id="rId150"/>
    <p:sldId id="421" r:id="rId151"/>
    <p:sldId id="422" r:id="rId152"/>
    <p:sldId id="423" r:id="rId153"/>
    <p:sldId id="424" r:id="rId154"/>
    <p:sldId id="279" r:id="rId1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C9FBEA-5A54-4422-9F7B-85F59DD62D9B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8A318F-5F18-4B00-A5BB-AA5DE90385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1066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Minimum Spanning Tree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Prims and Kruskal Algorithm</a:t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385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is said to be </a:t>
            </a:r>
            <a:r>
              <a:rPr kumimoji="1" lang="en-US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connected or strongly connected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if for each pair there is a path from u to v and v to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          ⁇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is said to be </a:t>
            </a:r>
            <a:r>
              <a:rPr kumimoji="1" lang="en-US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unilaterally connected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for any pair u, v of nodes in G there is a path from u to v or a path from v to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3581400" y="48768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3429000" y="5105400"/>
            <a:ext cx="1131896" cy="56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4"/>
            <a:endCxn id="19" idx="7"/>
          </p:cNvCxnSpPr>
          <p:nvPr/>
        </p:nvCxnSpPr>
        <p:spPr>
          <a:xfrm rot="5400000">
            <a:off x="3856030" y="4795420"/>
            <a:ext cx="534995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9" idx="2"/>
            <a:endCxn id="19" idx="4"/>
          </p:cNvCxnSpPr>
          <p:nvPr/>
        </p:nvCxnSpPr>
        <p:spPr>
          <a:xfrm rot="10800000" flipH="1" flipV="1">
            <a:off x="3136900" y="5827296"/>
            <a:ext cx="222250" cy="222250"/>
          </a:xfrm>
          <a:prstGeom prst="bentConnector4">
            <a:avLst>
              <a:gd name="adj1" fmla="val -102857"/>
              <a:gd name="adj2" fmla="val 20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9" idx="0"/>
          </p:cNvCxnSpPr>
          <p:nvPr/>
        </p:nvCxnSpPr>
        <p:spPr>
          <a:xfrm rot="5400000">
            <a:off x="3124200" y="5370096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18" idx="4"/>
          </p:cNvCxnSpPr>
          <p:nvPr/>
        </p:nvCxnSpPr>
        <p:spPr>
          <a:xfrm rot="5400000" flipH="1" flipV="1">
            <a:off x="4489450" y="5363746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8" name="AutoShape 11"/>
          <p:cNvCxnSpPr>
            <a:cxnSpLocks noChangeShapeType="1"/>
            <a:stCxn id="28" idx="3"/>
            <a:endCxn id="5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9" name="AutoShape 12"/>
          <p:cNvCxnSpPr>
            <a:cxnSpLocks noChangeShapeType="1"/>
            <a:stCxn id="56" idx="5"/>
            <a:endCxn id="5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3"/>
          <p:cNvCxnSpPr>
            <a:cxnSpLocks noChangeShapeType="1"/>
            <a:stCxn id="56" idx="6"/>
            <a:endCxn id="5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4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5"/>
          <p:cNvCxnSpPr>
            <a:cxnSpLocks noChangeShapeType="1"/>
            <a:stCxn id="55" idx="0"/>
            <a:endCxn id="28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6"/>
          <p:cNvCxnSpPr>
            <a:cxnSpLocks noChangeShapeType="1"/>
            <a:stCxn id="28" idx="5"/>
            <a:endCxn id="5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7"/>
          <p:cNvCxnSpPr>
            <a:cxnSpLocks noChangeShapeType="1"/>
            <a:stCxn id="51" idx="4"/>
            <a:endCxn id="5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8"/>
          <p:cNvCxnSpPr>
            <a:cxnSpLocks noChangeShapeType="1"/>
            <a:stCxn id="28" idx="6"/>
            <a:endCxn id="5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9"/>
          <p:cNvCxnSpPr>
            <a:cxnSpLocks noChangeShapeType="1"/>
            <a:stCxn id="52" idx="2"/>
            <a:endCxn id="5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0"/>
          <p:cNvCxnSpPr>
            <a:cxnSpLocks noChangeShapeType="1"/>
            <a:stCxn id="51" idx="5"/>
            <a:endCxn id="5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1"/>
          <p:cNvCxnSpPr>
            <a:cxnSpLocks noChangeShapeType="1"/>
            <a:stCxn id="52" idx="3"/>
            <a:endCxn id="5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2"/>
          <p:cNvCxnSpPr>
            <a:cxnSpLocks noChangeShapeType="1"/>
            <a:stCxn id="52" idx="4"/>
            <a:endCxn id="5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3"/>
          <p:cNvCxnSpPr>
            <a:cxnSpLocks noChangeShapeType="1"/>
            <a:stCxn id="53" idx="2"/>
            <a:endCxn id="5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4"/>
          <p:cNvCxnSpPr>
            <a:cxnSpLocks noChangeShapeType="1"/>
            <a:stCxn id="57" idx="3"/>
            <a:endCxn id="5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1066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Minimum Spanning Tree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>Prims and Kruskal Algorithm</a:t>
            </a:r>
            <a:br>
              <a:rPr lang="en-US" sz="2200" dirty="0" smtClean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Rajesh Kumar Tripathi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Assistant Professor, GLA University, Mathura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385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Electronic circuit design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Network design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Algorithm</a:t>
            </a:r>
          </a:p>
          <a:p>
            <a:pPr marL="80010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900" dirty="0" smtClean="0"/>
              <a:t>MST-KRUSKAL(</a:t>
            </a:r>
            <a:r>
              <a:rPr lang="en-US" sz="1900" dirty="0" err="1" smtClean="0"/>
              <a:t>G,w</a:t>
            </a:r>
            <a:r>
              <a:rPr lang="en-US" sz="1900" dirty="0" smtClean="0"/>
              <a:t>)</a:t>
            </a:r>
          </a:p>
          <a:p>
            <a:pPr marL="80010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900" dirty="0" smtClean="0"/>
              <a:t>A=</a:t>
            </a:r>
            <a:r>
              <a:rPr lang="el-GR" sz="3200" dirty="0" smtClean="0">
                <a:cs typeface="Courier New"/>
              </a:rPr>
              <a:t>ᵩ</a:t>
            </a:r>
            <a:endParaRPr lang="en-US" sz="3200" dirty="0" smtClean="0">
              <a:cs typeface="Courier New"/>
            </a:endParaRPr>
          </a:p>
          <a:p>
            <a:pPr marL="800100" indent="-273050">
              <a:buNone/>
            </a:pPr>
            <a:r>
              <a:rPr lang="en-US" sz="1900" dirty="0" smtClean="0"/>
              <a:t>for each vertex v</a:t>
            </a:r>
            <a:r>
              <a:rPr lang="el-GR" sz="1900" dirty="0" smtClean="0">
                <a:cs typeface="Courier New"/>
              </a:rPr>
              <a:t>ϵ</a:t>
            </a:r>
            <a:r>
              <a:rPr lang="en-US" sz="1900" dirty="0" smtClean="0">
                <a:cs typeface="Courier New"/>
              </a:rPr>
              <a:t>G.</a:t>
            </a:r>
            <a:r>
              <a:rPr lang="en-US" sz="1900" i="1" dirty="0" smtClean="0">
                <a:cs typeface="Courier New"/>
              </a:rPr>
              <a:t>V</a:t>
            </a:r>
            <a:endParaRPr lang="en-US" sz="1900" i="1" dirty="0" smtClean="0"/>
          </a:p>
          <a:p>
            <a:pPr marL="800100" indent="-273050">
              <a:buNone/>
            </a:pPr>
            <a:r>
              <a:rPr lang="en-US" sz="1900" dirty="0" smtClean="0"/>
              <a:t>   MAKE-SET(V)</a:t>
            </a:r>
          </a:p>
          <a:p>
            <a:pPr marL="800100" indent="-273050">
              <a:buNone/>
            </a:pPr>
            <a:r>
              <a:rPr lang="en-US" sz="1900" dirty="0" smtClean="0"/>
              <a:t>     sort the edges of G,</a:t>
            </a:r>
            <a:r>
              <a:rPr lang="en-US" sz="1900" i="1" dirty="0" smtClean="0"/>
              <a:t>E into non-decreasing order by weight w</a:t>
            </a:r>
          </a:p>
          <a:p>
            <a:pPr marL="800100" indent="-273050">
              <a:buNone/>
            </a:pPr>
            <a:r>
              <a:rPr lang="en-US" sz="1900" dirty="0" smtClean="0"/>
              <a:t>     for each edge (u, v)</a:t>
            </a:r>
            <a:r>
              <a:rPr lang="el-GR" sz="1900" dirty="0" smtClean="0">
                <a:cs typeface="Courier New"/>
              </a:rPr>
              <a:t> ϵ</a:t>
            </a:r>
            <a:r>
              <a:rPr lang="en-US" sz="1900" dirty="0" smtClean="0"/>
              <a:t> G,</a:t>
            </a:r>
            <a:r>
              <a:rPr lang="en-US" sz="1900" i="1" dirty="0" smtClean="0"/>
              <a:t>E, taken in </a:t>
            </a:r>
            <a:r>
              <a:rPr lang="en-US" sz="1900" i="1" dirty="0" err="1" smtClean="0"/>
              <a:t>nondecreasing</a:t>
            </a:r>
            <a:r>
              <a:rPr lang="en-US" sz="1900" i="1" dirty="0" smtClean="0"/>
              <a:t> order by weight</a:t>
            </a:r>
          </a:p>
          <a:p>
            <a:pPr marL="800100" indent="-273050">
              <a:buNone/>
            </a:pPr>
            <a:r>
              <a:rPr lang="en-US" sz="1900" dirty="0" smtClean="0"/>
              <a:t>    if FIND-SET(u)!=FIND-SET(v)</a:t>
            </a:r>
          </a:p>
          <a:p>
            <a:pPr marL="800100" indent="-273050">
              <a:buNone/>
            </a:pPr>
            <a:r>
              <a:rPr lang="pt-BR" sz="1900" dirty="0" smtClean="0"/>
              <a:t>A =A U {u,v}</a:t>
            </a:r>
          </a:p>
          <a:p>
            <a:pPr marL="800100" indent="-273050">
              <a:buNone/>
            </a:pPr>
            <a:r>
              <a:rPr lang="en-US" sz="1900" dirty="0" smtClean="0"/>
              <a:t>UNION(</a:t>
            </a:r>
            <a:r>
              <a:rPr lang="en-US" sz="1900" dirty="0" err="1" smtClean="0"/>
              <a:t>u,v</a:t>
            </a:r>
            <a:r>
              <a:rPr lang="en-US" sz="1900" dirty="0" smtClean="0"/>
              <a:t>)</a:t>
            </a:r>
          </a:p>
          <a:p>
            <a:pPr marL="800100" indent="-273050">
              <a:buNone/>
            </a:pPr>
            <a:r>
              <a:rPr lang="en-US" sz="1900" dirty="0" smtClean="0"/>
              <a:t>return A</a:t>
            </a:r>
            <a:endParaRPr kumimoji="1" lang="en-US" sz="1900" dirty="0" smtClean="0">
              <a:solidFill>
                <a:srgbClr val="00B050"/>
              </a:solidFill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95234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6019800" cy="3346916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parallel edges (save minimum weight  edge)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4690" name="Picture 2" descr="MST Graph with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172200" cy="3505200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Kruskal’s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5714" name="Picture 2" descr="MST Graph without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644" y="2666128"/>
            <a:ext cx="5728556" cy="2667872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6738" name="Picture 2" descr="MST Graph step 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352799"/>
            <a:ext cx="5943600" cy="276802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838200" y="1295400"/>
            <a:ext cx="1105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</a:rPr>
              <a:t>Degree</a:t>
            </a:r>
            <a:endParaRPr lang="en-US" altLang="zh-TW" sz="240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16" name="Oval 1038"/>
          <p:cNvSpPr>
            <a:spLocks noChangeArrowheads="1"/>
          </p:cNvSpPr>
          <p:nvPr/>
        </p:nvSpPr>
        <p:spPr bwMode="auto">
          <a:xfrm>
            <a:off x="6159500" y="1190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21" name="Oval 1039"/>
          <p:cNvSpPr>
            <a:spLocks noChangeArrowheads="1"/>
          </p:cNvSpPr>
          <p:nvPr/>
        </p:nvSpPr>
        <p:spPr bwMode="auto">
          <a:xfrm>
            <a:off x="5473700" y="1952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22" name="Oval 1040"/>
          <p:cNvSpPr>
            <a:spLocks noChangeArrowheads="1"/>
          </p:cNvSpPr>
          <p:nvPr/>
        </p:nvSpPr>
        <p:spPr bwMode="auto">
          <a:xfrm>
            <a:off x="6845300" y="19526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24" name="Line 1041"/>
          <p:cNvSpPr>
            <a:spLocks noChangeShapeType="1"/>
          </p:cNvSpPr>
          <p:nvPr/>
        </p:nvSpPr>
        <p:spPr bwMode="auto">
          <a:xfrm flipH="1">
            <a:off x="5813425" y="1565275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42"/>
          <p:cNvSpPr>
            <a:spLocks noChangeShapeType="1"/>
          </p:cNvSpPr>
          <p:nvPr/>
        </p:nvSpPr>
        <p:spPr bwMode="auto">
          <a:xfrm>
            <a:off x="6534150" y="1565275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043"/>
          <p:cNvSpPr>
            <a:spLocks noChangeArrowheads="1"/>
          </p:cNvSpPr>
          <p:nvPr/>
        </p:nvSpPr>
        <p:spPr bwMode="auto">
          <a:xfrm>
            <a:off x="5091113" y="2849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27" name="Oval 1044"/>
          <p:cNvSpPr>
            <a:spLocks noChangeArrowheads="1"/>
          </p:cNvSpPr>
          <p:nvPr/>
        </p:nvSpPr>
        <p:spPr bwMode="auto">
          <a:xfrm>
            <a:off x="5851525" y="28622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28" name="Line 1045"/>
          <p:cNvSpPr>
            <a:spLocks noChangeShapeType="1"/>
          </p:cNvSpPr>
          <p:nvPr/>
        </p:nvSpPr>
        <p:spPr bwMode="auto">
          <a:xfrm flipH="1">
            <a:off x="5318125" y="2393950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46"/>
          <p:cNvSpPr>
            <a:spLocks noChangeShapeType="1"/>
          </p:cNvSpPr>
          <p:nvPr/>
        </p:nvSpPr>
        <p:spPr bwMode="auto">
          <a:xfrm>
            <a:off x="5768975" y="2408237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047"/>
          <p:cNvSpPr>
            <a:spLocks noChangeArrowheads="1"/>
          </p:cNvSpPr>
          <p:nvPr/>
        </p:nvSpPr>
        <p:spPr bwMode="auto">
          <a:xfrm>
            <a:off x="6496050" y="2851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32" name="Oval 1048"/>
          <p:cNvSpPr>
            <a:spLocks noChangeArrowheads="1"/>
          </p:cNvSpPr>
          <p:nvPr/>
        </p:nvSpPr>
        <p:spPr bwMode="auto">
          <a:xfrm>
            <a:off x="7240588" y="2849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33" name="Line 1049"/>
          <p:cNvSpPr>
            <a:spLocks noChangeShapeType="1"/>
          </p:cNvSpPr>
          <p:nvPr/>
        </p:nvSpPr>
        <p:spPr bwMode="auto">
          <a:xfrm flipH="1">
            <a:off x="6692900" y="2378075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50"/>
          <p:cNvSpPr>
            <a:spLocks noChangeShapeType="1"/>
          </p:cNvSpPr>
          <p:nvPr/>
        </p:nvSpPr>
        <p:spPr bwMode="auto">
          <a:xfrm>
            <a:off x="7169150" y="2390775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051"/>
          <p:cNvSpPr>
            <a:spLocks noChangeArrowheads="1"/>
          </p:cNvSpPr>
          <p:nvPr/>
        </p:nvSpPr>
        <p:spPr bwMode="auto">
          <a:xfrm>
            <a:off x="2587625" y="3381375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37" name="Rectangle 1052"/>
          <p:cNvSpPr>
            <a:spLocks noChangeArrowheads="1"/>
          </p:cNvSpPr>
          <p:nvPr/>
        </p:nvSpPr>
        <p:spPr bwMode="auto">
          <a:xfrm>
            <a:off x="6111875" y="3424237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800" dirty="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39" name="Text Box 1054"/>
          <p:cNvSpPr txBox="1">
            <a:spLocks noChangeArrowheads="1"/>
          </p:cNvSpPr>
          <p:nvPr/>
        </p:nvSpPr>
        <p:spPr bwMode="auto">
          <a:xfrm>
            <a:off x="2689225" y="11969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0" name="Text Box 1058"/>
          <p:cNvSpPr txBox="1">
            <a:spLocks noChangeArrowheads="1"/>
          </p:cNvSpPr>
          <p:nvPr/>
        </p:nvSpPr>
        <p:spPr bwMode="auto">
          <a:xfrm>
            <a:off x="6234113" y="172243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2</a:t>
            </a:r>
          </a:p>
        </p:txBody>
      </p:sp>
      <p:sp>
        <p:nvSpPr>
          <p:cNvPr id="41" name="Text Box 1059"/>
          <p:cNvSpPr txBox="1">
            <a:spLocks noChangeArrowheads="1"/>
          </p:cNvSpPr>
          <p:nvPr/>
        </p:nvSpPr>
        <p:spPr bwMode="auto">
          <a:xfrm>
            <a:off x="5510213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2" name="Text Box 1060"/>
          <p:cNvSpPr txBox="1">
            <a:spLocks noChangeArrowheads="1"/>
          </p:cNvSpPr>
          <p:nvPr/>
        </p:nvSpPr>
        <p:spPr bwMode="auto">
          <a:xfrm>
            <a:off x="6886575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43" name="Text Box 1061"/>
          <p:cNvSpPr txBox="1">
            <a:spLocks noChangeArrowheads="1"/>
          </p:cNvSpPr>
          <p:nvPr/>
        </p:nvSpPr>
        <p:spPr bwMode="auto">
          <a:xfrm>
            <a:off x="5122863" y="336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5" name="Text Box 1062"/>
          <p:cNvSpPr txBox="1">
            <a:spLocks noChangeArrowheads="1"/>
          </p:cNvSpPr>
          <p:nvPr/>
        </p:nvSpPr>
        <p:spPr bwMode="auto">
          <a:xfrm>
            <a:off x="5864225" y="34147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6" name="Text Box 1063"/>
          <p:cNvSpPr txBox="1">
            <a:spLocks noChangeArrowheads="1"/>
          </p:cNvSpPr>
          <p:nvPr/>
        </p:nvSpPr>
        <p:spPr bwMode="auto">
          <a:xfrm>
            <a:off x="6569075" y="3397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7" name="Text Box 1064"/>
          <p:cNvSpPr txBox="1">
            <a:spLocks noChangeArrowheads="1"/>
          </p:cNvSpPr>
          <p:nvPr/>
        </p:nvSpPr>
        <p:spPr bwMode="auto">
          <a:xfrm>
            <a:off x="7362825" y="344963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49" name="Rectangle 1065"/>
          <p:cNvSpPr>
            <a:spLocks noChangeArrowheads="1"/>
          </p:cNvSpPr>
          <p:nvPr/>
        </p:nvSpPr>
        <p:spPr bwMode="auto">
          <a:xfrm>
            <a:off x="1400175" y="4217987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directed graph</a:t>
            </a:r>
          </a:p>
        </p:txBody>
      </p:sp>
      <p:sp>
        <p:nvSpPr>
          <p:cNvPr id="51" name="Rectangle 1066"/>
          <p:cNvSpPr>
            <a:spLocks noChangeArrowheads="1"/>
          </p:cNvSpPr>
          <p:nvPr/>
        </p:nvSpPr>
        <p:spPr bwMode="auto">
          <a:xfrm>
            <a:off x="1411288" y="4616450"/>
            <a:ext cx="1485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in-degree</a:t>
            </a:r>
          </a:p>
          <a:p>
            <a:pPr algn="l"/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out-degree</a:t>
            </a:r>
          </a:p>
        </p:txBody>
      </p:sp>
      <p:sp>
        <p:nvSpPr>
          <p:cNvPr id="52" name="Oval 1067"/>
          <p:cNvSpPr>
            <a:spLocks noChangeArrowheads="1"/>
          </p:cNvSpPr>
          <p:nvPr/>
        </p:nvSpPr>
        <p:spPr bwMode="auto">
          <a:xfrm>
            <a:off x="3908425" y="383381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53" name="Oval 1068"/>
          <p:cNvSpPr>
            <a:spLocks noChangeArrowheads="1"/>
          </p:cNvSpPr>
          <p:nvPr/>
        </p:nvSpPr>
        <p:spPr bwMode="auto">
          <a:xfrm>
            <a:off x="3906838" y="49371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54" name="Oval 1069"/>
          <p:cNvSpPr>
            <a:spLocks noChangeArrowheads="1"/>
          </p:cNvSpPr>
          <p:nvPr/>
        </p:nvSpPr>
        <p:spPr bwMode="auto">
          <a:xfrm>
            <a:off x="3922713" y="5956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55" name="Line 1070"/>
          <p:cNvSpPr>
            <a:spLocks noChangeShapeType="1"/>
          </p:cNvSpPr>
          <p:nvPr/>
        </p:nvSpPr>
        <p:spPr bwMode="auto">
          <a:xfrm>
            <a:off x="4144963" y="5392737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071"/>
          <p:cNvSpPr>
            <a:spLocks noChangeShapeType="1"/>
          </p:cNvSpPr>
          <p:nvPr/>
        </p:nvSpPr>
        <p:spPr bwMode="auto">
          <a:xfrm flipV="1">
            <a:off x="4322763" y="422275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72"/>
          <p:cNvSpPr>
            <a:spLocks noChangeShapeType="1"/>
          </p:cNvSpPr>
          <p:nvPr/>
        </p:nvSpPr>
        <p:spPr bwMode="auto">
          <a:xfrm>
            <a:off x="3954463" y="4249737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074"/>
          <p:cNvSpPr txBox="1">
            <a:spLocks noChangeArrowheads="1"/>
          </p:cNvSpPr>
          <p:nvPr/>
        </p:nvSpPr>
        <p:spPr bwMode="auto">
          <a:xfrm>
            <a:off x="4652963" y="3856037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in:1, out: 1</a:t>
            </a:r>
          </a:p>
        </p:txBody>
      </p:sp>
      <p:sp>
        <p:nvSpPr>
          <p:cNvPr id="59" name="Text Box 1075"/>
          <p:cNvSpPr txBox="1">
            <a:spLocks noChangeArrowheads="1"/>
          </p:cNvSpPr>
          <p:nvPr/>
        </p:nvSpPr>
        <p:spPr bwMode="auto">
          <a:xfrm>
            <a:off x="4670425" y="4932362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2</a:t>
            </a:r>
          </a:p>
        </p:txBody>
      </p:sp>
      <p:sp>
        <p:nvSpPr>
          <p:cNvPr id="60" name="Text Box 1076"/>
          <p:cNvSpPr txBox="1">
            <a:spLocks noChangeArrowheads="1"/>
          </p:cNvSpPr>
          <p:nvPr/>
        </p:nvSpPr>
        <p:spPr bwMode="auto">
          <a:xfrm>
            <a:off x="4705350" y="593725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TW" sz="2400">
                <a:ea typeface="新細明體" charset="-120"/>
              </a:rPr>
              <a:t>in: 1, out: 0</a:t>
            </a:r>
          </a:p>
        </p:txBody>
      </p:sp>
      <p:sp>
        <p:nvSpPr>
          <p:cNvPr id="61" name="Oval 1077"/>
          <p:cNvSpPr>
            <a:spLocks noChangeArrowheads="1"/>
          </p:cNvSpPr>
          <p:nvPr/>
        </p:nvSpPr>
        <p:spPr bwMode="auto">
          <a:xfrm>
            <a:off x="2608263" y="1658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62" name="Oval 1078"/>
          <p:cNvSpPr>
            <a:spLocks noChangeArrowheads="1"/>
          </p:cNvSpPr>
          <p:nvPr/>
        </p:nvSpPr>
        <p:spPr bwMode="auto">
          <a:xfrm>
            <a:off x="1922463" y="2420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63" name="Oval 1079"/>
          <p:cNvSpPr>
            <a:spLocks noChangeArrowheads="1"/>
          </p:cNvSpPr>
          <p:nvPr/>
        </p:nvSpPr>
        <p:spPr bwMode="auto">
          <a:xfrm>
            <a:off x="3294063" y="24209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64" name="Oval 1080"/>
          <p:cNvSpPr>
            <a:spLocks noChangeArrowheads="1"/>
          </p:cNvSpPr>
          <p:nvPr/>
        </p:nvSpPr>
        <p:spPr bwMode="auto">
          <a:xfrm>
            <a:off x="2608263" y="3030537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65" name="Line 1081"/>
          <p:cNvSpPr>
            <a:spLocks noChangeShapeType="1"/>
          </p:cNvSpPr>
          <p:nvPr/>
        </p:nvSpPr>
        <p:spPr bwMode="auto">
          <a:xfrm>
            <a:off x="2830513" y="2109787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082"/>
          <p:cNvSpPr>
            <a:spLocks noChangeShapeType="1"/>
          </p:cNvSpPr>
          <p:nvPr/>
        </p:nvSpPr>
        <p:spPr bwMode="auto">
          <a:xfrm>
            <a:off x="2373313" y="2643187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083"/>
          <p:cNvSpPr>
            <a:spLocks noChangeShapeType="1"/>
          </p:cNvSpPr>
          <p:nvPr/>
        </p:nvSpPr>
        <p:spPr bwMode="auto">
          <a:xfrm flipH="1">
            <a:off x="2262188" y="2033587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084"/>
          <p:cNvSpPr>
            <a:spLocks noChangeShapeType="1"/>
          </p:cNvSpPr>
          <p:nvPr/>
        </p:nvSpPr>
        <p:spPr bwMode="auto">
          <a:xfrm>
            <a:off x="2982913" y="2033587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085"/>
          <p:cNvSpPr>
            <a:spLocks noChangeShapeType="1"/>
          </p:cNvSpPr>
          <p:nvPr/>
        </p:nvSpPr>
        <p:spPr bwMode="auto">
          <a:xfrm>
            <a:off x="2247900" y="2849562"/>
            <a:ext cx="354013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86"/>
          <p:cNvSpPr>
            <a:spLocks noChangeShapeType="1"/>
          </p:cNvSpPr>
          <p:nvPr/>
        </p:nvSpPr>
        <p:spPr bwMode="auto">
          <a:xfrm flipH="1">
            <a:off x="3036888" y="2822575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1088"/>
          <p:cNvSpPr txBox="1">
            <a:spLocks noChangeArrowheads="1"/>
          </p:cNvSpPr>
          <p:nvPr/>
        </p:nvSpPr>
        <p:spPr bwMode="auto">
          <a:xfrm>
            <a:off x="3659188" y="2498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2" name="Text Box 1089"/>
          <p:cNvSpPr txBox="1">
            <a:spLocks noChangeArrowheads="1"/>
          </p:cNvSpPr>
          <p:nvPr/>
        </p:nvSpPr>
        <p:spPr bwMode="auto">
          <a:xfrm>
            <a:off x="1593850" y="2444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3" name="Text Box 1090"/>
          <p:cNvSpPr txBox="1">
            <a:spLocks noChangeArrowheads="1"/>
          </p:cNvSpPr>
          <p:nvPr/>
        </p:nvSpPr>
        <p:spPr bwMode="auto">
          <a:xfrm>
            <a:off x="2954338" y="327501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sz="2400">
                <a:ea typeface="新細明體" charset="-120"/>
              </a:rPr>
              <a:t>3</a:t>
            </a:r>
          </a:p>
        </p:txBody>
      </p:sp>
      <p:sp>
        <p:nvSpPr>
          <p:cNvPr id="74" name="Rectangle 1052"/>
          <p:cNvSpPr>
            <a:spLocks noChangeArrowheads="1"/>
          </p:cNvSpPr>
          <p:nvPr/>
        </p:nvSpPr>
        <p:spPr bwMode="auto">
          <a:xfrm>
            <a:off x="3200400" y="5791200"/>
            <a:ext cx="56746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 smtClean="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3</a:t>
            </a:r>
            <a:endParaRPr lang="en-US" altLang="zh-TW" sz="1800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7762" name="Picture 2" descr="MST Graph step tw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172200" cy="28744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8786" name="Picture 2" descr="MST Graph step th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553200" cy="305192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19810" name="Picture 2" descr="MST Graph step fo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6172200" cy="28744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0834" name="Picture 2" descr="MST Graph step f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6629400" cy="3087408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1858" name="Picture 2" descr="MST Kruskal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599"/>
            <a:ext cx="6248400" cy="290997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Kruskal’s Algorithm : Add the edge which has least weight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1858" name="Picture 2" descr="MST Kruskal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248400" cy="290997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0" y="5181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Complexity of the Kruskal-O(E </a:t>
            </a:r>
            <a:r>
              <a:rPr lang="en-US" b="1" dirty="0" err="1" smtClean="0">
                <a:solidFill>
                  <a:srgbClr val="002060"/>
                </a:solidFill>
              </a:rPr>
              <a:t>logV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6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4295775" cy="340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3967162" cy="180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19400"/>
            <a:ext cx="430177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471987" cy="184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Adjacency matrix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Path Matrix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Linked List Representation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4257718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44180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43200"/>
            <a:ext cx="4289963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4253278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186237" cy="2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63948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288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62600" cy="376667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more than one edges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2882" name="Picture 2" descr="MST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62600" cy="376667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Remove loops and more than one edges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3906" name="Picture 2" descr="MST Graph without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05200"/>
            <a:ext cx="5562600" cy="259058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5954" name="Picture 2" descr="MST Graph Ste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799"/>
            <a:ext cx="5181600" cy="2413147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Adjacency matrix: Adjacency matrix representation of a graph G consists of V x V matrix A=( </a:t>
            </a:r>
            <a:r>
              <a:rPr kumimoji="1" lang="en-US" sz="2400" dirty="0" err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</a:t>
            </a:r>
            <a:r>
              <a:rPr kumimoji="1" lang="en-US" sz="2400" baseline="-25000" dirty="0" err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ij</a:t>
            </a:r>
            <a:r>
              <a:rPr kumimoji="1"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) such that 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3160713"/>
          <a:ext cx="3581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60713"/>
                        <a:ext cx="35814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6978" name="Picture 2" descr="MST Graph Step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7999"/>
            <a:ext cx="5638800" cy="2626071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8002" name="Picture 2" descr="MST Graph Step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29000"/>
            <a:ext cx="5029200" cy="2342172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Prim’s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Select source node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129026" name="Picture 2" descr="MST Prim's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5867400" cy="2732534"/>
          </a:xfrm>
          <a:prstGeom prst="rect">
            <a:avLst/>
          </a:prstGeom>
          <a:noFill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0838"/>
            <a:ext cx="4572000" cy="201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14650"/>
            <a:ext cx="46974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5098316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4267200" cy="180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63" y="2590800"/>
            <a:ext cx="4605337" cy="196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2667000"/>
            <a:ext cx="4400550" cy="19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702408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" name="Picture 4" descr="C:\WINNT\Profiles\nab007\DESKTOP\chapter7\fig 7.11.jpg"/>
          <p:cNvPicPr>
            <a:picLocks noChangeAspect="1" noChangeArrowheads="1"/>
          </p:cNvPicPr>
          <p:nvPr/>
        </p:nvPicPr>
        <p:blipFill>
          <a:blip r:embed="rId2"/>
          <a:srcRect l="14954" r="19626" b="61111"/>
          <a:stretch>
            <a:fillRect/>
          </a:stretch>
        </p:blipFill>
        <p:spPr bwMode="auto">
          <a:xfrm>
            <a:off x="533400" y="1219200"/>
            <a:ext cx="8001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36626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496261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402159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310062" cy="187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19400"/>
            <a:ext cx="4240665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224337" cy="195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Kruskal Algorithm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4425407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4081799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52738"/>
            <a:ext cx="4572000" cy="27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743200"/>
            <a:ext cx="4648200" cy="273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12" name="Object 3"/>
          <p:cNvGraphicFramePr>
            <a:graphicFrameLocks/>
          </p:cNvGraphicFramePr>
          <p:nvPr/>
        </p:nvGraphicFramePr>
        <p:xfrm>
          <a:off x="4614863" y="1524000"/>
          <a:ext cx="170973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方程式" r:id="rId3" imgW="761760" imgH="787320" progId="Equation.2">
                  <p:embed/>
                </p:oleObj>
              </mc:Choice>
              <mc:Fallback>
                <p:oleObj name="方程式" r:id="rId3" imgW="761760" imgH="787320" progId="Equation.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1524000"/>
                        <a:ext cx="1709737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41363" y="23669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112963" y="23669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1427163" y="29765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649413" y="2055812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192213" y="2589212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1081088" y="1979612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801813" y="1979612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066800" y="2795587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855788" y="2768600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1427163" y="16129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143000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Adjacency matrix: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4038600" cy="27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438400"/>
            <a:ext cx="3662362" cy="254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Dijkstra</a:t>
            </a: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: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00B05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4225333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4000" b="1" dirty="0" smtClean="0"/>
              <a:t>Thank You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010400" y="266698"/>
            <a:ext cx="1638300" cy="76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4" name="Picture 4" descr="Graphs – Adjacency Matrix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0582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579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86600" y="5715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5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ow to Input a Graph on a Comput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34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5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Path matrix: Adjacency matrix representation of a directed graph G consists of  m nodes then P= (p</a:t>
            </a:r>
            <a:r>
              <a:rPr kumimoji="1"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ij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57400" y="3048000"/>
          <a:ext cx="5486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2273040" imgH="507960" progId="Equation.3">
                  <p:embed/>
                </p:oleObj>
              </mc:Choice>
              <mc:Fallback>
                <p:oleObj name="Equation" r:id="rId3" imgW="22730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54864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5175250" y="2362200"/>
          <a:ext cx="1225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3" imgW="583920" imgH="596880" progId="Equation.2">
                  <p:embed/>
                </p:oleObj>
              </mc:Choice>
              <mc:Fallback>
                <p:oleObj name="方程式" r:id="rId3" imgW="583920" imgH="59688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362200"/>
                        <a:ext cx="12255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3041650" y="185261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3040063" y="29559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3055938" y="3975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3278188" y="341153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3455988" y="2241550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3087688" y="2268537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1295400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Path matrix: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None/>
            </a:pPr>
            <a:endParaRPr kumimoji="1" lang="en-US" altLang="zh-TW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lvl="0"/>
            <a:r>
              <a:rPr kumimoji="1" lang="en-US" altLang="zh-TW" sz="2800" dirty="0" smtClean="0">
                <a:solidFill>
                  <a:srgbClr val="CC33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A graph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G(V, E)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consists of two sets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finite, nonempty set of vertices V(G) (points or vertices)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set of edges E, pair of nodes [u, v] in V, denoted by        e=[u, v].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       e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altLang="zh-TW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u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v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5750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 of Graphs…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Sequential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Linked List Representation</a:t>
            </a: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90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851025" y="1981200"/>
            <a:ext cx="700088" cy="327025"/>
            <a:chOff x="947" y="1282"/>
            <a:chExt cx="441" cy="20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841625" y="1981200"/>
            <a:ext cx="700088" cy="327025"/>
            <a:chOff x="1571" y="1282"/>
            <a:chExt cx="441" cy="206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832225" y="1981200"/>
            <a:ext cx="700088" cy="327025"/>
            <a:chOff x="2195" y="1282"/>
            <a:chExt cx="441" cy="206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3382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328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319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2338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890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851025" y="2438400"/>
            <a:ext cx="700088" cy="327025"/>
            <a:chOff x="947" y="1570"/>
            <a:chExt cx="441" cy="206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2841625" y="2438400"/>
            <a:ext cx="700088" cy="327025"/>
            <a:chOff x="1571" y="1570"/>
            <a:chExt cx="441" cy="206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832225" y="2438400"/>
            <a:ext cx="700088" cy="327025"/>
            <a:chOff x="2195" y="1570"/>
            <a:chExt cx="441" cy="206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3382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328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319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2338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0890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1851025" y="2895600"/>
            <a:ext cx="700088" cy="327025"/>
            <a:chOff x="947" y="1858"/>
            <a:chExt cx="441" cy="206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841625" y="2895600"/>
            <a:ext cx="700088" cy="327025"/>
            <a:chOff x="1571" y="1858"/>
            <a:chExt cx="441" cy="206"/>
          </a:xfrm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3832225" y="2895600"/>
            <a:ext cx="700088" cy="327025"/>
            <a:chOff x="2195" y="1858"/>
            <a:chExt cx="441" cy="206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13382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2328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3319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2338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10890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851025" y="3352800"/>
            <a:ext cx="700088" cy="327025"/>
            <a:chOff x="947" y="2146"/>
            <a:chExt cx="441" cy="206"/>
          </a:xfrm>
        </p:grpSpPr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2841625" y="3352800"/>
            <a:ext cx="700088" cy="327025"/>
            <a:chOff x="1571" y="2146"/>
            <a:chExt cx="441" cy="206"/>
          </a:xfrm>
        </p:grpSpPr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2"/>
          <p:cNvGrpSpPr>
            <a:grpSpLocks/>
          </p:cNvGrpSpPr>
          <p:nvPr/>
        </p:nvGrpSpPr>
        <p:grpSpPr bwMode="auto">
          <a:xfrm>
            <a:off x="3832225" y="3352800"/>
            <a:ext cx="700088" cy="327025"/>
            <a:chOff x="2195" y="2146"/>
            <a:chExt cx="441" cy="206"/>
          </a:xfrm>
        </p:grpSpPr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13382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2328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3319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42338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890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1851025" y="4572000"/>
            <a:ext cx="700088" cy="327025"/>
            <a:chOff x="947" y="2914"/>
            <a:chExt cx="441" cy="206"/>
          </a:xfrm>
        </p:grpSpPr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3382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10890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65"/>
          <p:cNvGrpSpPr>
            <a:grpSpLocks/>
          </p:cNvGrpSpPr>
          <p:nvPr/>
        </p:nvGrpSpPr>
        <p:grpSpPr bwMode="auto">
          <a:xfrm>
            <a:off x="1851025" y="5029200"/>
            <a:ext cx="700088" cy="327025"/>
            <a:chOff x="947" y="3202"/>
            <a:chExt cx="441" cy="206"/>
          </a:xfrm>
        </p:grpSpPr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68"/>
          <p:cNvGrpSpPr>
            <a:grpSpLocks/>
          </p:cNvGrpSpPr>
          <p:nvPr/>
        </p:nvGrpSpPr>
        <p:grpSpPr bwMode="auto">
          <a:xfrm>
            <a:off x="2841625" y="5029200"/>
            <a:ext cx="700088" cy="327025"/>
            <a:chOff x="1571" y="3202"/>
            <a:chExt cx="441" cy="206"/>
          </a:xfrm>
        </p:grpSpPr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13382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2328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10890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4"/>
          <p:cNvSpPr>
            <a:spLocks noChangeShapeType="1"/>
          </p:cNvSpPr>
          <p:nvPr/>
        </p:nvSpPr>
        <p:spPr bwMode="auto">
          <a:xfrm>
            <a:off x="32432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11096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22526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56610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6423025" y="1981200"/>
            <a:ext cx="700088" cy="327025"/>
            <a:chOff x="3827" y="1282"/>
            <a:chExt cx="441" cy="206"/>
          </a:xfrm>
        </p:grpSpPr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81"/>
          <p:cNvGrpSpPr>
            <a:grpSpLocks/>
          </p:cNvGrpSpPr>
          <p:nvPr/>
        </p:nvGrpSpPr>
        <p:grpSpPr bwMode="auto">
          <a:xfrm>
            <a:off x="7489825" y="1981200"/>
            <a:ext cx="700088" cy="327025"/>
            <a:chOff x="4499" y="1282"/>
            <a:chExt cx="441" cy="206"/>
          </a:xfrm>
        </p:grpSpPr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59102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6900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7891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6610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88"/>
          <p:cNvGrpSpPr>
            <a:grpSpLocks/>
          </p:cNvGrpSpPr>
          <p:nvPr/>
        </p:nvGrpSpPr>
        <p:grpSpPr bwMode="auto">
          <a:xfrm>
            <a:off x="6423025" y="2438400"/>
            <a:ext cx="700088" cy="327025"/>
            <a:chOff x="3827" y="1570"/>
            <a:chExt cx="441" cy="206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91"/>
          <p:cNvGrpSpPr>
            <a:grpSpLocks/>
          </p:cNvGrpSpPr>
          <p:nvPr/>
        </p:nvGrpSpPr>
        <p:grpSpPr bwMode="auto">
          <a:xfrm>
            <a:off x="7489825" y="2438400"/>
            <a:ext cx="700088" cy="327025"/>
            <a:chOff x="4499" y="1570"/>
            <a:chExt cx="441" cy="206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59102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>
            <a:off x="6900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7891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56610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98"/>
          <p:cNvGrpSpPr>
            <a:grpSpLocks/>
          </p:cNvGrpSpPr>
          <p:nvPr/>
        </p:nvGrpSpPr>
        <p:grpSpPr bwMode="auto">
          <a:xfrm>
            <a:off x="6423025" y="2895600"/>
            <a:ext cx="700088" cy="327025"/>
            <a:chOff x="3827" y="1858"/>
            <a:chExt cx="441" cy="206"/>
          </a:xfrm>
        </p:grpSpPr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01"/>
          <p:cNvGrpSpPr>
            <a:grpSpLocks/>
          </p:cNvGrpSpPr>
          <p:nvPr/>
        </p:nvGrpSpPr>
        <p:grpSpPr bwMode="auto">
          <a:xfrm>
            <a:off x="7489825" y="2895600"/>
            <a:ext cx="700088" cy="327025"/>
            <a:chOff x="4499" y="1858"/>
            <a:chExt cx="441" cy="206"/>
          </a:xfrm>
        </p:grpSpPr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04"/>
          <p:cNvSpPr>
            <a:spLocks noChangeShapeType="1"/>
          </p:cNvSpPr>
          <p:nvPr/>
        </p:nvSpPr>
        <p:spPr bwMode="auto">
          <a:xfrm>
            <a:off x="59102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>
            <a:off x="6900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>
            <a:off x="7891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56610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08"/>
          <p:cNvGrpSpPr>
            <a:grpSpLocks/>
          </p:cNvGrpSpPr>
          <p:nvPr/>
        </p:nvGrpSpPr>
        <p:grpSpPr bwMode="auto">
          <a:xfrm>
            <a:off x="6423025" y="3352800"/>
            <a:ext cx="700088" cy="327025"/>
            <a:chOff x="3827" y="2146"/>
            <a:chExt cx="441" cy="206"/>
          </a:xfrm>
        </p:grpSpPr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1"/>
          <p:cNvGrpSpPr>
            <a:grpSpLocks/>
          </p:cNvGrpSpPr>
          <p:nvPr/>
        </p:nvGrpSpPr>
        <p:grpSpPr bwMode="auto">
          <a:xfrm>
            <a:off x="7489825" y="3352800"/>
            <a:ext cx="700088" cy="327025"/>
            <a:chOff x="4499" y="2146"/>
            <a:chExt cx="441" cy="206"/>
          </a:xfrm>
        </p:grpSpPr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114"/>
          <p:cNvSpPr>
            <a:spLocks noChangeShapeType="1"/>
          </p:cNvSpPr>
          <p:nvPr/>
        </p:nvSpPr>
        <p:spPr bwMode="auto">
          <a:xfrm>
            <a:off x="59102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5"/>
          <p:cNvSpPr>
            <a:spLocks noChangeShapeType="1"/>
          </p:cNvSpPr>
          <p:nvPr/>
        </p:nvSpPr>
        <p:spPr bwMode="auto">
          <a:xfrm>
            <a:off x="6900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6"/>
          <p:cNvSpPr>
            <a:spLocks noChangeShapeType="1"/>
          </p:cNvSpPr>
          <p:nvPr/>
        </p:nvSpPr>
        <p:spPr bwMode="auto">
          <a:xfrm>
            <a:off x="7891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5661025" y="3810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118"/>
          <p:cNvGrpSpPr>
            <a:grpSpLocks/>
          </p:cNvGrpSpPr>
          <p:nvPr/>
        </p:nvGrpSpPr>
        <p:grpSpPr bwMode="auto">
          <a:xfrm>
            <a:off x="6423025" y="3810000"/>
            <a:ext cx="700088" cy="327025"/>
            <a:chOff x="3827" y="2434"/>
            <a:chExt cx="441" cy="206"/>
          </a:xfrm>
        </p:grpSpPr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59102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>
            <a:off x="68246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5661025" y="4267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7" name="Group 124"/>
          <p:cNvGrpSpPr>
            <a:grpSpLocks/>
          </p:cNvGrpSpPr>
          <p:nvPr/>
        </p:nvGrpSpPr>
        <p:grpSpPr bwMode="auto">
          <a:xfrm>
            <a:off x="6423025" y="4267200"/>
            <a:ext cx="700088" cy="327025"/>
            <a:chOff x="3827" y="2722"/>
            <a:chExt cx="441" cy="206"/>
          </a:xfrm>
        </p:grpSpPr>
        <p:sp>
          <p:nvSpPr>
            <p:cNvPr id="128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7"/>
          <p:cNvGrpSpPr>
            <a:grpSpLocks/>
          </p:cNvGrpSpPr>
          <p:nvPr/>
        </p:nvGrpSpPr>
        <p:grpSpPr bwMode="auto">
          <a:xfrm>
            <a:off x="7489825" y="4267200"/>
            <a:ext cx="700088" cy="327025"/>
            <a:chOff x="4499" y="2722"/>
            <a:chExt cx="441" cy="206"/>
          </a:xfrm>
        </p:grpSpPr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Line 130"/>
          <p:cNvSpPr>
            <a:spLocks noChangeShapeType="1"/>
          </p:cNvSpPr>
          <p:nvPr/>
        </p:nvSpPr>
        <p:spPr bwMode="auto">
          <a:xfrm>
            <a:off x="59102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1"/>
          <p:cNvSpPr>
            <a:spLocks noChangeShapeType="1"/>
          </p:cNvSpPr>
          <p:nvPr/>
        </p:nvSpPr>
        <p:spPr bwMode="auto">
          <a:xfrm>
            <a:off x="6900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2"/>
          <p:cNvSpPr>
            <a:spLocks noChangeShapeType="1"/>
          </p:cNvSpPr>
          <p:nvPr/>
        </p:nvSpPr>
        <p:spPr bwMode="auto">
          <a:xfrm>
            <a:off x="78914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5661025" y="4724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" name="Group 134"/>
          <p:cNvGrpSpPr>
            <a:grpSpLocks/>
          </p:cNvGrpSpPr>
          <p:nvPr/>
        </p:nvGrpSpPr>
        <p:grpSpPr bwMode="auto">
          <a:xfrm>
            <a:off x="6423025" y="4724400"/>
            <a:ext cx="700088" cy="327025"/>
            <a:chOff x="3827" y="3010"/>
            <a:chExt cx="441" cy="206"/>
          </a:xfrm>
        </p:grpSpPr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137"/>
          <p:cNvGrpSpPr>
            <a:grpSpLocks/>
          </p:cNvGrpSpPr>
          <p:nvPr/>
        </p:nvGrpSpPr>
        <p:grpSpPr bwMode="auto">
          <a:xfrm>
            <a:off x="7489825" y="4724400"/>
            <a:ext cx="700088" cy="327025"/>
            <a:chOff x="4499" y="3010"/>
            <a:chExt cx="441" cy="206"/>
          </a:xfrm>
        </p:grpSpPr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" name="Line 140"/>
          <p:cNvSpPr>
            <a:spLocks noChangeShapeType="1"/>
          </p:cNvSpPr>
          <p:nvPr/>
        </p:nvSpPr>
        <p:spPr bwMode="auto">
          <a:xfrm>
            <a:off x="59102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41"/>
          <p:cNvSpPr>
            <a:spLocks noChangeShapeType="1"/>
          </p:cNvSpPr>
          <p:nvPr/>
        </p:nvSpPr>
        <p:spPr bwMode="auto">
          <a:xfrm>
            <a:off x="6900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42"/>
          <p:cNvSpPr>
            <a:spLocks noChangeShapeType="1"/>
          </p:cNvSpPr>
          <p:nvPr/>
        </p:nvSpPr>
        <p:spPr bwMode="auto">
          <a:xfrm>
            <a:off x="78914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5661025" y="5181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144"/>
          <p:cNvGrpSpPr>
            <a:grpSpLocks/>
          </p:cNvGrpSpPr>
          <p:nvPr/>
        </p:nvGrpSpPr>
        <p:grpSpPr bwMode="auto">
          <a:xfrm>
            <a:off x="6423025" y="5181600"/>
            <a:ext cx="700088" cy="327025"/>
            <a:chOff x="3827" y="3298"/>
            <a:chExt cx="441" cy="206"/>
          </a:xfrm>
        </p:grpSpPr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Line 147"/>
          <p:cNvSpPr>
            <a:spLocks noChangeShapeType="1"/>
          </p:cNvSpPr>
          <p:nvPr/>
        </p:nvSpPr>
        <p:spPr bwMode="auto">
          <a:xfrm>
            <a:off x="59102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148"/>
          <p:cNvSpPr>
            <a:spLocks noChangeShapeType="1"/>
          </p:cNvSpPr>
          <p:nvPr/>
        </p:nvSpPr>
        <p:spPr bwMode="auto">
          <a:xfrm>
            <a:off x="68246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149"/>
          <p:cNvSpPr>
            <a:spLocks noChangeArrowheads="1"/>
          </p:cNvSpPr>
          <p:nvPr/>
        </p:nvSpPr>
        <p:spPr bwMode="auto">
          <a:xfrm>
            <a:off x="6365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6365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54" name="Rectangle 151"/>
          <p:cNvSpPr>
            <a:spLocks noChangeArrowheads="1"/>
          </p:cNvSpPr>
          <p:nvPr/>
        </p:nvSpPr>
        <p:spPr bwMode="auto">
          <a:xfrm>
            <a:off x="5132388" y="1955800"/>
            <a:ext cx="36195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  <a:p>
            <a:pPr algn="l" eaLnBrk="0" hangingPunct="0">
              <a:lnSpc>
                <a:spcPct val="105000"/>
              </a:lnSpc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55" name="Rectangle 152"/>
          <p:cNvSpPr>
            <a:spLocks noChangeArrowheads="1"/>
          </p:cNvSpPr>
          <p:nvPr/>
        </p:nvSpPr>
        <p:spPr bwMode="auto">
          <a:xfrm>
            <a:off x="18478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56" name="Rectangle 153"/>
          <p:cNvSpPr>
            <a:spLocks noChangeArrowheads="1"/>
          </p:cNvSpPr>
          <p:nvPr/>
        </p:nvSpPr>
        <p:spPr bwMode="auto">
          <a:xfrm>
            <a:off x="28717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57" name="Rectangle 154"/>
          <p:cNvSpPr>
            <a:spLocks noChangeArrowheads="1"/>
          </p:cNvSpPr>
          <p:nvPr/>
        </p:nvSpPr>
        <p:spPr bwMode="auto">
          <a:xfrm>
            <a:off x="38782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18637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28717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38639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61" name="Rectangle 158"/>
          <p:cNvSpPr>
            <a:spLocks noChangeArrowheads="1"/>
          </p:cNvSpPr>
          <p:nvPr/>
        </p:nvSpPr>
        <p:spPr bwMode="auto">
          <a:xfrm>
            <a:off x="18637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28590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3" name="Rectangle 160"/>
          <p:cNvSpPr>
            <a:spLocks noChangeArrowheads="1"/>
          </p:cNvSpPr>
          <p:nvPr/>
        </p:nvSpPr>
        <p:spPr bwMode="auto">
          <a:xfrm>
            <a:off x="38639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18637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65" name="Rectangle 162"/>
          <p:cNvSpPr>
            <a:spLocks noChangeArrowheads="1"/>
          </p:cNvSpPr>
          <p:nvPr/>
        </p:nvSpPr>
        <p:spPr bwMode="auto">
          <a:xfrm>
            <a:off x="28575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6" name="Rectangle 163"/>
          <p:cNvSpPr>
            <a:spLocks noChangeArrowheads="1"/>
          </p:cNvSpPr>
          <p:nvPr/>
        </p:nvSpPr>
        <p:spPr bwMode="auto">
          <a:xfrm>
            <a:off x="38782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67" name="Rectangle 164"/>
          <p:cNvSpPr>
            <a:spLocks noChangeArrowheads="1"/>
          </p:cNvSpPr>
          <p:nvPr/>
        </p:nvSpPr>
        <p:spPr bwMode="auto">
          <a:xfrm>
            <a:off x="25146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8" name="Rectangle 165"/>
          <p:cNvSpPr>
            <a:spLocks noChangeArrowheads="1"/>
          </p:cNvSpPr>
          <p:nvPr/>
        </p:nvSpPr>
        <p:spPr bwMode="auto">
          <a:xfrm>
            <a:off x="18637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69" name="Rectangle 166"/>
          <p:cNvSpPr>
            <a:spLocks noChangeArrowheads="1"/>
          </p:cNvSpPr>
          <p:nvPr/>
        </p:nvSpPr>
        <p:spPr bwMode="auto">
          <a:xfrm>
            <a:off x="18637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0" name="Rectangle 167"/>
          <p:cNvSpPr>
            <a:spLocks noChangeArrowheads="1"/>
          </p:cNvSpPr>
          <p:nvPr/>
        </p:nvSpPr>
        <p:spPr bwMode="auto">
          <a:xfrm>
            <a:off x="28702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71" name="Rectangle 168"/>
          <p:cNvSpPr>
            <a:spLocks noChangeArrowheads="1"/>
          </p:cNvSpPr>
          <p:nvPr/>
        </p:nvSpPr>
        <p:spPr bwMode="auto">
          <a:xfrm>
            <a:off x="2078038" y="5724525"/>
            <a:ext cx="57227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 dirty="0" smtClean="0">
                <a:ea typeface="新細明體" charset="-120"/>
              </a:rPr>
              <a:t>G</a:t>
            </a:r>
            <a:r>
              <a:rPr lang="en-US" altLang="zh-TW" sz="2800" baseline="-25000" dirty="0">
                <a:ea typeface="新細明體" charset="-120"/>
              </a:rPr>
              <a:t>2</a:t>
            </a:r>
            <a:endParaRPr lang="en-US" altLang="zh-TW" sz="1600" baseline="-250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6450013" y="191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73" name="Rectangle 170"/>
          <p:cNvSpPr>
            <a:spLocks noChangeArrowheads="1"/>
          </p:cNvSpPr>
          <p:nvPr/>
        </p:nvSpPr>
        <p:spPr bwMode="auto">
          <a:xfrm>
            <a:off x="7512050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74" name="Rectangle 171"/>
          <p:cNvSpPr>
            <a:spLocks noChangeArrowheads="1"/>
          </p:cNvSpPr>
          <p:nvPr/>
        </p:nvSpPr>
        <p:spPr bwMode="auto">
          <a:xfrm>
            <a:off x="6464300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5" name="Rectangle 172"/>
          <p:cNvSpPr>
            <a:spLocks noChangeArrowheads="1"/>
          </p:cNvSpPr>
          <p:nvPr/>
        </p:nvSpPr>
        <p:spPr bwMode="auto">
          <a:xfrm>
            <a:off x="7510463" y="2382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76" name="Rectangle 173"/>
          <p:cNvSpPr>
            <a:spLocks noChangeArrowheads="1"/>
          </p:cNvSpPr>
          <p:nvPr/>
        </p:nvSpPr>
        <p:spPr bwMode="auto">
          <a:xfrm>
            <a:off x="6451600" y="28432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0</a:t>
            </a:r>
          </a:p>
        </p:txBody>
      </p:sp>
      <p:sp>
        <p:nvSpPr>
          <p:cNvPr id="177" name="Rectangle 174"/>
          <p:cNvSpPr>
            <a:spLocks noChangeArrowheads="1"/>
          </p:cNvSpPr>
          <p:nvPr/>
        </p:nvSpPr>
        <p:spPr bwMode="auto">
          <a:xfrm>
            <a:off x="7497763" y="2844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3</a:t>
            </a:r>
          </a:p>
        </p:txBody>
      </p:sp>
      <p:sp>
        <p:nvSpPr>
          <p:cNvPr id="178" name="Rectangle 175"/>
          <p:cNvSpPr>
            <a:spLocks noChangeArrowheads="1"/>
          </p:cNvSpPr>
          <p:nvPr/>
        </p:nvSpPr>
        <p:spPr bwMode="auto">
          <a:xfrm>
            <a:off x="6435725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1</a:t>
            </a:r>
          </a:p>
        </p:txBody>
      </p:sp>
      <p:sp>
        <p:nvSpPr>
          <p:cNvPr id="179" name="Rectangle 176"/>
          <p:cNvSpPr>
            <a:spLocks noChangeArrowheads="1"/>
          </p:cNvSpPr>
          <p:nvPr/>
        </p:nvSpPr>
        <p:spPr bwMode="auto">
          <a:xfrm>
            <a:off x="7524750" y="3294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2</a:t>
            </a:r>
          </a:p>
        </p:txBody>
      </p:sp>
      <p:sp>
        <p:nvSpPr>
          <p:cNvPr id="180" name="Rectangle 177"/>
          <p:cNvSpPr>
            <a:spLocks noChangeArrowheads="1"/>
          </p:cNvSpPr>
          <p:nvPr/>
        </p:nvSpPr>
        <p:spPr bwMode="auto">
          <a:xfrm>
            <a:off x="6450013" y="3756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81" name="Rectangle 178"/>
          <p:cNvSpPr>
            <a:spLocks noChangeArrowheads="1"/>
          </p:cNvSpPr>
          <p:nvPr/>
        </p:nvSpPr>
        <p:spPr bwMode="auto">
          <a:xfrm>
            <a:off x="6437313" y="4232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82" name="Rectangle 179"/>
          <p:cNvSpPr>
            <a:spLocks noChangeArrowheads="1"/>
          </p:cNvSpPr>
          <p:nvPr/>
        </p:nvSpPr>
        <p:spPr bwMode="auto">
          <a:xfrm>
            <a:off x="7499350" y="4205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83" name="Rectangle 180"/>
          <p:cNvSpPr>
            <a:spLocks noChangeArrowheads="1"/>
          </p:cNvSpPr>
          <p:nvPr/>
        </p:nvSpPr>
        <p:spPr bwMode="auto">
          <a:xfrm>
            <a:off x="645160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5</a:t>
            </a:r>
          </a:p>
        </p:txBody>
      </p:sp>
      <p:sp>
        <p:nvSpPr>
          <p:cNvPr id="184" name="Rectangle 181"/>
          <p:cNvSpPr>
            <a:spLocks noChangeArrowheads="1"/>
          </p:cNvSpPr>
          <p:nvPr/>
        </p:nvSpPr>
        <p:spPr bwMode="auto">
          <a:xfrm>
            <a:off x="7524750" y="4667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7</a:t>
            </a:r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6446838" y="5138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6</a:t>
            </a:r>
          </a:p>
        </p:txBody>
      </p:sp>
      <p:sp>
        <p:nvSpPr>
          <p:cNvPr id="186" name="Rectangle 183"/>
          <p:cNvSpPr>
            <a:spLocks noChangeArrowheads="1"/>
          </p:cNvSpPr>
          <p:nvPr/>
        </p:nvSpPr>
        <p:spPr bwMode="auto">
          <a:xfrm>
            <a:off x="6473825" y="562927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G</a:t>
            </a:r>
            <a:r>
              <a:rPr lang="en-US" altLang="zh-TW" sz="1600">
                <a:solidFill>
                  <a:schemeClr val="tx1"/>
                </a:solidFill>
                <a:ea typeface="新細明體" charset="-120"/>
              </a:rPr>
              <a:t>4</a:t>
            </a:r>
          </a:p>
        </p:txBody>
      </p:sp>
      <p:sp>
        <p:nvSpPr>
          <p:cNvPr id="187" name="Oval 184"/>
          <p:cNvSpPr>
            <a:spLocks noChangeArrowheads="1"/>
          </p:cNvSpPr>
          <p:nvPr/>
        </p:nvSpPr>
        <p:spPr bwMode="auto">
          <a:xfrm>
            <a:off x="23098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188" name="Oval 185"/>
          <p:cNvSpPr>
            <a:spLocks noChangeArrowheads="1"/>
          </p:cNvSpPr>
          <p:nvPr/>
        </p:nvSpPr>
        <p:spPr bwMode="auto">
          <a:xfrm>
            <a:off x="16240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89" name="Oval 186"/>
          <p:cNvSpPr>
            <a:spLocks noChangeArrowheads="1"/>
          </p:cNvSpPr>
          <p:nvPr/>
        </p:nvSpPr>
        <p:spPr bwMode="auto">
          <a:xfrm>
            <a:off x="2995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190" name="Oval 187"/>
          <p:cNvSpPr>
            <a:spLocks noChangeArrowheads="1"/>
          </p:cNvSpPr>
          <p:nvPr/>
        </p:nvSpPr>
        <p:spPr bwMode="auto">
          <a:xfrm>
            <a:off x="23098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191" name="Line 188"/>
          <p:cNvSpPr>
            <a:spLocks noChangeShapeType="1"/>
          </p:cNvSpPr>
          <p:nvPr/>
        </p:nvSpPr>
        <p:spPr bwMode="auto">
          <a:xfrm>
            <a:off x="25320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89"/>
          <p:cNvSpPr>
            <a:spLocks noChangeShapeType="1"/>
          </p:cNvSpPr>
          <p:nvPr/>
        </p:nvSpPr>
        <p:spPr bwMode="auto">
          <a:xfrm>
            <a:off x="20748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90"/>
          <p:cNvSpPr>
            <a:spLocks noChangeShapeType="1"/>
          </p:cNvSpPr>
          <p:nvPr/>
        </p:nvSpPr>
        <p:spPr bwMode="auto">
          <a:xfrm flipH="1">
            <a:off x="19637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191"/>
          <p:cNvSpPr>
            <a:spLocks noChangeShapeType="1"/>
          </p:cNvSpPr>
          <p:nvPr/>
        </p:nvSpPr>
        <p:spPr bwMode="auto">
          <a:xfrm>
            <a:off x="26844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192"/>
          <p:cNvSpPr>
            <a:spLocks noChangeShapeType="1"/>
          </p:cNvSpPr>
          <p:nvPr/>
        </p:nvSpPr>
        <p:spPr bwMode="auto">
          <a:xfrm>
            <a:off x="19494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93"/>
          <p:cNvSpPr>
            <a:spLocks noChangeShapeType="1"/>
          </p:cNvSpPr>
          <p:nvPr/>
        </p:nvSpPr>
        <p:spPr bwMode="auto">
          <a:xfrm flipH="1">
            <a:off x="27384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194"/>
          <p:cNvSpPr>
            <a:spLocks noChangeArrowheads="1"/>
          </p:cNvSpPr>
          <p:nvPr/>
        </p:nvSpPr>
        <p:spPr bwMode="auto">
          <a:xfrm>
            <a:off x="40830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198" name="Oval 195"/>
          <p:cNvSpPr>
            <a:spLocks noChangeArrowheads="1"/>
          </p:cNvSpPr>
          <p:nvPr/>
        </p:nvSpPr>
        <p:spPr bwMode="auto">
          <a:xfrm>
            <a:off x="40814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199" name="Oval 196"/>
          <p:cNvSpPr>
            <a:spLocks noChangeArrowheads="1"/>
          </p:cNvSpPr>
          <p:nvPr/>
        </p:nvSpPr>
        <p:spPr bwMode="auto">
          <a:xfrm>
            <a:off x="40973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200" name="Line 197"/>
          <p:cNvSpPr>
            <a:spLocks noChangeShapeType="1"/>
          </p:cNvSpPr>
          <p:nvPr/>
        </p:nvSpPr>
        <p:spPr bwMode="auto">
          <a:xfrm>
            <a:off x="43195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198"/>
          <p:cNvSpPr>
            <a:spLocks noChangeShapeType="1"/>
          </p:cNvSpPr>
          <p:nvPr/>
        </p:nvSpPr>
        <p:spPr bwMode="auto">
          <a:xfrm flipV="1">
            <a:off x="44973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199"/>
          <p:cNvSpPr>
            <a:spLocks noChangeShapeType="1"/>
          </p:cNvSpPr>
          <p:nvPr/>
        </p:nvSpPr>
        <p:spPr bwMode="auto">
          <a:xfrm>
            <a:off x="41290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3" name="Group 200"/>
          <p:cNvGrpSpPr>
            <a:grpSpLocks/>
          </p:cNvGrpSpPr>
          <p:nvPr/>
        </p:nvGrpSpPr>
        <p:grpSpPr bwMode="auto">
          <a:xfrm>
            <a:off x="5292725" y="0"/>
            <a:ext cx="2854325" cy="2143125"/>
            <a:chOff x="636" y="409"/>
            <a:chExt cx="3240" cy="3461"/>
          </a:xfrm>
        </p:grpSpPr>
        <p:sp>
          <p:nvSpPr>
            <p:cNvPr id="204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" name="Group 206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219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220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221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222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8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214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215" name="Oval 212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216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TW" sz="2400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217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400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Text Box 218"/>
            <p:cNvSpPr txBox="1">
              <a:spLocks noChangeArrowheads="1"/>
            </p:cNvSpPr>
            <p:nvPr/>
          </p:nvSpPr>
          <p:spPr bwMode="auto">
            <a:xfrm>
              <a:off x="636" y="409"/>
              <a:ext cx="209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12" name="Rectangle 219"/>
            <p:cNvSpPr>
              <a:spLocks noChangeArrowheads="1"/>
            </p:cNvSpPr>
            <p:nvPr/>
          </p:nvSpPr>
          <p:spPr bwMode="auto">
            <a:xfrm>
              <a:off x="2726" y="494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13" name="Rectangle 220"/>
            <p:cNvSpPr>
              <a:spLocks noChangeArrowheads="1"/>
            </p:cNvSpPr>
            <p:nvPr/>
          </p:nvSpPr>
          <p:spPr bwMode="auto">
            <a:xfrm>
              <a:off x="2525" y="3327"/>
              <a:ext cx="2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400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961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82025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1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ile:Adjacency matrix for graph.pn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019800" cy="50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Systematic search of  vertex and edges  of a graph.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Graph G(V, E) is either directed or undirected.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500" dirty="0" smtClean="0">
              <a:solidFill>
                <a:srgbClr val="7030A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(Breadth First Search)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5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DFS (Depth First Search)</a:t>
            </a:r>
            <a:endParaRPr kumimoji="1" lang="en-US" sz="2500" baseline="-25000" dirty="0" smtClean="0">
              <a:solidFill>
                <a:srgbClr val="7030A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92500" lnSpcReduction="20000"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BFS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(Breadth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starts at vertex s which is at level 0.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In the first step, we visit all vertices that are at distance 1 edge away, when we visit there we paint as </a:t>
            </a:r>
            <a:r>
              <a:rPr kumimoji="1" 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“visited”</a:t>
            </a: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, the vertices adjacent to the start vertex s-these vertices are placed into level 1.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In second step, visit all new vertices, we can reach at the distance of two edges away from the source vertex s. These new vertices, which are adjacent to level 1 vertices and not previously assigned to a level, are placed into level 2 and so on.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新細明體" charset="-120"/>
              </a:rPr>
              <a:t>The BFS traversal terminates when every vertex has been visited.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 fontScale="92500"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Algorithm maintains a queue Q to manage  set of vertices and start with s, source vertex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Initially , all vertices except s are colored white, and s is gray.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BFS algorithm maintains the following information for each vertex u: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color[u] (white, gray and black): indicates status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white: not discovered yet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gray: discovered but not finished</a:t>
            </a:r>
          </a:p>
          <a:p>
            <a:pPr marL="504825" lvl="1" indent="-273050">
              <a:spcBef>
                <a:spcPts val="600"/>
              </a:spcBef>
              <a:buClr>
                <a:schemeClr val="accent1"/>
              </a:buClr>
              <a:tabLst>
                <a:tab pos="635000" algn="l"/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 black: finished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d[u]: distance from s to u</a:t>
            </a:r>
          </a:p>
          <a:p>
            <a:pPr marL="273050" lvl="1" indent="-273050">
              <a:spcBef>
                <a:spcPts val="600"/>
              </a:spcBef>
              <a:buClr>
                <a:schemeClr val="accent1"/>
              </a:buClr>
              <a:tabLst>
                <a:tab pos="682625" algn="l"/>
              </a:tabLst>
            </a:pPr>
            <a:r>
              <a:rPr kumimoji="1" lang="el-GR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ᴨ</a:t>
            </a:r>
            <a:r>
              <a:rPr kumimoji="1" lang="en-US" sz="2600" dirty="0" smtClean="0">
                <a:solidFill>
                  <a:srgbClr val="7030A0"/>
                </a:solidFill>
                <a:latin typeface="Times New Roman" pitchFamily="18" charset="0"/>
                <a:ea typeface="新細明體" charset="-120"/>
              </a:rPr>
              <a:t>(u): predecessor of u</a:t>
            </a: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3914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04925"/>
            <a:ext cx="75247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5"/>
            <a:ext cx="7372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u and v are called endpoints of e, and also said to be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adjacent or neighbors.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degree(u)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is no. of edges containing u.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degree(u)=0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means if u does not belong to any edge 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(isolated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node)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                                      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</a:pP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A path P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of length n from node u to v is defined as a sequence of n+1 nodes.</a:t>
            </a:r>
            <a:r>
              <a:rPr kumimoji="1" lang="en-US" altLang="zh-TW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  <a:buNone/>
            </a:pP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                   P(v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 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 v</a:t>
            </a:r>
            <a:r>
              <a:rPr kumimoji="1" lang="en-US" sz="2400" baseline="-250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2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,……..</a:t>
            </a:r>
            <a:r>
              <a:rPr kumimoji="1" lang="en-US" sz="24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v</a:t>
            </a:r>
            <a:r>
              <a:rPr kumimoji="1" lang="en-US" sz="2400" baseline="-25000" dirty="0" err="1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)</a:t>
            </a:r>
          </a:p>
          <a:p>
            <a:pPr marL="274320" lvl="1">
              <a:spcBef>
                <a:spcPts val="600"/>
              </a:spcBef>
              <a:buClr>
                <a:srgbClr val="727CA3"/>
              </a:buClr>
              <a:buNone/>
            </a:pPr>
            <a:r>
              <a:rPr kumimoji="1" lang="en-US" sz="2400" dirty="0" smtClean="0">
                <a:solidFill>
                  <a:srgbClr val="00B050"/>
                </a:solidFill>
                <a:latin typeface="Times New Roman" pitchFamily="18" charset="0"/>
                <a:ea typeface="新細明體" charset="-120"/>
              </a:rPr>
              <a:t>     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u=v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0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; 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i-1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is adjacent to v</a:t>
            </a:r>
            <a:r>
              <a:rPr kumimoji="1" lang="en-US" sz="2400" baseline="-250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for </a:t>
            </a:r>
            <a:r>
              <a:rPr kumimoji="1" lang="en-US" sz="24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i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=1, 2, 3……., n and </a:t>
            </a:r>
            <a:r>
              <a:rPr kumimoji="1" lang="en-US" sz="24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v</a:t>
            </a:r>
            <a:r>
              <a:rPr kumimoji="1" lang="en-US" sz="2400" baseline="-25000" dirty="0" err="1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=v</a:t>
            </a:r>
            <a:endParaRPr lang="en-US" baseline="-25000" dirty="0" smtClean="0">
              <a:solidFill>
                <a:srgbClr val="00B0F0"/>
              </a:solidFill>
            </a:endParaRPr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u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3352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ea typeface="新細明體" charset="-120"/>
              </a:rPr>
              <a:t>v</a:t>
            </a:r>
            <a:endParaRPr lang="en-US" altLang="zh-TW" sz="28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5750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62075"/>
            <a:ext cx="743426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47813"/>
            <a:ext cx="7239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09700"/>
            <a:ext cx="714851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90663"/>
            <a:ext cx="7010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41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Running time= O(V+E)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readth-First Search/Traversal in a Graph.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5334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51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readth-First Search/Traversal in a Graph.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6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890" name="Picture 2" descr="Breadth First Search A B F I E H D C G FIFO Queue - front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058" name="Picture 2" descr="Breadth First Search A B F I E H D C G A FIFO Queue - front enqueue source no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001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058" name="Picture 2" descr="Breadth First Search A B F I E H D C G A FIFO Queue - front enqueue source nod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082" name="Picture 2" descr="Breadth First Search A B F I E H D C G A FIFO Queue - front dequeue next vertex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cycle is closed simple path with length 3 or more. A cycle of length k is called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k-cycle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graph G is said to be </a:t>
            </a:r>
            <a:r>
              <a:rPr kumimoji="1" lang="en-US" altLang="zh-TW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connected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there is a path between any two of nodes.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There are 2 simple paths of length 2 from B to E-(B, A, E) &amp; (B, C, E).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There is only  1 simple path of length 2 from B to D- (B, C, D).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2    4-cycles in the graph: [A, B, C, E, A] &amp; [A, C, D, E, A]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Deg(A)=3, Deg(C ) = 4, Deg(D)=2.</a:t>
            </a:r>
            <a:endParaRPr lang="en-US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3041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733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7338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575050" y="39687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3200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90800" y="3124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35813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32004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32766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32766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130" name="Picture 2" descr="Breadth First Search front visit neighbors of A A B F I E H D C G -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154" name="Picture 2" descr="Breadth First Search front visit neighbors of A A B F I E H D C G -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0178" name="Picture 2" descr="Breadth First Search B front B discovered A B F I E H D C G -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02" name="Picture 2" descr="Breadth First Search B I  front I discovered  A F I E H D C G - B A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2226" name="Picture 2" descr="Breadth First Search B I  front finished with A A F I E H D C G - B A A FIFO Queu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250" name="Picture 2" descr="Breadth First Search B I  front F I E H D C G - B A A dequeue next vertex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4274" name="Picture 2" descr="Breadth First Search I  front F I E H D C G - B A A visit neighbors of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5298" name="Picture 2" descr="Breadth First Search I  front F I E H D C G - B A A visit neighbors of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322" name="Picture 2" descr="Breadth First Search I F  front F I E H D C G - B A A F discovered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7346" name="Picture 2" descr="Breadth First Search I F  front F I E H D C G - B A A visit neighbors of B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graph G is said to be complete, if every node u in G is adjacent to every other node v in G.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altLang="zh-TW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complete graph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G of n nodes has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n*(n-1)/2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edges.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133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133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3587750" y="23558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048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048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575050" y="3282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90800" y="2438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28955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2514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2590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2590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8370" name="Picture 2" descr="Breadth First Search I F  front F I E H D C G - B A A A already discovered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9394" name="Picture 2" descr="Breadth First Search I F  front F I E H D C G - B A A finished with B B FIFO Queue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418" name="Picture 2" descr="Breadth First Search I F  front F I E H D C G - A A dequeue next vertex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42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2466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3490" name="Picture 2" descr="Breadth First Search F  front F I E H D C G - A A A already discovered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4514" name="Picture 2" descr="Breadth First Search F  front F I E H D C G - A A visit neighbors of I B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 descr="Breadth First Search F E  front F I E H D C G - A A E discovered 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2" name="Picture 2" descr="Breadth First Search F E  front F I E H D C G - A A visit neighbors of I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6" name="Picture 2" descr="Breadth First Search F E  front F I E H D C G - A A F already discovered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connected graph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without any cycles is called 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tree graph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 tree T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finite with m nodes, then T will have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m-1 edges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 smtClean="0"/>
          </a:p>
        </p:txBody>
      </p:sp>
      <p:sp>
        <p:nvSpPr>
          <p:cNvPr id="4" name="Oval 1029"/>
          <p:cNvSpPr>
            <a:spLocks noChangeArrowheads="1"/>
          </p:cNvSpPr>
          <p:nvPr/>
        </p:nvSpPr>
        <p:spPr bwMode="auto">
          <a:xfrm>
            <a:off x="3136900" y="283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B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5" name="Oval 1030"/>
          <p:cNvSpPr>
            <a:spLocks noChangeArrowheads="1"/>
          </p:cNvSpPr>
          <p:nvPr/>
        </p:nvSpPr>
        <p:spPr bwMode="auto">
          <a:xfrm>
            <a:off x="4508500" y="28321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C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7" name="Oval 1029"/>
          <p:cNvSpPr>
            <a:spLocks noChangeArrowheads="1"/>
          </p:cNvSpPr>
          <p:nvPr/>
        </p:nvSpPr>
        <p:spPr bwMode="auto">
          <a:xfrm>
            <a:off x="3136900" y="37465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8" name="Oval 1030"/>
          <p:cNvSpPr>
            <a:spLocks noChangeArrowheads="1"/>
          </p:cNvSpPr>
          <p:nvPr/>
        </p:nvSpPr>
        <p:spPr bwMode="auto">
          <a:xfrm>
            <a:off x="4495800" y="37465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F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10" name="Oval 1029"/>
          <p:cNvSpPr>
            <a:spLocks noChangeArrowheads="1"/>
          </p:cNvSpPr>
          <p:nvPr/>
        </p:nvSpPr>
        <p:spPr bwMode="auto">
          <a:xfrm>
            <a:off x="2133600" y="2819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A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11" name="Line 1033"/>
          <p:cNvSpPr>
            <a:spLocks noChangeShapeType="1"/>
          </p:cNvSpPr>
          <p:nvPr/>
        </p:nvSpPr>
        <p:spPr bwMode="auto">
          <a:xfrm flipV="1">
            <a:off x="2514600" y="3045462"/>
            <a:ext cx="685800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33"/>
          <p:cNvSpPr>
            <a:spLocks noChangeShapeType="1"/>
          </p:cNvSpPr>
          <p:nvPr/>
        </p:nvSpPr>
        <p:spPr bwMode="auto">
          <a:xfrm>
            <a:off x="2514600" y="3886197"/>
            <a:ext cx="609600" cy="45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3"/>
          <p:cNvSpPr>
            <a:spLocks noChangeShapeType="1"/>
          </p:cNvSpPr>
          <p:nvPr/>
        </p:nvSpPr>
        <p:spPr bwMode="auto">
          <a:xfrm flipV="1">
            <a:off x="3581400" y="32131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 flipV="1">
            <a:off x="4724398" y="32893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3"/>
          <p:cNvSpPr>
            <a:spLocks noChangeShapeType="1"/>
          </p:cNvSpPr>
          <p:nvPr/>
        </p:nvSpPr>
        <p:spPr bwMode="auto">
          <a:xfrm flipV="1">
            <a:off x="3352800" y="32893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29"/>
          <p:cNvSpPr>
            <a:spLocks noChangeArrowheads="1"/>
          </p:cNvSpPr>
          <p:nvPr/>
        </p:nvSpPr>
        <p:spPr bwMode="auto">
          <a:xfrm>
            <a:off x="2057400" y="36703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D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0" name="Picture 2" descr="Breadth First Search F E  front F I E H D C G - A A I finished B I FIFO Queue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4" name="Picture 2" descr="Breadth First Search F E  front F E H D C G - A A dequeue next vertex B I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0658" name="Picture 2" descr="Breadth First Search E  front F E H D C G - A A visit neighbors of F B I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 descr="Breadth First Search E G  front F E H D C G - A A G discovered B I F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06" name="Picture 2" descr="Breadth First Search E G  front F E H D C G - A A F finished B I F FIFO Queue B A I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730" name="Picture 2" descr="Breadth First Search E G  front E H D C G - A A dequeue next vertex B I F FIFO Queue I F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 descr="Breadth First Search G  front E H D C G - A A visit neighbors of E B I F FIFO Queue I F B A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5778" name="Picture 2" descr="Breadth First Search G  front H D C G - A A E finished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2" name="Picture 2" descr="Breadth First Search G  front H D C G - A A dequeue next vertex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26" name="Picture 2" descr="Breadth First Search front H D C G - A A visit neighbors of G B I F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graph G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said to be labeled or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weighted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its edges are assigned data. 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2514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3429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3429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3575050" y="36639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29"/>
          <p:cNvSpPr>
            <a:spLocks noChangeArrowheads="1"/>
          </p:cNvSpPr>
          <p:nvPr/>
        </p:nvSpPr>
        <p:spPr bwMode="auto">
          <a:xfrm>
            <a:off x="2133600" y="2895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7030A0"/>
                </a:solidFill>
                <a:ea typeface="新細明體" charset="-120"/>
              </a:rPr>
              <a:t>B</a:t>
            </a:r>
            <a:endParaRPr lang="en-US" altLang="zh-TW" sz="2000" dirty="0">
              <a:solidFill>
                <a:srgbClr val="7030A0"/>
              </a:solidFill>
              <a:ea typeface="新細明體" charset="-120"/>
            </a:endParaRPr>
          </a:p>
        </p:txBody>
      </p:sp>
      <p:sp>
        <p:nvSpPr>
          <p:cNvPr id="23" name="Line 1033"/>
          <p:cNvSpPr>
            <a:spLocks noChangeShapeType="1"/>
          </p:cNvSpPr>
          <p:nvPr/>
        </p:nvSpPr>
        <p:spPr bwMode="auto">
          <a:xfrm flipV="1">
            <a:off x="2590800" y="28194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1033"/>
          <p:cNvSpPr>
            <a:spLocks noChangeShapeType="1"/>
          </p:cNvSpPr>
          <p:nvPr/>
        </p:nvSpPr>
        <p:spPr bwMode="auto">
          <a:xfrm>
            <a:off x="2514600" y="3276598"/>
            <a:ext cx="609600" cy="2286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33"/>
          <p:cNvSpPr>
            <a:spLocks noChangeShapeType="1"/>
          </p:cNvSpPr>
          <p:nvPr/>
        </p:nvSpPr>
        <p:spPr bwMode="auto">
          <a:xfrm flipV="1">
            <a:off x="3581400" y="28956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33"/>
          <p:cNvSpPr>
            <a:spLocks noChangeShapeType="1"/>
          </p:cNvSpPr>
          <p:nvPr/>
        </p:nvSpPr>
        <p:spPr bwMode="auto">
          <a:xfrm flipV="1">
            <a:off x="4724398" y="2971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33"/>
          <p:cNvSpPr>
            <a:spLocks noChangeShapeType="1"/>
          </p:cNvSpPr>
          <p:nvPr/>
        </p:nvSpPr>
        <p:spPr bwMode="auto">
          <a:xfrm flipV="1">
            <a:off x="3352800" y="2971800"/>
            <a:ext cx="45719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33"/>
          <p:cNvSpPr>
            <a:spLocks noChangeShapeType="1"/>
          </p:cNvSpPr>
          <p:nvPr/>
        </p:nvSpPr>
        <p:spPr bwMode="auto">
          <a:xfrm>
            <a:off x="3581400" y="2743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8400" y="2590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34406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22860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971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3733800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29834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62400" y="3135868"/>
            <a:ext cx="457200" cy="36933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0" name="Picture 2" descr="Breadth First Search C front H D C G - A A C discovered B I F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4" name="Picture 2" descr="Breadth First Search C front H D C G - A A visit neighbors of G B I F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0898" name="Picture 2" descr="Breadth First Search C H front H D C G - A A H discovered B I F G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22" name="Picture 2" descr="Breadth First Search C H front H D C G - A A G finished B I F G G FIFO Queue I F B A E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6" name="Picture 2" descr="Breadth First Search C H front H D C - A A dequeue next vertex B I F G G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0" name="Picture 2" descr="Breadth First Search H front H D C - A A visit neighbors of C B I F G G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994" name="Picture 2" descr="Breadth First Search H D front H D C - A A D discovered B I F G G C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6018" name="Picture 2" descr="Breadth First Search H D front H D C - A A C finished B I F G G C FIFO Queue I F B A E G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 descr="Breadth First Search H D front H D - A A get next vertex B I F G G C FIFO Queue I F B A E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8066" name="Picture 2" descr="Breadth First Search D front H D - A A visit neighbors of H B I F G G C FIFO Queue I F B A E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Multiple edges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connects the same endpoints (e4 and e5 connects C and D),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An edge is called Loop if it has identical endpoints i.e. e6 connects (D, D)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34714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34714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43858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43858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3575050" y="462079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033"/>
          <p:cNvSpPr>
            <a:spLocks noChangeShapeType="1"/>
          </p:cNvSpPr>
          <p:nvPr/>
        </p:nvSpPr>
        <p:spPr bwMode="auto">
          <a:xfrm flipV="1">
            <a:off x="3581400" y="3852446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33"/>
          <p:cNvSpPr>
            <a:spLocks noChangeShapeType="1"/>
          </p:cNvSpPr>
          <p:nvPr/>
        </p:nvSpPr>
        <p:spPr bwMode="auto">
          <a:xfrm flipH="1" flipV="1">
            <a:off x="3398519" y="3928646"/>
            <a:ext cx="1173481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33"/>
          <p:cNvSpPr>
            <a:spLocks noChangeShapeType="1"/>
          </p:cNvSpPr>
          <p:nvPr/>
        </p:nvSpPr>
        <p:spPr bwMode="auto">
          <a:xfrm>
            <a:off x="3581400" y="370004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2428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9286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5105400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0" y="46144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e5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3400" y="39286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e3</a:t>
            </a:r>
            <a:endParaRPr lang="en-US" sz="1600" dirty="0"/>
          </a:p>
        </p:txBody>
      </p:sp>
      <p:cxnSp>
        <p:nvCxnSpPr>
          <p:cNvPr id="40" name="Curved Connector 39"/>
          <p:cNvCxnSpPr>
            <a:stCxn id="19" idx="4"/>
            <a:endCxn id="20" idx="4"/>
          </p:cNvCxnSpPr>
          <p:nvPr/>
        </p:nvCxnSpPr>
        <p:spPr>
          <a:xfrm rot="16200000" flipH="1">
            <a:off x="4038600" y="4150896"/>
            <a:ext cx="1588" cy="1358900"/>
          </a:xfrm>
          <a:prstGeom prst="curved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" idx="5"/>
            <a:endCxn id="18" idx="7"/>
          </p:cNvCxnSpPr>
          <p:nvPr/>
        </p:nvCxnSpPr>
        <p:spPr>
          <a:xfrm rot="5400000" flipH="1">
            <a:off x="4730749" y="3693696"/>
            <a:ext cx="314310" cy="1588"/>
          </a:xfrm>
          <a:prstGeom prst="curvedConnector5">
            <a:avLst>
              <a:gd name="adj1" fmla="val -72731"/>
              <a:gd name="adj2" fmla="val -59582386"/>
              <a:gd name="adj3" fmla="val 1727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43600" y="3471446"/>
            <a:ext cx="457200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090" name="Picture 2" descr="Breadth First Search D front D - A A finished H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0114" name="Picture 2" descr="Breadth First Search D front D - A A dequeue next vertex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1138" name="Picture 2" descr="Breadth First Search front D - A A visit neighbors of D B I F G G C FIFO Queue I F B A E G H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62" name="Picture 2" descr="Breadth First Search front - A A D finished B I F G G C FIFO Queue I F B A E G H C 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3186" name="Picture 2" descr="Breadth First Search front - A A dequeue next vertex B I F G G C FIFO Queue I F B A E G H C D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4191000"/>
            <a:ext cx="2286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538" name="AutoShape 2" descr="Breadth First Search F E  front F I E H D C G - A A E discovered  B I FIFO Queue B A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4210" name="Picture 2" descr="Breadth First Search front STOP E H D - A A B I F G G C FIFO Queue I F B A G C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6349"/>
            <a:ext cx="6934200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05000"/>
            <a:ext cx="40386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DFS(G)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each vertex u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G-&gt;V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do color</a:t>
            </a:r>
            <a:r>
              <a:rPr lang="en-US" b="1" dirty="0" smtClean="0">
                <a:latin typeface="Courier New" pitchFamily="49" charset="0"/>
                <a:sym typeface="Symbol" pitchFamily="18" charset="2"/>
              </a:rPr>
              <a:t>[u]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= WHITE;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    </a:t>
            </a:r>
            <a:r>
              <a:rPr kumimoji="0" lang="el-GR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ᴨ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[u]=Nil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Symbol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time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for each vertex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G-&gt;V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do if color[u] ==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DFS_Visit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(u);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828800"/>
            <a:ext cx="4038600" cy="4343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DFS_Visit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(u)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color[u] = GREY;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time = time+1;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d[u] = time;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each v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 u-&gt;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Adj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[]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if color[v] == WHITE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  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DFS_Visit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(v);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color[u] = BLACK;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time = time+1;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  f[u] = time;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752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19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866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086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419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7526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572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912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4" name="AutoShape 11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13684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2"/>
          <p:cNvCxnSpPr>
            <a:cxnSpLocks noChangeShapeType="1"/>
            <a:stCxn id="12" idx="5"/>
            <a:endCxn id="11" idx="1"/>
          </p:cNvCxnSpPr>
          <p:nvPr/>
        </p:nvCxnSpPr>
        <p:spPr bwMode="auto">
          <a:xfrm>
            <a:off x="13684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3"/>
          <p:cNvCxnSpPr>
            <a:cxnSpLocks noChangeShapeType="1"/>
            <a:stCxn id="12" idx="6"/>
            <a:endCxn id="10" idx="1"/>
          </p:cNvCxnSpPr>
          <p:nvPr/>
        </p:nvCxnSpPr>
        <p:spPr bwMode="auto">
          <a:xfrm>
            <a:off x="15382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4"/>
          <p:cNvCxnSpPr>
            <a:cxnSpLocks noChangeShapeType="1"/>
            <a:stCxn id="10" idx="2"/>
            <a:endCxn id="11" idx="6"/>
          </p:cNvCxnSpPr>
          <p:nvPr/>
        </p:nvCxnSpPr>
        <p:spPr bwMode="auto">
          <a:xfrm flipH="1">
            <a:off x="28336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5"/>
          <p:cNvCxnSpPr>
            <a:cxnSpLocks noChangeShapeType="1"/>
            <a:stCxn id="11" idx="0"/>
            <a:endCxn id="6" idx="4"/>
          </p:cNvCxnSpPr>
          <p:nvPr/>
        </p:nvCxnSpPr>
        <p:spPr bwMode="auto">
          <a:xfrm flipV="1">
            <a:off x="2286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26638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4953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8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28336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19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55006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0"/>
          <p:cNvCxnSpPr>
            <a:cxnSpLocks noChangeShapeType="1"/>
            <a:stCxn id="7" idx="5"/>
            <a:endCxn id="13" idx="1"/>
          </p:cNvCxnSpPr>
          <p:nvPr/>
        </p:nvCxnSpPr>
        <p:spPr bwMode="auto">
          <a:xfrm>
            <a:off x="53308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1"/>
          <p:cNvCxnSpPr>
            <a:cxnSpLocks noChangeShapeType="1"/>
            <a:stCxn id="8" idx="3"/>
            <a:endCxn id="13" idx="7"/>
          </p:cNvCxnSpPr>
          <p:nvPr/>
        </p:nvCxnSpPr>
        <p:spPr bwMode="auto">
          <a:xfrm flipH="1">
            <a:off x="67024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22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6200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3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55006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4"/>
          <p:cNvCxnSpPr>
            <a:cxnSpLocks noChangeShapeType="1"/>
            <a:stCxn id="13" idx="3"/>
            <a:endCxn id="10" idx="7"/>
          </p:cNvCxnSpPr>
          <p:nvPr/>
        </p:nvCxnSpPr>
        <p:spPr bwMode="auto">
          <a:xfrm flipH="1">
            <a:off x="53308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858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48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048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19812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46482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73152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7315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648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19812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858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60198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8" name="AutoShape 11"/>
          <p:cNvCxnSpPr>
            <a:cxnSpLocks noChangeShapeType="1"/>
            <a:stCxn id="30" idx="3"/>
            <a:endCxn id="36" idx="7"/>
          </p:cNvCxnSpPr>
          <p:nvPr/>
        </p:nvCxnSpPr>
        <p:spPr bwMode="auto">
          <a:xfrm flipH="1">
            <a:off x="15970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2"/>
          <p:cNvCxnSpPr>
            <a:cxnSpLocks noChangeShapeType="1"/>
            <a:stCxn id="36" idx="5"/>
            <a:endCxn id="35" idx="1"/>
          </p:cNvCxnSpPr>
          <p:nvPr/>
        </p:nvCxnSpPr>
        <p:spPr bwMode="auto">
          <a:xfrm>
            <a:off x="15970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3"/>
          <p:cNvCxnSpPr>
            <a:cxnSpLocks noChangeShapeType="1"/>
            <a:stCxn id="36" idx="6"/>
            <a:endCxn id="34" idx="1"/>
          </p:cNvCxnSpPr>
          <p:nvPr/>
        </p:nvCxnSpPr>
        <p:spPr bwMode="auto">
          <a:xfrm>
            <a:off x="17668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4"/>
          <p:cNvCxnSpPr>
            <a:cxnSpLocks noChangeShapeType="1"/>
            <a:stCxn id="34" idx="2"/>
            <a:endCxn id="35" idx="6"/>
          </p:cNvCxnSpPr>
          <p:nvPr/>
        </p:nvCxnSpPr>
        <p:spPr bwMode="auto">
          <a:xfrm flipH="1">
            <a:off x="30622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5"/>
          <p:cNvCxnSpPr>
            <a:cxnSpLocks noChangeShapeType="1"/>
            <a:stCxn id="35" idx="0"/>
            <a:endCxn id="30" idx="4"/>
          </p:cNvCxnSpPr>
          <p:nvPr/>
        </p:nvCxnSpPr>
        <p:spPr bwMode="auto">
          <a:xfrm flipV="1">
            <a:off x="2514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6"/>
          <p:cNvCxnSpPr>
            <a:cxnSpLocks noChangeShapeType="1"/>
            <a:stCxn id="30" idx="5"/>
            <a:endCxn id="34" idx="1"/>
          </p:cNvCxnSpPr>
          <p:nvPr/>
        </p:nvCxnSpPr>
        <p:spPr bwMode="auto">
          <a:xfrm>
            <a:off x="28924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7"/>
          <p:cNvCxnSpPr>
            <a:cxnSpLocks noChangeShapeType="1"/>
            <a:stCxn id="31" idx="4"/>
            <a:endCxn id="34" idx="0"/>
          </p:cNvCxnSpPr>
          <p:nvPr/>
        </p:nvCxnSpPr>
        <p:spPr bwMode="auto">
          <a:xfrm>
            <a:off x="5181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8"/>
          <p:cNvCxnSpPr>
            <a:cxnSpLocks noChangeShapeType="1"/>
            <a:stCxn id="30" idx="6"/>
            <a:endCxn id="31" idx="2"/>
          </p:cNvCxnSpPr>
          <p:nvPr/>
        </p:nvCxnSpPr>
        <p:spPr bwMode="auto">
          <a:xfrm>
            <a:off x="30622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19"/>
          <p:cNvCxnSpPr>
            <a:cxnSpLocks noChangeShapeType="1"/>
            <a:stCxn id="32" idx="2"/>
            <a:endCxn id="31" idx="6"/>
          </p:cNvCxnSpPr>
          <p:nvPr/>
        </p:nvCxnSpPr>
        <p:spPr bwMode="auto">
          <a:xfrm flipH="1">
            <a:off x="57292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0"/>
          <p:cNvCxnSpPr>
            <a:cxnSpLocks noChangeShapeType="1"/>
            <a:stCxn id="31" idx="5"/>
            <a:endCxn id="37" idx="1"/>
          </p:cNvCxnSpPr>
          <p:nvPr/>
        </p:nvCxnSpPr>
        <p:spPr bwMode="auto">
          <a:xfrm>
            <a:off x="55594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1"/>
          <p:cNvCxnSpPr>
            <a:cxnSpLocks noChangeShapeType="1"/>
            <a:stCxn id="32" idx="3"/>
            <a:endCxn id="37" idx="7"/>
          </p:cNvCxnSpPr>
          <p:nvPr/>
        </p:nvCxnSpPr>
        <p:spPr bwMode="auto">
          <a:xfrm flipH="1">
            <a:off x="69310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2"/>
          <p:cNvCxnSpPr>
            <a:cxnSpLocks noChangeShapeType="1"/>
            <a:stCxn id="32" idx="4"/>
            <a:endCxn id="33" idx="0"/>
          </p:cNvCxnSpPr>
          <p:nvPr/>
        </p:nvCxnSpPr>
        <p:spPr bwMode="auto">
          <a:xfrm>
            <a:off x="78486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3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57292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24"/>
          <p:cNvCxnSpPr>
            <a:cxnSpLocks noChangeShapeType="1"/>
            <a:stCxn id="37" idx="3"/>
            <a:endCxn id="34" idx="7"/>
          </p:cNvCxnSpPr>
          <p:nvPr/>
        </p:nvCxnSpPr>
        <p:spPr bwMode="auto">
          <a:xfrm flipH="1">
            <a:off x="55594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9144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1981200" y="2209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030287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17526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44196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5"/>
          <p:cNvSpPr>
            <a:spLocks noChangeArrowheads="1"/>
          </p:cNvSpPr>
          <p:nvPr/>
        </p:nvSpPr>
        <p:spPr bwMode="auto">
          <a:xfrm>
            <a:off x="70866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086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4419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17526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60" name="Oval 9"/>
          <p:cNvSpPr>
            <a:spLocks noChangeArrowheads="1"/>
          </p:cNvSpPr>
          <p:nvPr/>
        </p:nvSpPr>
        <p:spPr bwMode="auto">
          <a:xfrm>
            <a:off x="4572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57912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2" name="AutoShape 11"/>
          <p:cNvCxnSpPr>
            <a:cxnSpLocks noChangeShapeType="1"/>
            <a:stCxn id="54" idx="3"/>
            <a:endCxn id="60" idx="7"/>
          </p:cNvCxnSpPr>
          <p:nvPr/>
        </p:nvCxnSpPr>
        <p:spPr bwMode="auto">
          <a:xfrm flipH="1">
            <a:off x="13684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2"/>
          <p:cNvCxnSpPr>
            <a:cxnSpLocks noChangeShapeType="1"/>
            <a:stCxn id="60" idx="5"/>
            <a:endCxn id="59" idx="1"/>
          </p:cNvCxnSpPr>
          <p:nvPr/>
        </p:nvCxnSpPr>
        <p:spPr bwMode="auto">
          <a:xfrm>
            <a:off x="13684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3"/>
          <p:cNvCxnSpPr>
            <a:cxnSpLocks noChangeShapeType="1"/>
            <a:stCxn id="60" idx="6"/>
            <a:endCxn id="58" idx="1"/>
          </p:cNvCxnSpPr>
          <p:nvPr/>
        </p:nvCxnSpPr>
        <p:spPr bwMode="auto">
          <a:xfrm>
            <a:off x="15382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4"/>
          <p:cNvCxnSpPr>
            <a:cxnSpLocks noChangeShapeType="1"/>
            <a:stCxn id="58" idx="2"/>
            <a:endCxn id="59" idx="6"/>
          </p:cNvCxnSpPr>
          <p:nvPr/>
        </p:nvCxnSpPr>
        <p:spPr bwMode="auto">
          <a:xfrm flipH="1">
            <a:off x="28336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5"/>
          <p:cNvCxnSpPr>
            <a:cxnSpLocks noChangeShapeType="1"/>
            <a:stCxn id="59" idx="0"/>
            <a:endCxn id="54" idx="4"/>
          </p:cNvCxnSpPr>
          <p:nvPr/>
        </p:nvCxnSpPr>
        <p:spPr bwMode="auto">
          <a:xfrm flipV="1">
            <a:off x="2286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6"/>
          <p:cNvCxnSpPr>
            <a:cxnSpLocks noChangeShapeType="1"/>
            <a:stCxn id="54" idx="5"/>
            <a:endCxn id="58" idx="1"/>
          </p:cNvCxnSpPr>
          <p:nvPr/>
        </p:nvCxnSpPr>
        <p:spPr bwMode="auto">
          <a:xfrm>
            <a:off x="26638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7"/>
          <p:cNvCxnSpPr>
            <a:cxnSpLocks noChangeShapeType="1"/>
            <a:stCxn id="55" idx="4"/>
            <a:endCxn id="58" idx="0"/>
          </p:cNvCxnSpPr>
          <p:nvPr/>
        </p:nvCxnSpPr>
        <p:spPr bwMode="auto">
          <a:xfrm>
            <a:off x="4953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18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28336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19"/>
          <p:cNvCxnSpPr>
            <a:cxnSpLocks noChangeShapeType="1"/>
            <a:stCxn id="56" idx="2"/>
            <a:endCxn id="55" idx="6"/>
          </p:cNvCxnSpPr>
          <p:nvPr/>
        </p:nvCxnSpPr>
        <p:spPr bwMode="auto">
          <a:xfrm flipH="1">
            <a:off x="55006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0"/>
          <p:cNvCxnSpPr>
            <a:cxnSpLocks noChangeShapeType="1"/>
            <a:stCxn id="55" idx="5"/>
            <a:endCxn id="61" idx="1"/>
          </p:cNvCxnSpPr>
          <p:nvPr/>
        </p:nvCxnSpPr>
        <p:spPr bwMode="auto">
          <a:xfrm>
            <a:off x="53308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1"/>
          <p:cNvCxnSpPr>
            <a:cxnSpLocks noChangeShapeType="1"/>
            <a:stCxn id="56" idx="3"/>
            <a:endCxn id="61" idx="7"/>
          </p:cNvCxnSpPr>
          <p:nvPr/>
        </p:nvCxnSpPr>
        <p:spPr bwMode="auto">
          <a:xfrm flipH="1">
            <a:off x="67024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2"/>
          <p:cNvCxnSpPr>
            <a:cxnSpLocks noChangeShapeType="1"/>
            <a:stCxn id="56" idx="4"/>
            <a:endCxn id="57" idx="0"/>
          </p:cNvCxnSpPr>
          <p:nvPr/>
        </p:nvCxnSpPr>
        <p:spPr bwMode="auto">
          <a:xfrm>
            <a:off x="76200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4" name="AutoShape 23"/>
          <p:cNvCxnSpPr>
            <a:cxnSpLocks noChangeShapeType="1"/>
            <a:stCxn id="57" idx="2"/>
            <a:endCxn id="58" idx="6"/>
          </p:cNvCxnSpPr>
          <p:nvPr/>
        </p:nvCxnSpPr>
        <p:spPr bwMode="auto">
          <a:xfrm flipH="1">
            <a:off x="55006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24"/>
          <p:cNvCxnSpPr>
            <a:cxnSpLocks noChangeShapeType="1"/>
            <a:stCxn id="61" idx="3"/>
            <a:endCxn id="58" idx="7"/>
          </p:cNvCxnSpPr>
          <p:nvPr/>
        </p:nvCxnSpPr>
        <p:spPr bwMode="auto">
          <a:xfrm flipH="1">
            <a:off x="53308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3949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 </a:t>
            </a:r>
            <a:r>
              <a:rPr kumimoji="1" lang="en-US" sz="24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Directed Graph G, </a:t>
            </a:r>
            <a:r>
              <a:rPr kumimoji="1" lang="en-US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also called a digraph or graph in which each edge is assigned a direction.</a:t>
            </a: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Suppose G is directed graph with directed edge e=(u, v).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e begins at u and ends at v.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origin and v is destination.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predecessor of v and v is successor of u.</a:t>
            </a:r>
          </a:p>
          <a:p>
            <a:pPr marL="566738" lvl="1" indent="-273050">
              <a:spcBef>
                <a:spcPts val="600"/>
              </a:spcBef>
              <a:buClr>
                <a:schemeClr val="accent1"/>
              </a:buClr>
            </a:pPr>
            <a:r>
              <a:rPr kumimoji="1" lang="en-US" sz="2400" dirty="0" smtClean="0">
                <a:solidFill>
                  <a:schemeClr val="tx1"/>
                </a:solidFill>
                <a:latin typeface="Times New Roman" pitchFamily="18" charset="0"/>
                <a:ea typeface="新細明體" charset="-120"/>
              </a:rPr>
              <a:t> u is adjacent to v.</a:t>
            </a:r>
            <a:endParaRPr kumimoji="1" lang="en-US" sz="24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17" name="Oval 1029"/>
          <p:cNvSpPr>
            <a:spLocks noChangeArrowheads="1"/>
          </p:cNvSpPr>
          <p:nvPr/>
        </p:nvSpPr>
        <p:spPr bwMode="auto">
          <a:xfrm>
            <a:off x="31369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A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8" name="Oval 1030"/>
          <p:cNvSpPr>
            <a:spLocks noChangeArrowheads="1"/>
          </p:cNvSpPr>
          <p:nvPr/>
        </p:nvSpPr>
        <p:spPr bwMode="auto">
          <a:xfrm>
            <a:off x="4508500" y="46906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 dirty="0" smtClean="0">
                <a:solidFill>
                  <a:srgbClr val="00B0F0"/>
                </a:solidFill>
                <a:ea typeface="新細明體" charset="-120"/>
              </a:rPr>
              <a:t>E</a:t>
            </a:r>
            <a:endParaRPr lang="en-US" altLang="zh-TW" sz="2400" dirty="0">
              <a:solidFill>
                <a:srgbClr val="00B0F0"/>
              </a:solidFill>
              <a:ea typeface="新細明體" charset="-120"/>
            </a:endParaRPr>
          </a:p>
        </p:txBody>
      </p:sp>
      <p:sp>
        <p:nvSpPr>
          <p:cNvPr id="19" name="Oval 1029"/>
          <p:cNvSpPr>
            <a:spLocks noChangeArrowheads="1"/>
          </p:cNvSpPr>
          <p:nvPr/>
        </p:nvSpPr>
        <p:spPr bwMode="auto">
          <a:xfrm>
            <a:off x="31369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0" name="Oval 1030"/>
          <p:cNvSpPr>
            <a:spLocks noChangeArrowheads="1"/>
          </p:cNvSpPr>
          <p:nvPr/>
        </p:nvSpPr>
        <p:spPr bwMode="auto">
          <a:xfrm>
            <a:off x="4495800" y="5605046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800" dirty="0" smtClean="0">
                <a:solidFill>
                  <a:srgbClr val="92D050"/>
                </a:solidFill>
                <a:ea typeface="新細明體" charset="-120"/>
              </a:rPr>
              <a:t>D</a:t>
            </a:r>
            <a:endParaRPr lang="en-US" altLang="zh-TW" sz="2800" dirty="0">
              <a:solidFill>
                <a:srgbClr val="92D050"/>
              </a:solidFill>
              <a:ea typeface="新細明體" charset="-120"/>
            </a:endParaRP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3581400" y="48768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81400" y="5791200"/>
            <a:ext cx="927100" cy="36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3429000" y="5105400"/>
            <a:ext cx="1131896" cy="56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4"/>
            <a:endCxn id="19" idx="7"/>
          </p:cNvCxnSpPr>
          <p:nvPr/>
        </p:nvCxnSpPr>
        <p:spPr>
          <a:xfrm rot="5400000">
            <a:off x="3856030" y="4795420"/>
            <a:ext cx="534995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9" idx="2"/>
            <a:endCxn id="19" idx="4"/>
          </p:cNvCxnSpPr>
          <p:nvPr/>
        </p:nvCxnSpPr>
        <p:spPr>
          <a:xfrm rot="10800000" flipH="1" flipV="1">
            <a:off x="3136900" y="5827296"/>
            <a:ext cx="222250" cy="222250"/>
          </a:xfrm>
          <a:prstGeom prst="bentConnector4">
            <a:avLst>
              <a:gd name="adj1" fmla="val -102857"/>
              <a:gd name="adj2" fmla="val 20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4"/>
            <a:endCxn id="19" idx="0"/>
          </p:cNvCxnSpPr>
          <p:nvPr/>
        </p:nvCxnSpPr>
        <p:spPr>
          <a:xfrm rot="5400000">
            <a:off x="3124200" y="5370096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18" idx="4"/>
          </p:cNvCxnSpPr>
          <p:nvPr/>
        </p:nvCxnSpPr>
        <p:spPr>
          <a:xfrm rot="5400000" flipH="1" flipV="1">
            <a:off x="4489450" y="5363746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2860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9530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6200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6200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9530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86000" y="5105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90600" y="3886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3246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6" name="AutoShape 11"/>
          <p:cNvCxnSpPr>
            <a:cxnSpLocks noChangeShapeType="1"/>
            <a:stCxn id="27" idx="3"/>
            <a:endCxn id="34" idx="7"/>
          </p:cNvCxnSpPr>
          <p:nvPr/>
        </p:nvCxnSpPr>
        <p:spPr bwMode="auto">
          <a:xfrm flipH="1">
            <a:off x="19018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2"/>
          <p:cNvCxnSpPr>
            <a:cxnSpLocks noChangeShapeType="1"/>
            <a:stCxn id="34" idx="5"/>
            <a:endCxn id="33" idx="1"/>
          </p:cNvCxnSpPr>
          <p:nvPr/>
        </p:nvCxnSpPr>
        <p:spPr bwMode="auto">
          <a:xfrm>
            <a:off x="19018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3"/>
          <p:cNvCxnSpPr>
            <a:cxnSpLocks noChangeShapeType="1"/>
            <a:stCxn id="34" idx="6"/>
            <a:endCxn id="32" idx="1"/>
          </p:cNvCxnSpPr>
          <p:nvPr/>
        </p:nvCxnSpPr>
        <p:spPr bwMode="auto">
          <a:xfrm>
            <a:off x="20716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4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33670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5"/>
          <p:cNvCxnSpPr>
            <a:cxnSpLocks noChangeShapeType="1"/>
            <a:stCxn id="33" idx="0"/>
            <a:endCxn id="27" idx="4"/>
          </p:cNvCxnSpPr>
          <p:nvPr/>
        </p:nvCxnSpPr>
        <p:spPr bwMode="auto">
          <a:xfrm flipV="1">
            <a:off x="2819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6"/>
          <p:cNvCxnSpPr>
            <a:cxnSpLocks noChangeShapeType="1"/>
            <a:stCxn id="27" idx="5"/>
            <a:endCxn id="32" idx="1"/>
          </p:cNvCxnSpPr>
          <p:nvPr/>
        </p:nvCxnSpPr>
        <p:spPr bwMode="auto">
          <a:xfrm>
            <a:off x="31972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7"/>
          <p:cNvCxnSpPr>
            <a:cxnSpLocks noChangeShapeType="1"/>
            <a:stCxn id="28" idx="4"/>
            <a:endCxn id="32" idx="0"/>
          </p:cNvCxnSpPr>
          <p:nvPr/>
        </p:nvCxnSpPr>
        <p:spPr bwMode="auto">
          <a:xfrm>
            <a:off x="5486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8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33670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9"/>
          <p:cNvCxnSpPr>
            <a:cxnSpLocks noChangeShapeType="1"/>
            <a:stCxn id="30" idx="2"/>
            <a:endCxn id="28" idx="6"/>
          </p:cNvCxnSpPr>
          <p:nvPr/>
        </p:nvCxnSpPr>
        <p:spPr bwMode="auto">
          <a:xfrm flipH="1">
            <a:off x="60340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20"/>
          <p:cNvCxnSpPr>
            <a:cxnSpLocks noChangeShapeType="1"/>
            <a:stCxn id="28" idx="5"/>
            <a:endCxn id="35" idx="1"/>
          </p:cNvCxnSpPr>
          <p:nvPr/>
        </p:nvCxnSpPr>
        <p:spPr bwMode="auto">
          <a:xfrm>
            <a:off x="58642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1"/>
          <p:cNvCxnSpPr>
            <a:cxnSpLocks noChangeShapeType="1"/>
            <a:stCxn id="30" idx="3"/>
            <a:endCxn id="35" idx="7"/>
          </p:cNvCxnSpPr>
          <p:nvPr/>
        </p:nvCxnSpPr>
        <p:spPr bwMode="auto">
          <a:xfrm flipH="1">
            <a:off x="72358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2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81534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3"/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60340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4"/>
          <p:cNvCxnSpPr>
            <a:cxnSpLocks noChangeShapeType="1"/>
            <a:stCxn id="35" idx="3"/>
            <a:endCxn id="32" idx="7"/>
          </p:cNvCxnSpPr>
          <p:nvPr/>
        </p:nvCxnSpPr>
        <p:spPr bwMode="auto">
          <a:xfrm flipH="1">
            <a:off x="58642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12192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2286000" y="2209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029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1430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953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620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6200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953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286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990600" y="3810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6324600" y="3810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901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9018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20716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3367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819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31972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486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3367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6034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8642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7235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8153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6034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8642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" name="Line 25"/>
          <p:cNvSpPr>
            <a:spLocks noChangeShapeType="1"/>
          </p:cNvSpPr>
          <p:nvPr/>
        </p:nvSpPr>
        <p:spPr bwMode="auto">
          <a:xfrm>
            <a:off x="12192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905000" y="2590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4572000" y="2590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7239000" y="25908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7239000" y="4953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572000" y="4953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1905000" y="4953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609600" y="37338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943600" y="37338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60" name="AutoShape 11"/>
          <p:cNvCxnSpPr>
            <a:cxnSpLocks noChangeShapeType="1"/>
            <a:stCxn id="52" idx="3"/>
            <a:endCxn id="58" idx="7"/>
          </p:cNvCxnSpPr>
          <p:nvPr/>
        </p:nvCxnSpPr>
        <p:spPr bwMode="auto">
          <a:xfrm flipH="1">
            <a:off x="1520825" y="31908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2"/>
          <p:cNvCxnSpPr>
            <a:cxnSpLocks noChangeShapeType="1"/>
            <a:stCxn id="58" idx="5"/>
            <a:endCxn id="57" idx="1"/>
          </p:cNvCxnSpPr>
          <p:nvPr/>
        </p:nvCxnSpPr>
        <p:spPr bwMode="auto">
          <a:xfrm>
            <a:off x="1520825" y="43338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3"/>
          <p:cNvCxnSpPr>
            <a:cxnSpLocks noChangeShapeType="1"/>
            <a:stCxn id="58" idx="6"/>
            <a:endCxn id="56" idx="1"/>
          </p:cNvCxnSpPr>
          <p:nvPr/>
        </p:nvCxnSpPr>
        <p:spPr bwMode="auto">
          <a:xfrm>
            <a:off x="1690688" y="40767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4"/>
          <p:cNvCxnSpPr>
            <a:cxnSpLocks noChangeShapeType="1"/>
            <a:stCxn id="56" idx="2"/>
            <a:endCxn id="57" idx="6"/>
          </p:cNvCxnSpPr>
          <p:nvPr/>
        </p:nvCxnSpPr>
        <p:spPr bwMode="auto">
          <a:xfrm flipH="1">
            <a:off x="2986088" y="5295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5"/>
          <p:cNvCxnSpPr>
            <a:cxnSpLocks noChangeShapeType="1"/>
            <a:stCxn id="57" idx="0"/>
            <a:endCxn id="52" idx="4"/>
          </p:cNvCxnSpPr>
          <p:nvPr/>
        </p:nvCxnSpPr>
        <p:spPr bwMode="auto">
          <a:xfrm flipV="1">
            <a:off x="2438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6"/>
          <p:cNvCxnSpPr>
            <a:cxnSpLocks noChangeShapeType="1"/>
            <a:stCxn id="52" idx="5"/>
            <a:endCxn id="56" idx="1"/>
          </p:cNvCxnSpPr>
          <p:nvPr/>
        </p:nvCxnSpPr>
        <p:spPr bwMode="auto">
          <a:xfrm>
            <a:off x="2816225" y="31908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7"/>
          <p:cNvCxnSpPr>
            <a:cxnSpLocks noChangeShapeType="1"/>
            <a:stCxn id="53" idx="4"/>
            <a:endCxn id="56" idx="0"/>
          </p:cNvCxnSpPr>
          <p:nvPr/>
        </p:nvCxnSpPr>
        <p:spPr bwMode="auto">
          <a:xfrm>
            <a:off x="5105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8"/>
          <p:cNvCxnSpPr>
            <a:cxnSpLocks noChangeShapeType="1"/>
            <a:stCxn id="52" idx="6"/>
            <a:endCxn id="53" idx="2"/>
          </p:cNvCxnSpPr>
          <p:nvPr/>
        </p:nvCxnSpPr>
        <p:spPr bwMode="auto">
          <a:xfrm>
            <a:off x="2986088" y="29337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19"/>
          <p:cNvCxnSpPr>
            <a:cxnSpLocks noChangeShapeType="1"/>
            <a:stCxn id="54" idx="2"/>
            <a:endCxn id="53" idx="6"/>
          </p:cNvCxnSpPr>
          <p:nvPr/>
        </p:nvCxnSpPr>
        <p:spPr bwMode="auto">
          <a:xfrm flipH="1">
            <a:off x="5653088" y="29337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0"/>
          <p:cNvCxnSpPr>
            <a:cxnSpLocks noChangeShapeType="1"/>
            <a:stCxn id="53" idx="5"/>
            <a:endCxn id="59" idx="1"/>
          </p:cNvCxnSpPr>
          <p:nvPr/>
        </p:nvCxnSpPr>
        <p:spPr bwMode="auto">
          <a:xfrm>
            <a:off x="5483225" y="31908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1"/>
          <p:cNvCxnSpPr>
            <a:cxnSpLocks noChangeShapeType="1"/>
            <a:stCxn id="54" idx="3"/>
            <a:endCxn id="59" idx="7"/>
          </p:cNvCxnSpPr>
          <p:nvPr/>
        </p:nvCxnSpPr>
        <p:spPr bwMode="auto">
          <a:xfrm flipH="1">
            <a:off x="6854825" y="31908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2"/>
          <p:cNvCxnSpPr>
            <a:cxnSpLocks noChangeShapeType="1"/>
            <a:stCxn id="54" idx="4"/>
            <a:endCxn id="55" idx="0"/>
          </p:cNvCxnSpPr>
          <p:nvPr/>
        </p:nvCxnSpPr>
        <p:spPr bwMode="auto">
          <a:xfrm>
            <a:off x="7772400" y="32908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3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5653088" y="5295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" name="AutoShape 24"/>
          <p:cNvCxnSpPr>
            <a:cxnSpLocks noChangeShapeType="1"/>
            <a:stCxn id="59" idx="3"/>
            <a:endCxn id="56" idx="7"/>
          </p:cNvCxnSpPr>
          <p:nvPr/>
        </p:nvCxnSpPr>
        <p:spPr bwMode="auto">
          <a:xfrm flipH="1">
            <a:off x="5483225" y="43338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6" name="AutoShape 11"/>
          <p:cNvCxnSpPr>
            <a:cxnSpLocks noChangeShapeType="1"/>
            <a:stCxn id="27" idx="3"/>
            <a:endCxn id="34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2"/>
          <p:cNvCxnSpPr>
            <a:cxnSpLocks noChangeShapeType="1"/>
            <a:stCxn id="34" idx="5"/>
            <a:endCxn id="33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3"/>
          <p:cNvCxnSpPr>
            <a:cxnSpLocks noChangeShapeType="1"/>
            <a:stCxn id="34" idx="6"/>
            <a:endCxn id="32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4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5"/>
          <p:cNvCxnSpPr>
            <a:cxnSpLocks noChangeShapeType="1"/>
            <a:stCxn id="33" idx="0"/>
            <a:endCxn id="27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6"/>
          <p:cNvCxnSpPr>
            <a:cxnSpLocks noChangeShapeType="1"/>
            <a:stCxn id="27" idx="5"/>
            <a:endCxn id="32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7"/>
          <p:cNvCxnSpPr>
            <a:cxnSpLocks noChangeShapeType="1"/>
            <a:stCxn id="28" idx="4"/>
            <a:endCxn id="32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8"/>
          <p:cNvCxnSpPr>
            <a:cxnSpLocks noChangeShapeType="1"/>
            <a:stCxn id="27" idx="6"/>
            <a:endCxn id="28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9"/>
          <p:cNvCxnSpPr>
            <a:cxnSpLocks noChangeShapeType="1"/>
            <a:stCxn id="30" idx="2"/>
            <a:endCxn id="28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20"/>
          <p:cNvCxnSpPr>
            <a:cxnSpLocks noChangeShapeType="1"/>
            <a:stCxn id="28" idx="5"/>
            <a:endCxn id="35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1"/>
          <p:cNvCxnSpPr>
            <a:cxnSpLocks noChangeShapeType="1"/>
            <a:stCxn id="30" idx="3"/>
            <a:endCxn id="35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2"/>
          <p:cNvCxnSpPr>
            <a:cxnSpLocks noChangeShapeType="1"/>
            <a:stCxn id="30" idx="4"/>
            <a:endCxn id="31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3"/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4"/>
          <p:cNvCxnSpPr>
            <a:cxnSpLocks noChangeShapeType="1"/>
            <a:stCxn id="35" idx="3"/>
            <a:endCxn id="32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286000" y="26670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953000" y="2667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7620000" y="26670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620000" y="5029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953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286000" y="5029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906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6324600" y="38100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9" name="AutoShape 11"/>
          <p:cNvCxnSpPr>
            <a:cxnSpLocks noChangeShapeType="1"/>
            <a:stCxn id="51" idx="3"/>
            <a:endCxn id="57" idx="7"/>
          </p:cNvCxnSpPr>
          <p:nvPr/>
        </p:nvCxnSpPr>
        <p:spPr bwMode="auto">
          <a:xfrm flipH="1">
            <a:off x="1901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2"/>
          <p:cNvCxnSpPr>
            <a:cxnSpLocks noChangeShapeType="1"/>
            <a:stCxn id="57" idx="5"/>
            <a:endCxn id="56" idx="1"/>
          </p:cNvCxnSpPr>
          <p:nvPr/>
        </p:nvCxnSpPr>
        <p:spPr bwMode="auto">
          <a:xfrm>
            <a:off x="1901825" y="44100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3"/>
          <p:cNvCxnSpPr>
            <a:cxnSpLocks noChangeShapeType="1"/>
            <a:stCxn id="57" idx="6"/>
            <a:endCxn id="55" idx="1"/>
          </p:cNvCxnSpPr>
          <p:nvPr/>
        </p:nvCxnSpPr>
        <p:spPr bwMode="auto">
          <a:xfrm>
            <a:off x="2071688" y="41529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4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3367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"/>
          <p:cNvCxnSpPr>
            <a:cxnSpLocks noChangeShapeType="1"/>
            <a:stCxn id="56" idx="0"/>
            <a:endCxn id="51" idx="4"/>
          </p:cNvCxnSpPr>
          <p:nvPr/>
        </p:nvCxnSpPr>
        <p:spPr bwMode="auto">
          <a:xfrm flipV="1">
            <a:off x="2819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6"/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3197225" y="32670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2" idx="4"/>
            <a:endCxn id="55" idx="0"/>
          </p:cNvCxnSpPr>
          <p:nvPr/>
        </p:nvCxnSpPr>
        <p:spPr bwMode="auto">
          <a:xfrm>
            <a:off x="5486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367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9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6034088" y="30099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0"/>
          <p:cNvCxnSpPr>
            <a:cxnSpLocks noChangeShapeType="1"/>
            <a:stCxn id="52" idx="5"/>
            <a:endCxn id="58" idx="1"/>
          </p:cNvCxnSpPr>
          <p:nvPr/>
        </p:nvCxnSpPr>
        <p:spPr bwMode="auto">
          <a:xfrm>
            <a:off x="5864225" y="32670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1"/>
          <p:cNvCxnSpPr>
            <a:cxnSpLocks noChangeShapeType="1"/>
            <a:stCxn id="53" idx="3"/>
            <a:endCxn id="58" idx="7"/>
          </p:cNvCxnSpPr>
          <p:nvPr/>
        </p:nvCxnSpPr>
        <p:spPr bwMode="auto">
          <a:xfrm flipH="1">
            <a:off x="7235825" y="32670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2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8153400" y="33670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3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6034088" y="5372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4"/>
          <p:cNvCxnSpPr>
            <a:cxnSpLocks noChangeShapeType="1"/>
            <a:stCxn id="58" idx="3"/>
            <a:endCxn id="55" idx="7"/>
          </p:cNvCxnSpPr>
          <p:nvPr/>
        </p:nvCxnSpPr>
        <p:spPr bwMode="auto">
          <a:xfrm flipH="1">
            <a:off x="5864225" y="44100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219200" y="24384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7" name="AutoShape 11"/>
          <p:cNvCxnSpPr>
            <a:cxnSpLocks noChangeShapeType="1"/>
            <a:stCxn id="28" idx="3"/>
            <a:endCxn id="35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12"/>
          <p:cNvCxnSpPr>
            <a:cxnSpLocks noChangeShapeType="1"/>
            <a:stCxn id="35" idx="5"/>
            <a:endCxn id="34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13"/>
          <p:cNvCxnSpPr>
            <a:cxnSpLocks noChangeShapeType="1"/>
            <a:stCxn id="35" idx="6"/>
            <a:endCxn id="33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14"/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1" name="AutoShape 15"/>
          <p:cNvCxnSpPr>
            <a:cxnSpLocks noChangeShapeType="1"/>
            <a:stCxn id="34" idx="0"/>
            <a:endCxn id="28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" name="AutoShape 16"/>
          <p:cNvCxnSpPr>
            <a:cxnSpLocks noChangeShapeType="1"/>
            <a:stCxn id="28" idx="5"/>
            <a:endCxn id="33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17"/>
          <p:cNvCxnSpPr>
            <a:cxnSpLocks noChangeShapeType="1"/>
            <a:stCxn id="30" idx="4"/>
            <a:endCxn id="33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AutoShape 18"/>
          <p:cNvCxnSpPr>
            <a:cxnSpLocks noChangeShapeType="1"/>
            <a:stCxn id="28" idx="6"/>
            <a:endCxn id="30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31" idx="2"/>
            <a:endCxn id="30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6" name="AutoShape 20"/>
          <p:cNvCxnSpPr>
            <a:cxnSpLocks noChangeShapeType="1"/>
            <a:stCxn id="30" idx="5"/>
            <a:endCxn id="36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21"/>
          <p:cNvCxnSpPr>
            <a:cxnSpLocks noChangeShapeType="1"/>
            <a:stCxn id="31" idx="3"/>
            <a:endCxn id="36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22"/>
          <p:cNvCxnSpPr>
            <a:cxnSpLocks noChangeShapeType="1"/>
            <a:stCxn id="31" idx="4"/>
            <a:endCxn id="32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23"/>
          <p:cNvCxnSpPr>
            <a:cxnSpLocks noChangeShapeType="1"/>
            <a:stCxn id="32" idx="2"/>
            <a:endCxn id="33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4"/>
          <p:cNvCxnSpPr>
            <a:cxnSpLocks noChangeShapeType="1"/>
            <a:stCxn id="36" idx="3"/>
            <a:endCxn id="33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>
            <a:normAutofit/>
          </a:bodyPr>
          <a:lstStyle/>
          <a:p>
            <a:pPr marL="566738" lvl="1" indent="-273050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altLang="zh-TW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                       </a:t>
            </a:r>
            <a:endParaRPr kumimoji="1" lang="en-US" sz="28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kumimoji="1" lang="en-US" sz="2600" dirty="0" smtClean="0">
                <a:solidFill>
                  <a:srgbClr val="00B0F0"/>
                </a:solidFill>
                <a:latin typeface="Times New Roman" pitchFamily="18" charset="0"/>
                <a:ea typeface="新細明體" charset="-120"/>
              </a:rPr>
              <a:t>DFS</a:t>
            </a:r>
            <a:r>
              <a:rPr kumimoji="1" lang="en-US" sz="26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600" dirty="0" smtClean="0">
                <a:solidFill>
                  <a:srgbClr val="0070C0"/>
                </a:solidFill>
                <a:latin typeface="Times New Roman" pitchFamily="18" charset="0"/>
                <a:ea typeface="新細明體" charset="-120"/>
              </a:rPr>
              <a:t>(Depth First Search)</a:t>
            </a:r>
          </a:p>
          <a:p>
            <a:pPr marL="274320" lvl="1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70C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r>
              <a:rPr kumimoji="1" lang="en-US" sz="2800" baseline="-25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kumimoji="1" lang="en-US" sz="28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</a:t>
            </a: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 algn="just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kumimoji="1" lang="en-US" sz="2800" baseline="-250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628650" lvl="1" indent="-27305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62000" y="1828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209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876800" y="2743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7543800" y="2743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7543800" y="5105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876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209800" y="5105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914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6248400" y="3886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59" name="AutoShape 11"/>
          <p:cNvCxnSpPr>
            <a:cxnSpLocks noChangeShapeType="1"/>
            <a:stCxn id="51" idx="3"/>
            <a:endCxn id="57" idx="7"/>
          </p:cNvCxnSpPr>
          <p:nvPr/>
        </p:nvCxnSpPr>
        <p:spPr bwMode="auto">
          <a:xfrm flipH="1">
            <a:off x="1825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0" name="AutoShape 12"/>
          <p:cNvCxnSpPr>
            <a:cxnSpLocks noChangeShapeType="1"/>
            <a:stCxn id="57" idx="5"/>
            <a:endCxn id="56" idx="1"/>
          </p:cNvCxnSpPr>
          <p:nvPr/>
        </p:nvCxnSpPr>
        <p:spPr bwMode="auto">
          <a:xfrm>
            <a:off x="1825625" y="4486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1" name="AutoShape 13"/>
          <p:cNvCxnSpPr>
            <a:cxnSpLocks noChangeShapeType="1"/>
            <a:stCxn id="57" idx="6"/>
            <a:endCxn id="55" idx="1"/>
          </p:cNvCxnSpPr>
          <p:nvPr/>
        </p:nvCxnSpPr>
        <p:spPr bwMode="auto">
          <a:xfrm>
            <a:off x="1995488" y="4229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AutoShape 14"/>
          <p:cNvCxnSpPr>
            <a:cxnSpLocks noChangeShapeType="1"/>
            <a:stCxn id="55" idx="2"/>
            <a:endCxn id="56" idx="6"/>
          </p:cNvCxnSpPr>
          <p:nvPr/>
        </p:nvCxnSpPr>
        <p:spPr bwMode="auto">
          <a:xfrm flipH="1">
            <a:off x="3290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15"/>
          <p:cNvCxnSpPr>
            <a:cxnSpLocks noChangeShapeType="1"/>
            <a:stCxn id="56" idx="0"/>
            <a:endCxn id="51" idx="4"/>
          </p:cNvCxnSpPr>
          <p:nvPr/>
        </p:nvCxnSpPr>
        <p:spPr bwMode="auto">
          <a:xfrm flipV="1">
            <a:off x="2743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16"/>
          <p:cNvCxnSpPr>
            <a:cxnSpLocks noChangeShapeType="1"/>
            <a:stCxn id="51" idx="5"/>
            <a:endCxn id="55" idx="1"/>
          </p:cNvCxnSpPr>
          <p:nvPr/>
        </p:nvCxnSpPr>
        <p:spPr bwMode="auto">
          <a:xfrm>
            <a:off x="3121025" y="3343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17"/>
          <p:cNvCxnSpPr>
            <a:cxnSpLocks noChangeShapeType="1"/>
            <a:stCxn id="52" idx="4"/>
            <a:endCxn id="55" idx="0"/>
          </p:cNvCxnSpPr>
          <p:nvPr/>
        </p:nvCxnSpPr>
        <p:spPr bwMode="auto">
          <a:xfrm>
            <a:off x="5410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18"/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290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19"/>
          <p:cNvCxnSpPr>
            <a:cxnSpLocks noChangeShapeType="1"/>
            <a:stCxn id="53" idx="2"/>
            <a:endCxn id="52" idx="6"/>
          </p:cNvCxnSpPr>
          <p:nvPr/>
        </p:nvCxnSpPr>
        <p:spPr bwMode="auto">
          <a:xfrm flipH="1">
            <a:off x="5957888" y="3086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20"/>
          <p:cNvCxnSpPr>
            <a:cxnSpLocks noChangeShapeType="1"/>
            <a:stCxn id="52" idx="5"/>
            <a:endCxn id="58" idx="1"/>
          </p:cNvCxnSpPr>
          <p:nvPr/>
        </p:nvCxnSpPr>
        <p:spPr bwMode="auto">
          <a:xfrm>
            <a:off x="5788025" y="3343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69" name="AutoShape 21"/>
          <p:cNvCxnSpPr>
            <a:cxnSpLocks noChangeShapeType="1"/>
            <a:stCxn id="53" idx="3"/>
            <a:endCxn id="58" idx="7"/>
          </p:cNvCxnSpPr>
          <p:nvPr/>
        </p:nvCxnSpPr>
        <p:spPr bwMode="auto">
          <a:xfrm flipH="1">
            <a:off x="7159625" y="3343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" name="AutoShape 22"/>
          <p:cNvCxnSpPr>
            <a:cxnSpLocks noChangeShapeType="1"/>
            <a:stCxn id="53" idx="4"/>
            <a:endCxn id="54" idx="0"/>
          </p:cNvCxnSpPr>
          <p:nvPr/>
        </p:nvCxnSpPr>
        <p:spPr bwMode="auto">
          <a:xfrm>
            <a:off x="8077200" y="3443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" name="AutoShape 23"/>
          <p:cNvCxnSpPr>
            <a:cxnSpLocks noChangeShapeType="1"/>
            <a:stCxn id="54" idx="2"/>
            <a:endCxn id="55" idx="6"/>
          </p:cNvCxnSpPr>
          <p:nvPr/>
        </p:nvCxnSpPr>
        <p:spPr bwMode="auto">
          <a:xfrm flipH="1">
            <a:off x="5957888" y="5448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" name="AutoShape 24"/>
          <p:cNvCxnSpPr>
            <a:cxnSpLocks noChangeShapeType="1"/>
            <a:stCxn id="58" idx="3"/>
            <a:endCxn id="55" idx="7"/>
          </p:cNvCxnSpPr>
          <p:nvPr/>
        </p:nvCxnSpPr>
        <p:spPr bwMode="auto">
          <a:xfrm flipH="1">
            <a:off x="5788025" y="4486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1143000" y="2514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2038</TotalTime>
  <Words>2394</Words>
  <Application>Microsoft Office PowerPoint</Application>
  <PresentationFormat>On-screen Show (4:3)</PresentationFormat>
  <Paragraphs>1365</Paragraphs>
  <Slides>154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154</vt:i4>
      </vt:variant>
    </vt:vector>
  </HeadingPairs>
  <TitlesOfParts>
    <vt:vector size="166" baseType="lpstr">
      <vt:lpstr>Bookman Old Style</vt:lpstr>
      <vt:lpstr>Calibri</vt:lpstr>
      <vt:lpstr>Courier New</vt:lpstr>
      <vt:lpstr>Gill Sans MT</vt:lpstr>
      <vt:lpstr>新細明體</vt:lpstr>
      <vt:lpstr>Symbol</vt:lpstr>
      <vt:lpstr>Times New Roman</vt:lpstr>
      <vt:lpstr>Wingdings</vt:lpstr>
      <vt:lpstr>Wingdings 3</vt:lpstr>
      <vt:lpstr>Origin</vt:lpstr>
      <vt:lpstr>Equation</vt:lpstr>
      <vt:lpstr>方程式</vt:lpstr>
      <vt:lpstr>Minimum Spanning Tree Prims and Kruskal Algorithm </vt:lpstr>
      <vt:lpstr>Introduction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Introduction…</vt:lpstr>
      <vt:lpstr>Graph Representation of Graphs…</vt:lpstr>
      <vt:lpstr>Graph Representation of Graphs…</vt:lpstr>
      <vt:lpstr>Graph Representation of Graphs…</vt:lpstr>
      <vt:lpstr>Graph Representation of Graphs…</vt:lpstr>
      <vt:lpstr>PowerPoint Presentation</vt:lpstr>
      <vt:lpstr>PowerPoint Presentation</vt:lpstr>
      <vt:lpstr>Graph Representation of Graphs…</vt:lpstr>
      <vt:lpstr>Graph Representation of Graphs…</vt:lpstr>
      <vt:lpstr>Graph Representation of Graphs…</vt:lpstr>
      <vt:lpstr>PowerPoint Presentation</vt:lpstr>
      <vt:lpstr>PowerPoint Presentation</vt:lpstr>
      <vt:lpstr>PowerPoint 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PowerPoint Presentation</vt:lpstr>
      <vt:lpstr>PowerPoint Presentation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Graph Traversal</vt:lpstr>
      <vt:lpstr>Minimum Spanning Tree Prims and Kruskal Algorithm 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Minimum Cost Spanning Tree</vt:lpstr>
      <vt:lpstr>Shortest path problems</vt:lpstr>
      <vt:lpstr>Shortest path problems</vt:lpstr>
      <vt:lpstr>Shortest path problems</vt:lpstr>
      <vt:lpstr>Shortest path problems</vt:lpstr>
      <vt:lpstr>Shortest path problems</vt:lpstr>
      <vt:lpstr>Shortest path problems</vt:lpstr>
      <vt:lpstr>Shortest path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&amp; Collision Resolution </dc:title>
  <dc:creator>John</dc:creator>
  <cp:lastModifiedBy>Ashish</cp:lastModifiedBy>
  <cp:revision>160</cp:revision>
  <dcterms:created xsi:type="dcterms:W3CDTF">2018-11-27T15:07:22Z</dcterms:created>
  <dcterms:modified xsi:type="dcterms:W3CDTF">2023-03-21T09:43:57Z</dcterms:modified>
</cp:coreProperties>
</file>