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85"/>
  </p:notesMasterIdLst>
  <p:handoutMasterIdLst>
    <p:handoutMasterId r:id="rId86"/>
  </p:handoutMasterIdLst>
  <p:sldIdLst>
    <p:sldId id="352" r:id="rId2"/>
    <p:sldId id="303" r:id="rId3"/>
    <p:sldId id="350" r:id="rId4"/>
    <p:sldId id="311" r:id="rId5"/>
    <p:sldId id="351" r:id="rId6"/>
    <p:sldId id="312" r:id="rId7"/>
    <p:sldId id="313" r:id="rId8"/>
    <p:sldId id="314" r:id="rId9"/>
    <p:sldId id="315" r:id="rId10"/>
    <p:sldId id="316" r:id="rId11"/>
    <p:sldId id="317" r:id="rId12"/>
    <p:sldId id="410" r:id="rId13"/>
    <p:sldId id="368" r:id="rId14"/>
    <p:sldId id="369" r:id="rId15"/>
    <p:sldId id="379" r:id="rId16"/>
    <p:sldId id="371" r:id="rId17"/>
    <p:sldId id="370" r:id="rId18"/>
    <p:sldId id="372" r:id="rId19"/>
    <p:sldId id="374" r:id="rId20"/>
    <p:sldId id="375" r:id="rId21"/>
    <p:sldId id="376" r:id="rId22"/>
    <p:sldId id="377" r:id="rId23"/>
    <p:sldId id="378" r:id="rId24"/>
    <p:sldId id="409" r:id="rId25"/>
    <p:sldId id="353" r:id="rId26"/>
    <p:sldId id="408" r:id="rId27"/>
    <p:sldId id="366" r:id="rId28"/>
    <p:sldId id="355" r:id="rId29"/>
    <p:sldId id="356" r:id="rId30"/>
    <p:sldId id="367" r:id="rId31"/>
    <p:sldId id="357" r:id="rId32"/>
    <p:sldId id="358" r:id="rId33"/>
    <p:sldId id="359" r:id="rId34"/>
    <p:sldId id="360" r:id="rId35"/>
    <p:sldId id="36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1" r:id="rId46"/>
    <p:sldId id="392" r:id="rId47"/>
    <p:sldId id="393" r:id="rId48"/>
    <p:sldId id="394" r:id="rId49"/>
    <p:sldId id="395" r:id="rId50"/>
    <p:sldId id="396" r:id="rId51"/>
    <p:sldId id="397" r:id="rId52"/>
    <p:sldId id="398" r:id="rId53"/>
    <p:sldId id="399" r:id="rId54"/>
    <p:sldId id="400" r:id="rId55"/>
    <p:sldId id="401" r:id="rId56"/>
    <p:sldId id="403" r:id="rId57"/>
    <p:sldId id="402" r:id="rId58"/>
    <p:sldId id="404" r:id="rId59"/>
    <p:sldId id="405" r:id="rId60"/>
    <p:sldId id="406" r:id="rId61"/>
    <p:sldId id="407" r:id="rId62"/>
    <p:sldId id="411" r:id="rId63"/>
    <p:sldId id="413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422" r:id="rId73"/>
    <p:sldId id="423" r:id="rId74"/>
    <p:sldId id="424" r:id="rId75"/>
    <p:sldId id="425" r:id="rId76"/>
    <p:sldId id="426" r:id="rId77"/>
    <p:sldId id="427" r:id="rId78"/>
    <p:sldId id="428" r:id="rId79"/>
    <p:sldId id="429" r:id="rId80"/>
    <p:sldId id="430" r:id="rId81"/>
    <p:sldId id="431" r:id="rId82"/>
    <p:sldId id="432" r:id="rId83"/>
    <p:sldId id="354" r:id="rId84"/>
  </p:sldIdLst>
  <p:sldSz cx="9144000" cy="6858000" type="screen4x3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87">
          <p15:clr>
            <a:srgbClr val="A4A3A4"/>
          </p15:clr>
        </p15:guide>
        <p15:guide id="2" pos="34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0000"/>
    <a:srgbClr val="33CC33"/>
    <a:srgbClr val="FFCCCC"/>
    <a:srgbClr val="CCECFF"/>
    <a:srgbClr val="99CCFF"/>
    <a:srgbClr val="CC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2587"/>
        <p:guide pos="34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1509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3175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3175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708025"/>
            <a:ext cx="4619625" cy="346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410075"/>
            <a:ext cx="512445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62" tIns="46038" rIns="936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31863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31863">
              <a:defRPr sz="1000" i="1"/>
            </a:lvl1pPr>
          </a:lstStyle>
          <a:p>
            <a:fld id="{0DD4D68E-B669-48BB-8ED4-0C6CCDE031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64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186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D4D68E-B669-48BB-8ED4-0C6CCDE031E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7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3333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Intro </a:t>
            </a:r>
            <a:fld id="{DF0FC7C2-37E0-425A-9AA5-3EE441015D3E}" type="slidenum">
              <a:rPr lang="en-US" smtClean="0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84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42F0244B-7466-4CB4-81D1-B725EB600F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7EB09D97-6C12-4512-8DE8-52B6D91864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u="none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02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1646F1B0-6CFB-43B3-97B4-FFB2002983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275" y="1587501"/>
            <a:ext cx="4219575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3925" y="1587501"/>
            <a:ext cx="4248150" cy="45894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3A2B6B35-D718-4990-A449-85220E9412F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215900"/>
            <a:ext cx="8686800" cy="8826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6" y="1157291"/>
            <a:ext cx="4202906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76" y="2039943"/>
            <a:ext cx="4202906" cy="4149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57291"/>
            <a:ext cx="4352925" cy="82391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9943"/>
            <a:ext cx="4352925" cy="414972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5B9B8F1E-1C17-435F-A9C8-D39E0B206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6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4EE44777-C8EA-435D-804E-6B3D223811C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95275" y="1098552"/>
            <a:ext cx="8686800" cy="1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2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A234EC77-14B7-4411-91AE-2E5BB39523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8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2EC53E12-4219-4434-B270-B13C4D12A1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4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5275" y="64579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483351"/>
            <a:ext cx="30861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3725" y="64452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 Single-source SPs -  </a:t>
            </a:r>
            <a:fld id="{F9E8805D-55E4-47FA-9977-F4F5819458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2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5275" y="14289"/>
            <a:ext cx="8686800" cy="1052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75" y="1574799"/>
            <a:ext cx="8686800" cy="4635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788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u="none" kern="1200">
          <a:solidFill>
            <a:srgbClr val="0070C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70C0"/>
        </a:buClr>
        <a:buSzPct val="125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 dirty="0" smtClean="0"/>
              <a:t>Shortest Path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 smtClean="0"/>
              <a:t>Single Source Shortest </a:t>
            </a:r>
            <a:r>
              <a:rPr lang="en-IN" sz="2800" dirty="0" smtClean="0"/>
              <a:t>Path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Rajesh Kumar Tripathi,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Assistant Professor, Dept. CEA, </a:t>
            </a:r>
          </a:p>
          <a:p>
            <a:r>
              <a:rPr lang="en-US" sz="2200" dirty="0" smtClean="0">
                <a:solidFill>
                  <a:srgbClr val="0070C0"/>
                </a:solidFill>
              </a:rPr>
              <a:t>GLA University, Mathura</a:t>
            </a:r>
            <a:endParaRPr lang="en-IN" sz="2200" dirty="0">
              <a:solidFill>
                <a:srgbClr val="0070C0"/>
              </a:solidFill>
            </a:endParaRP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209917" y="1371596"/>
            <a:ext cx="228601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775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6085" name="Oval 3"/>
          <p:cNvSpPr>
            <a:spLocks noChangeArrowheads="1"/>
          </p:cNvSpPr>
          <p:nvPr/>
        </p:nvSpPr>
        <p:spPr bwMode="auto">
          <a:xfrm>
            <a:off x="277812" y="31257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4144962" y="434498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1763712" y="43529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4140200" y="1660525"/>
            <a:ext cx="649287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6089" name="Oval 7"/>
          <p:cNvSpPr>
            <a:spLocks noChangeArrowheads="1"/>
          </p:cNvSpPr>
          <p:nvPr/>
        </p:nvSpPr>
        <p:spPr bwMode="auto">
          <a:xfrm>
            <a:off x="1782762" y="166052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6090" name="Line 8"/>
          <p:cNvSpPr>
            <a:spLocks noChangeShapeType="1"/>
          </p:cNvSpPr>
          <p:nvPr/>
        </p:nvSpPr>
        <p:spPr bwMode="auto">
          <a:xfrm flipV="1">
            <a:off x="784225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42962" y="36623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2" name="Line 10"/>
          <p:cNvSpPr>
            <a:spLocks noChangeShapeType="1"/>
          </p:cNvSpPr>
          <p:nvPr/>
        </p:nvSpPr>
        <p:spPr bwMode="auto">
          <a:xfrm>
            <a:off x="1982787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3" name="Line 11"/>
          <p:cNvSpPr>
            <a:spLocks noChangeShapeType="1"/>
          </p:cNvSpPr>
          <p:nvPr/>
        </p:nvSpPr>
        <p:spPr bwMode="auto">
          <a:xfrm flipV="1">
            <a:off x="2198687" y="226218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4" name="Line 12"/>
          <p:cNvSpPr>
            <a:spLocks noChangeShapeType="1"/>
          </p:cNvSpPr>
          <p:nvPr/>
        </p:nvSpPr>
        <p:spPr bwMode="auto">
          <a:xfrm>
            <a:off x="4357687" y="22415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5" name="Line 13"/>
          <p:cNvSpPr>
            <a:spLocks noChangeShapeType="1"/>
          </p:cNvSpPr>
          <p:nvPr/>
        </p:nvSpPr>
        <p:spPr bwMode="auto">
          <a:xfrm flipV="1">
            <a:off x="4573587" y="225583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6" name="Line 14"/>
          <p:cNvSpPr>
            <a:spLocks noChangeShapeType="1"/>
          </p:cNvSpPr>
          <p:nvPr/>
        </p:nvSpPr>
        <p:spPr bwMode="auto">
          <a:xfrm>
            <a:off x="2414587" y="46577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7" name="Line 15"/>
          <p:cNvSpPr>
            <a:spLocks noChangeShapeType="1"/>
          </p:cNvSpPr>
          <p:nvPr/>
        </p:nvSpPr>
        <p:spPr bwMode="auto">
          <a:xfrm>
            <a:off x="2424112" y="195262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8" name="Line 16"/>
          <p:cNvSpPr>
            <a:spLocks noChangeShapeType="1"/>
          </p:cNvSpPr>
          <p:nvPr/>
        </p:nvSpPr>
        <p:spPr bwMode="auto">
          <a:xfrm flipV="1">
            <a:off x="2328862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099" name="Line 17"/>
          <p:cNvSpPr>
            <a:spLocks noChangeShapeType="1"/>
          </p:cNvSpPr>
          <p:nvPr/>
        </p:nvSpPr>
        <p:spPr bwMode="auto">
          <a:xfrm flipH="1" flipV="1">
            <a:off x="928687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00" name="Text Box 18"/>
          <p:cNvSpPr txBox="1">
            <a:spLocks noChangeArrowheads="1"/>
          </p:cNvSpPr>
          <p:nvPr/>
        </p:nvSpPr>
        <p:spPr bwMode="auto">
          <a:xfrm>
            <a:off x="0" y="320675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6101" name="Text Box 19"/>
          <p:cNvSpPr txBox="1">
            <a:spLocks noChangeArrowheads="1"/>
          </p:cNvSpPr>
          <p:nvPr/>
        </p:nvSpPr>
        <p:spPr bwMode="auto">
          <a:xfrm>
            <a:off x="1933575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6102" name="Text Box 20"/>
          <p:cNvSpPr txBox="1">
            <a:spLocks noChangeArrowheads="1"/>
          </p:cNvSpPr>
          <p:nvPr/>
        </p:nvSpPr>
        <p:spPr bwMode="auto">
          <a:xfrm>
            <a:off x="4300537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6103" name="Text Box 21"/>
          <p:cNvSpPr txBox="1">
            <a:spLocks noChangeArrowheads="1"/>
          </p:cNvSpPr>
          <p:nvPr/>
        </p:nvSpPr>
        <p:spPr bwMode="auto">
          <a:xfrm>
            <a:off x="1947862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6104" name="Text Box 22"/>
          <p:cNvSpPr txBox="1">
            <a:spLocks noChangeArrowheads="1"/>
          </p:cNvSpPr>
          <p:nvPr/>
        </p:nvSpPr>
        <p:spPr bwMode="auto">
          <a:xfrm>
            <a:off x="4329112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6105" name="Text Box 23"/>
          <p:cNvSpPr txBox="1">
            <a:spLocks noChangeArrowheads="1"/>
          </p:cNvSpPr>
          <p:nvPr/>
        </p:nvSpPr>
        <p:spPr bwMode="auto">
          <a:xfrm>
            <a:off x="852487" y="23844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6106" name="Text Box 24"/>
          <p:cNvSpPr txBox="1">
            <a:spLocks noChangeArrowheads="1"/>
          </p:cNvSpPr>
          <p:nvPr/>
        </p:nvSpPr>
        <p:spPr bwMode="auto">
          <a:xfrm>
            <a:off x="3059112" y="1547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6107" name="Text Box 25"/>
          <p:cNvSpPr txBox="1">
            <a:spLocks noChangeArrowheads="1"/>
          </p:cNvSpPr>
          <p:nvPr/>
        </p:nvSpPr>
        <p:spPr bwMode="auto">
          <a:xfrm>
            <a:off x="3160712" y="27003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6108" name="Text Box 26"/>
          <p:cNvSpPr txBox="1">
            <a:spLocks noChangeArrowheads="1"/>
          </p:cNvSpPr>
          <p:nvPr/>
        </p:nvSpPr>
        <p:spPr bwMode="auto">
          <a:xfrm>
            <a:off x="3043237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09" name="Text Box 27"/>
          <p:cNvSpPr txBox="1">
            <a:spLocks noChangeArrowheads="1"/>
          </p:cNvSpPr>
          <p:nvPr/>
        </p:nvSpPr>
        <p:spPr bwMode="auto">
          <a:xfrm>
            <a:off x="4011612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6110" name="Text Box 28"/>
          <p:cNvSpPr txBox="1">
            <a:spLocks noChangeArrowheads="1"/>
          </p:cNvSpPr>
          <p:nvPr/>
        </p:nvSpPr>
        <p:spPr bwMode="auto">
          <a:xfrm>
            <a:off x="466090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6111" name="Text Box 29"/>
          <p:cNvSpPr txBox="1">
            <a:spLocks noChangeArrowheads="1"/>
          </p:cNvSpPr>
          <p:nvPr/>
        </p:nvSpPr>
        <p:spPr bwMode="auto">
          <a:xfrm>
            <a:off x="909637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6112" name="Text Box 30"/>
          <p:cNvSpPr txBox="1">
            <a:spLocks noChangeArrowheads="1"/>
          </p:cNvSpPr>
          <p:nvPr/>
        </p:nvSpPr>
        <p:spPr bwMode="auto">
          <a:xfrm>
            <a:off x="158750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6113" name="Text Box 31"/>
          <p:cNvSpPr txBox="1">
            <a:spLocks noChangeArrowheads="1"/>
          </p:cNvSpPr>
          <p:nvPr/>
        </p:nvSpPr>
        <p:spPr bwMode="auto">
          <a:xfrm>
            <a:off x="2251075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6114" name="Text Box 32"/>
          <p:cNvSpPr txBox="1">
            <a:spLocks noChangeArrowheads="1"/>
          </p:cNvSpPr>
          <p:nvPr/>
        </p:nvSpPr>
        <p:spPr bwMode="auto">
          <a:xfrm>
            <a:off x="3348037" y="38131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84225" y="21177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82787" y="21907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4357687" y="21844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73587" y="21986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2328862" y="210343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928687" y="33893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52487" y="23272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160712" y="264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11612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4660900" y="314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750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3348037" y="37560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7812" y="30686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4962" y="42878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63712" y="42957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40200" y="1603375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82762" y="16033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842962" y="36052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198687" y="22050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2414587" y="46005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2424112" y="18954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0" y="31496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33575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00537" y="1187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47862" y="4852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329112" y="48387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9112" y="1490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43237" y="4535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9637" y="385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251075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406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9</a:t>
            </a:r>
            <a:endParaRPr lang="en-US" b="1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5" name="Line 9"/>
          <p:cNvSpPr>
            <a:spLocks noChangeShapeType="1"/>
          </p:cNvSpPr>
          <p:nvPr/>
        </p:nvSpPr>
        <p:spPr bwMode="auto">
          <a:xfrm>
            <a:off x="1562100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7" name="Line 11"/>
          <p:cNvSpPr>
            <a:spLocks noChangeShapeType="1"/>
          </p:cNvSpPr>
          <p:nvPr/>
        </p:nvSpPr>
        <p:spPr bwMode="auto">
          <a:xfrm flipV="1">
            <a:off x="2917825" y="23669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>
            <a:off x="5076825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292725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0" name="Line 14"/>
          <p:cNvSpPr>
            <a:spLocks noChangeShapeType="1"/>
          </p:cNvSpPr>
          <p:nvPr/>
        </p:nvSpPr>
        <p:spPr bwMode="auto">
          <a:xfrm>
            <a:off x="3133725" y="47625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1" name="Line 15"/>
          <p:cNvSpPr>
            <a:spLocks noChangeShapeType="1"/>
          </p:cNvSpPr>
          <p:nvPr/>
        </p:nvSpPr>
        <p:spPr bwMode="auto">
          <a:xfrm>
            <a:off x="3143250" y="2057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 flipV="1">
            <a:off x="304800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 flipH="1" flipV="1">
            <a:off x="164782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34432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8102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34575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8388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3879850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30750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80038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29702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7138" name="Text Box 32"/>
          <p:cNvSpPr txBox="1">
            <a:spLocks noChangeArrowheads="1"/>
          </p:cNvSpPr>
          <p:nvPr/>
        </p:nvSpPr>
        <p:spPr bwMode="auto">
          <a:xfrm>
            <a:off x="4067175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8" y="1428751"/>
            <a:ext cx="7648575" cy="4057650"/>
          </a:xfrm>
          <a:prstGeom prst="rect">
            <a:avLst/>
          </a:prstGeom>
        </p:spPr>
      </p:pic>
      <p:pic>
        <p:nvPicPr>
          <p:cNvPr id="34" name="Picture 33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61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58775" y="31067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25925" y="432593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44675" y="43338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21163" y="164147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63725" y="164147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65188" y="21558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63750" y="22288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22788" y="226060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54576" y="349567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54576" y="206374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27691" y="218598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80963" y="318770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206099" y="1198167"/>
            <a:ext cx="287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50577" y="11611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63750" y="491678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86799" y="489887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33450" y="23653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40075" y="1528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07063" y="404891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24200" y="4573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12023" y="304244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168689" y="25463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90600" y="38957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68463" y="28844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94479" y="28781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32513" y="293846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67836" y="302021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92268" y="365789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93204" y="464423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93204" y="191928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33" name="Picture 3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62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996950" y="32305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864100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2482850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8593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2501900" y="17653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150336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701925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51609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5492751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54927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965866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7191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6431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50196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7019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51249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15716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7782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63452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7623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7501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62511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6287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23066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9326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770688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75060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15304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31313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3131379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31712" y="4639172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pic>
        <p:nvPicPr>
          <p:cNvPr id="39" name="Picture 3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875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87350" y="3125788"/>
            <a:ext cx="649288" cy="620712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254500" y="4344988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73250" y="43529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 smtClean="0">
              <a:sym typeface="Symbol" panose="05050102010706020507" pitchFamily="18" charset="2"/>
            </a:endParaRPr>
          </a:p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249738" y="1660525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92300" y="1660525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93763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92325" y="2247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551363" y="2279652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83151" y="3514726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83151" y="2082799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356266" y="2205038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109538" y="3206750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2033588" y="119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410074" y="1141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92325" y="493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515374" y="491792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962025" y="23844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68650" y="15478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735638" y="406796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152775" y="45926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140598" y="306149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641559" y="211058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1019175" y="39147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97038" y="29035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323054" y="28971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161088" y="2957512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96411" y="3039268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920843" y="3676947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521779" y="4663281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521779" y="1938338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1" name="Picture 4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22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730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3940175" y="444976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558925" y="4457700"/>
            <a:ext cx="649288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393541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577975" y="176530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57943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7780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23703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568826" y="361950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56882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041941" y="230981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204787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734344" y="128587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080272" y="126668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77800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0104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64770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85432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42131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83845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82627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32723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70485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38271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00872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84676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58208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60651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20745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20745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1" name="Picture 40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906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15900" y="34020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083050" y="46212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01800" y="4629150"/>
            <a:ext cx="649288" cy="620713"/>
          </a:xfrm>
          <a:prstGeom prst="ellipse">
            <a:avLst/>
          </a:prstGeom>
          <a:solidFill>
            <a:srgbClr val="92D050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078288" y="19367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20850" y="19367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22313" y="24511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20875" y="25241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379913" y="25558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11701" y="37909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11701" y="23590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184816" y="2481263"/>
            <a:ext cx="2020472" cy="2200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61912" y="34829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877219" y="1301751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8156" y="12930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804988" y="5218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211638" y="517668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790575" y="26606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2997200" y="18240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564188" y="43441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2981325" y="48688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3969148" y="33377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470109" y="23868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847725" y="4191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25588" y="31797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151604" y="3173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5989638" y="32337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24961" y="33154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749393" y="39531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350329" y="49395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350329" y="22145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5026025" y="481141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262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340123" y="80964"/>
            <a:ext cx="8686800" cy="1052513"/>
          </a:xfrm>
        </p:spPr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273050" y="328771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40200" y="4506913"/>
            <a:ext cx="649288" cy="620712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58950" y="45148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35438" y="182245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778000" y="182245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779463" y="233680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1978025" y="240982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37063" y="244157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768851" y="3676651"/>
            <a:ext cx="1447799" cy="10779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768851" y="224472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41966" y="236696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-4762" y="336867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28813" y="1352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294187" y="133082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1978025" y="509776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01074" y="507985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47725" y="25463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54350" y="170973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21338" y="422989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38475" y="47545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26298" y="322342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27259" y="227250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04875" y="40767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582738" y="30654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08754" y="30591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46788" y="311943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ꝏ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782111" y="320119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06543" y="383887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07479" y="482520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07479" y="210026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731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Relaxation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2520950" y="1677703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520950" y="4667795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sp>
        <p:nvSpPr>
          <p:cNvPr id="10247" name="Text Box 5"/>
          <p:cNvSpPr txBox="1">
            <a:spLocks noChangeArrowheads="1"/>
          </p:cNvSpPr>
          <p:nvPr/>
        </p:nvSpPr>
        <p:spPr bwMode="auto">
          <a:xfrm>
            <a:off x="242888" y="1235869"/>
            <a:ext cx="744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Algorithms keep track of d[v], </a:t>
            </a:r>
            <a:r>
              <a:rPr lang="en-US" dirty="0">
                <a:sym typeface="Symbol" panose="05050102010706020507" pitchFamily="18" charset="2"/>
              </a:rPr>
              <a:t>[v].  </a:t>
            </a:r>
            <a:r>
              <a:rPr lang="en-US" b="1" dirty="0">
                <a:solidFill>
                  <a:srgbClr val="CC0000"/>
                </a:solidFill>
                <a:sym typeface="Symbol" panose="05050102010706020507" pitchFamily="18" charset="2"/>
              </a:rPr>
              <a:t>Initialized</a:t>
            </a:r>
            <a:r>
              <a:rPr lang="en-US" dirty="0">
                <a:sym typeface="Symbol" panose="05050102010706020507" pitchFamily="18" charset="2"/>
              </a:rPr>
              <a:t> as follows:</a:t>
            </a:r>
          </a:p>
        </p:txBody>
      </p:sp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242888" y="4149191"/>
            <a:ext cx="719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These values are changed when an edge (u, v) is </a:t>
            </a:r>
            <a:r>
              <a:rPr lang="en-US" b="1" dirty="0">
                <a:solidFill>
                  <a:srgbClr val="CC0000"/>
                </a:solidFill>
              </a:rPr>
              <a:t>relaxed</a:t>
            </a:r>
            <a:r>
              <a:rPr lang="en-US" dirty="0"/>
              <a:t>:</a:t>
            </a:r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906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2067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87825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806575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83063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25625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27088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25650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84688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16476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16476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9591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42863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66913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43399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25650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48699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95350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101975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68963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86100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73923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74884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52500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30363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56379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94413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9736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54168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55104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55104" y="2043113"/>
            <a:ext cx="1727959" cy="873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19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rgbClr val="00B0F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39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8" name="Line 12"/>
          <p:cNvSpPr>
            <a:spLocks noChangeShapeType="1"/>
          </p:cNvSpPr>
          <p:nvPr/>
        </p:nvSpPr>
        <p:spPr bwMode="auto">
          <a:xfrm flipH="1" flipV="1">
            <a:off x="4475163" y="2384427"/>
            <a:ext cx="23018" cy="2019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2" name="Line 16"/>
          <p:cNvSpPr>
            <a:spLocks noChangeShapeType="1"/>
          </p:cNvSpPr>
          <p:nvPr/>
        </p:nvSpPr>
        <p:spPr bwMode="auto">
          <a:xfrm>
            <a:off x="4806951" y="2187574"/>
            <a:ext cx="1365249" cy="965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2" name="Text Box 26"/>
          <p:cNvSpPr txBox="1">
            <a:spLocks noChangeArrowheads="1"/>
          </p:cNvSpPr>
          <p:nvPr/>
        </p:nvSpPr>
        <p:spPr bwMode="auto">
          <a:xfrm>
            <a:off x="3076575" y="46974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3" name="Text Box 27"/>
          <p:cNvSpPr txBox="1">
            <a:spLocks noChangeArrowheads="1"/>
          </p:cNvSpPr>
          <p:nvPr/>
        </p:nvSpPr>
        <p:spPr bwMode="auto">
          <a:xfrm>
            <a:off x="4064398" y="316627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7134" name="Text Box 28"/>
          <p:cNvSpPr txBox="1">
            <a:spLocks noChangeArrowheads="1"/>
          </p:cNvSpPr>
          <p:nvPr/>
        </p:nvSpPr>
        <p:spPr bwMode="auto">
          <a:xfrm>
            <a:off x="5565359" y="221535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5" name="Text Box 29"/>
          <p:cNvSpPr txBox="1">
            <a:spLocks noChangeArrowheads="1"/>
          </p:cNvSpPr>
          <p:nvPr/>
        </p:nvSpPr>
        <p:spPr bwMode="auto">
          <a:xfrm>
            <a:off x="942975" y="40195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>
            <a:off x="844643" y="3781722"/>
            <a:ext cx="996857" cy="852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7" name="Line 16"/>
          <p:cNvSpPr>
            <a:spLocks noChangeShapeType="1"/>
          </p:cNvSpPr>
          <p:nvPr/>
        </p:nvSpPr>
        <p:spPr bwMode="auto">
          <a:xfrm flipV="1">
            <a:off x="2445579" y="4768056"/>
            <a:ext cx="1727959" cy="1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289674" y="32981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4931299" y="4823470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298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7109" name="Oval 3"/>
          <p:cNvSpPr>
            <a:spLocks noChangeArrowheads="1"/>
          </p:cNvSpPr>
          <p:nvPr/>
        </p:nvSpPr>
        <p:spPr bwMode="auto">
          <a:xfrm>
            <a:off x="311150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0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4178300" y="44497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1797050" y="44577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92D05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4173538" y="1765300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47113" name="Oval 7"/>
          <p:cNvSpPr>
            <a:spLocks noChangeArrowheads="1"/>
          </p:cNvSpPr>
          <p:nvPr/>
        </p:nvSpPr>
        <p:spPr bwMode="auto">
          <a:xfrm>
            <a:off x="1816100" y="17653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2</a:t>
            </a:r>
            <a:endParaRPr lang="en-US" b="1" dirty="0"/>
          </a:p>
        </p:txBody>
      </p:sp>
      <p:sp>
        <p:nvSpPr>
          <p:cNvPr id="47114" name="Line 8"/>
          <p:cNvSpPr>
            <a:spLocks noChangeShapeType="1"/>
          </p:cNvSpPr>
          <p:nvPr/>
        </p:nvSpPr>
        <p:spPr bwMode="auto">
          <a:xfrm flipV="1">
            <a:off x="817563" y="2279650"/>
            <a:ext cx="1082675" cy="99695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6" name="Line 10"/>
          <p:cNvSpPr>
            <a:spLocks noChangeShapeType="1"/>
          </p:cNvSpPr>
          <p:nvPr/>
        </p:nvSpPr>
        <p:spPr bwMode="auto">
          <a:xfrm>
            <a:off x="2016125" y="2352675"/>
            <a:ext cx="0" cy="2106613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9" name="Line 13"/>
          <p:cNvSpPr>
            <a:spLocks noChangeShapeType="1"/>
          </p:cNvSpPr>
          <p:nvPr/>
        </p:nvSpPr>
        <p:spPr bwMode="auto">
          <a:xfrm flipV="1">
            <a:off x="4806951" y="3619501"/>
            <a:ext cx="1447799" cy="107791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3" name="Line 17"/>
          <p:cNvSpPr>
            <a:spLocks noChangeShapeType="1"/>
          </p:cNvSpPr>
          <p:nvPr/>
        </p:nvSpPr>
        <p:spPr bwMode="auto">
          <a:xfrm>
            <a:off x="2280066" y="2309813"/>
            <a:ext cx="2020472" cy="220027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24" name="Text Box 18"/>
          <p:cNvSpPr txBox="1">
            <a:spLocks noChangeArrowheads="1"/>
          </p:cNvSpPr>
          <p:nvPr/>
        </p:nvSpPr>
        <p:spPr bwMode="auto">
          <a:xfrm>
            <a:off x="33338" y="3311525"/>
            <a:ext cx="304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47125" name="Text Box 19"/>
          <p:cNvSpPr txBox="1">
            <a:spLocks noChangeArrowheads="1"/>
          </p:cNvSpPr>
          <p:nvPr/>
        </p:nvSpPr>
        <p:spPr bwMode="auto">
          <a:xfrm>
            <a:off x="1957388" y="1295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u</a:t>
            </a:r>
          </a:p>
        </p:txBody>
      </p:sp>
      <p:sp>
        <p:nvSpPr>
          <p:cNvPr id="47126" name="Text Box 20"/>
          <p:cNvSpPr txBox="1">
            <a:spLocks noChangeArrowheads="1"/>
          </p:cNvSpPr>
          <p:nvPr/>
        </p:nvSpPr>
        <p:spPr bwMode="auto">
          <a:xfrm>
            <a:off x="4333874" y="1246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7127" name="Text Box 21"/>
          <p:cNvSpPr txBox="1">
            <a:spLocks noChangeArrowheads="1"/>
          </p:cNvSpPr>
          <p:nvPr/>
        </p:nvSpPr>
        <p:spPr bwMode="auto">
          <a:xfrm>
            <a:off x="2016125" y="504061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7128" name="Text Box 22"/>
          <p:cNvSpPr txBox="1">
            <a:spLocks noChangeArrowheads="1"/>
          </p:cNvSpPr>
          <p:nvPr/>
        </p:nvSpPr>
        <p:spPr bwMode="auto">
          <a:xfrm>
            <a:off x="4439174" y="502270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7129" name="Text Box 23"/>
          <p:cNvSpPr txBox="1">
            <a:spLocks noChangeArrowheads="1"/>
          </p:cNvSpPr>
          <p:nvPr/>
        </p:nvSpPr>
        <p:spPr bwMode="auto">
          <a:xfrm>
            <a:off x="885825" y="24892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0" name="Text Box 24"/>
          <p:cNvSpPr txBox="1">
            <a:spLocks noChangeArrowheads="1"/>
          </p:cNvSpPr>
          <p:nvPr/>
        </p:nvSpPr>
        <p:spPr bwMode="auto">
          <a:xfrm>
            <a:off x="3092450" y="16525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131" name="Text Box 25"/>
          <p:cNvSpPr txBox="1">
            <a:spLocks noChangeArrowheads="1"/>
          </p:cNvSpPr>
          <p:nvPr/>
        </p:nvSpPr>
        <p:spPr bwMode="auto">
          <a:xfrm>
            <a:off x="5659438" y="417274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47136" name="Text Box 30"/>
          <p:cNvSpPr txBox="1">
            <a:spLocks noChangeArrowheads="1"/>
          </p:cNvSpPr>
          <p:nvPr/>
        </p:nvSpPr>
        <p:spPr bwMode="auto">
          <a:xfrm>
            <a:off x="1620838" y="300831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47137" name="Text Box 31"/>
          <p:cNvSpPr txBox="1">
            <a:spLocks noChangeArrowheads="1"/>
          </p:cNvSpPr>
          <p:nvPr/>
        </p:nvSpPr>
        <p:spPr bwMode="auto">
          <a:xfrm>
            <a:off x="3246854" y="300196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6084888" y="3062287"/>
            <a:ext cx="649287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6820211" y="3144043"/>
            <a:ext cx="2696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t</a:t>
            </a:r>
          </a:p>
        </p:txBody>
      </p:sp>
      <p:sp>
        <p:nvSpPr>
          <p:cNvPr id="38" name="Line 16"/>
          <p:cNvSpPr>
            <a:spLocks noChangeShapeType="1"/>
          </p:cNvSpPr>
          <p:nvPr/>
        </p:nvSpPr>
        <p:spPr bwMode="auto">
          <a:xfrm>
            <a:off x="2445579" y="2043113"/>
            <a:ext cx="1727959" cy="8732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0" name="Picture 39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721885" y="104767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616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1852611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/>
              <a:t>Thank You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31355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Bellman-Ford Algorithm</a:t>
            </a:r>
            <a:endParaRPr lang="en-IN" dirty="0"/>
          </a:p>
        </p:txBody>
      </p:sp>
      <p:pic>
        <p:nvPicPr>
          <p:cNvPr id="3" name="Picture 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3600450" y="1904992"/>
            <a:ext cx="2293151" cy="1371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845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678503" y="2128079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4404341" y="231064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531591" y="266692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18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Bellman-Ford Algorithm</a:t>
            </a:r>
            <a:endParaRPr lang="en-US" smtClean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295275" y="1112471"/>
            <a:ext cx="8686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Can have negative-weight edges.  </a:t>
            </a:r>
            <a:endParaRPr lang="en-US" dirty="0" smtClean="0"/>
          </a:p>
          <a:p>
            <a:r>
              <a:rPr lang="en-US" dirty="0" smtClean="0">
                <a:solidFill>
                  <a:srgbClr val="CC0000"/>
                </a:solidFill>
              </a:rPr>
              <a:t>Will </a:t>
            </a:r>
            <a:r>
              <a:rPr lang="en-US" dirty="0">
                <a:solidFill>
                  <a:srgbClr val="CC0000"/>
                </a:solidFill>
              </a:rPr>
              <a:t>“detect” </a:t>
            </a:r>
            <a:r>
              <a:rPr lang="en-US" u="sng" dirty="0" smtClean="0">
                <a:solidFill>
                  <a:srgbClr val="CC0000"/>
                </a:solidFill>
              </a:rPr>
              <a:t>reachable</a:t>
            </a:r>
            <a:r>
              <a:rPr lang="en-US" dirty="0" smtClean="0">
                <a:solidFill>
                  <a:srgbClr val="CC0000"/>
                </a:solidFill>
              </a:rPr>
              <a:t> negative-weight cycles</a:t>
            </a:r>
            <a:r>
              <a:rPr lang="en-US" dirty="0">
                <a:solidFill>
                  <a:srgbClr val="CC0000"/>
                </a:solidFill>
              </a:rPr>
              <a:t>.</a:t>
            </a:r>
            <a:endParaRPr lang="en-US" dirty="0"/>
          </a:p>
        </p:txBody>
      </p:sp>
      <p:sp>
        <p:nvSpPr>
          <p:cNvPr id="363524" name="Text Box 4"/>
          <p:cNvSpPr txBox="1">
            <a:spLocks noChangeArrowheads="1"/>
          </p:cNvSpPr>
          <p:nvPr/>
        </p:nvSpPr>
        <p:spPr bwMode="auto">
          <a:xfrm>
            <a:off x="2339715" y="1963666"/>
            <a:ext cx="4117975" cy="448627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:= 1 to |V[G]| –1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for</a:t>
            </a:r>
            <a:r>
              <a:rPr lang="en-US" dirty="0"/>
              <a:t> each (u, v) in E[G] </a:t>
            </a:r>
            <a:r>
              <a:rPr lang="en-US" b="1" dirty="0"/>
              <a:t>do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	</a:t>
            </a:r>
            <a:r>
              <a:rPr lang="en-US" b="1" dirty="0"/>
              <a:t>return</a:t>
            </a:r>
            <a:r>
              <a:rPr lang="en-US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 smtClean="0"/>
              <a:t>end</a:t>
            </a:r>
            <a:r>
              <a:rPr lang="en-US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b="1" dirty="0"/>
              <a:t>return</a:t>
            </a:r>
            <a:r>
              <a:rPr lang="en-US" dirty="0"/>
              <a:t> true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6578221" y="3400307"/>
            <a:ext cx="2403853" cy="83099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Time Complexity</a:t>
            </a:r>
            <a:endParaRPr lang="en-US" dirty="0"/>
          </a:p>
          <a:p>
            <a:pPr algn="ctr"/>
            <a:r>
              <a:rPr lang="en-US" dirty="0" smtClean="0"/>
              <a:t>O(VE)</a:t>
            </a:r>
            <a:endParaRPr lang="en-US" dirty="0"/>
          </a:p>
        </p:txBody>
      </p:sp>
      <p:pic>
        <p:nvPicPr>
          <p:cNvPr id="6" name="Picture 5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187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5"/>
          <p:cNvSpPr>
            <a:spLocks noGrp="1"/>
          </p:cNvSpPr>
          <p:nvPr>
            <p:ph idx="1"/>
          </p:nvPr>
        </p:nvSpPr>
        <p:spPr>
          <a:xfrm>
            <a:off x="295275" y="1574799"/>
            <a:ext cx="8686800" cy="1045571"/>
          </a:xfrm>
        </p:spPr>
        <p:txBody>
          <a:bodyPr/>
          <a:lstStyle/>
          <a:p>
            <a:r>
              <a:rPr lang="en-US" dirty="0" smtClean="0"/>
              <a:t>If Bellman-Ford has not converged after V(G) - 1 iterations, then there cannot be a shortest path tree, so there must be a negative weight cycle.</a:t>
            </a:r>
          </a:p>
        </p:txBody>
      </p:sp>
      <p:pic>
        <p:nvPicPr>
          <p:cNvPr id="4" name="Picture 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5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Relaxation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238374"/>
            <a:ext cx="3962400" cy="2486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2" y="2238373"/>
            <a:ext cx="3633788" cy="2486025"/>
          </a:xfrm>
          <a:prstGeom prst="rect">
            <a:avLst/>
          </a:prstGeom>
        </p:spPr>
      </p:pic>
      <p:pic>
        <p:nvPicPr>
          <p:cNvPr id="6" name="Picture 5" descr="Related image"/>
          <p:cNvPicPr/>
          <p:nvPr/>
        </p:nvPicPr>
        <p:blipFill>
          <a:blip r:embed="rId4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466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573087" y="31257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440237" y="43449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2058987" y="43529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435475" y="16605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2078037" y="16605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1079500" y="217487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1138237" y="3662363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365375" y="22621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768850" y="22701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709862" y="46577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674937" y="18097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624137" y="2160588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223962" y="34464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295275" y="32067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228850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595812" y="1244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243137" y="4910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624387" y="4895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1147762" y="2384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354387" y="14192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046537" y="24987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338512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756150" y="3206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204912" y="3914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2054225" y="2789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695575" y="20605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254375" y="2009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595562" y="2205038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970337" y="34163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557587" y="3798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5100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406400" y="32305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3558" name="Oval 4"/>
          <p:cNvSpPr>
            <a:spLocks noChangeArrowheads="1"/>
          </p:cNvSpPr>
          <p:nvPr/>
        </p:nvSpPr>
        <p:spPr bwMode="auto">
          <a:xfrm>
            <a:off x="4273550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59" name="Oval 5"/>
          <p:cNvSpPr>
            <a:spLocks noChangeArrowheads="1"/>
          </p:cNvSpPr>
          <p:nvPr/>
        </p:nvSpPr>
        <p:spPr bwMode="auto">
          <a:xfrm>
            <a:off x="1892300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0" name="Oval 6"/>
          <p:cNvSpPr>
            <a:spLocks noChangeArrowheads="1"/>
          </p:cNvSpPr>
          <p:nvPr/>
        </p:nvSpPr>
        <p:spPr bwMode="auto">
          <a:xfrm>
            <a:off x="4268788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1" name="Oval 7"/>
          <p:cNvSpPr>
            <a:spLocks noChangeArrowheads="1"/>
          </p:cNvSpPr>
          <p:nvPr/>
        </p:nvSpPr>
        <p:spPr bwMode="auto">
          <a:xfrm>
            <a:off x="1911350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3562" name="Line 8"/>
          <p:cNvSpPr>
            <a:spLocks noChangeShapeType="1"/>
          </p:cNvSpPr>
          <p:nvPr/>
        </p:nvSpPr>
        <p:spPr bwMode="auto">
          <a:xfrm flipV="1">
            <a:off x="912813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3" name="Line 9"/>
          <p:cNvSpPr>
            <a:spLocks noChangeShapeType="1"/>
          </p:cNvSpPr>
          <p:nvPr/>
        </p:nvSpPr>
        <p:spPr bwMode="auto">
          <a:xfrm>
            <a:off x="971550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4" name="Line 10"/>
          <p:cNvSpPr>
            <a:spLocks noChangeShapeType="1"/>
          </p:cNvSpPr>
          <p:nvPr/>
        </p:nvSpPr>
        <p:spPr bwMode="auto">
          <a:xfrm>
            <a:off x="2198688" y="236696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4602163" y="237490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543175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508250" y="191452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2457450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1057275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28588" y="331152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2062163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4429125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2076450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457700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981075" y="248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187700" y="152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879850" y="2603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3171825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45894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0" name="Text Box 29"/>
          <p:cNvSpPr txBox="1">
            <a:spLocks noChangeArrowheads="1"/>
          </p:cNvSpPr>
          <p:nvPr/>
        </p:nvSpPr>
        <p:spPr bwMode="auto">
          <a:xfrm>
            <a:off x="1038225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3581" name="Text Box 30"/>
          <p:cNvSpPr txBox="1">
            <a:spLocks noChangeArrowheads="1"/>
          </p:cNvSpPr>
          <p:nvPr/>
        </p:nvSpPr>
        <p:spPr bwMode="auto">
          <a:xfrm>
            <a:off x="1887538" y="2894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3582" name="Line 32"/>
          <p:cNvSpPr>
            <a:spLocks noChangeShapeType="1"/>
          </p:cNvSpPr>
          <p:nvPr/>
        </p:nvSpPr>
        <p:spPr bwMode="auto">
          <a:xfrm flipH="1">
            <a:off x="2528888" y="216535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3" name="Text Box 33"/>
          <p:cNvSpPr txBox="1">
            <a:spLocks noChangeArrowheads="1"/>
          </p:cNvSpPr>
          <p:nvPr/>
        </p:nvSpPr>
        <p:spPr bwMode="auto">
          <a:xfrm>
            <a:off x="3087688" y="2114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3584" name="Line 34"/>
          <p:cNvSpPr>
            <a:spLocks noChangeShapeType="1"/>
          </p:cNvSpPr>
          <p:nvPr/>
        </p:nvSpPr>
        <p:spPr bwMode="auto">
          <a:xfrm>
            <a:off x="2428875" y="230981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585" name="Text Box 35"/>
          <p:cNvSpPr txBox="1">
            <a:spLocks noChangeArrowheads="1"/>
          </p:cNvSpPr>
          <p:nvPr/>
        </p:nvSpPr>
        <p:spPr bwMode="auto">
          <a:xfrm>
            <a:off x="3803650" y="3521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3586" name="Text Box 36"/>
          <p:cNvSpPr txBox="1">
            <a:spLocks noChangeArrowheads="1"/>
          </p:cNvSpPr>
          <p:nvPr/>
        </p:nvSpPr>
        <p:spPr bwMode="auto">
          <a:xfrm>
            <a:off x="3390900" y="3903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34012" y="2238375"/>
            <a:ext cx="3322638" cy="22955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for</a:t>
            </a:r>
            <a:r>
              <a:rPr lang="en-US" dirty="0"/>
              <a:t> each v </a:t>
            </a:r>
            <a:r>
              <a:rPr lang="en-US" dirty="0">
                <a:sym typeface="Symbol" pitchFamily="18" charset="2"/>
              </a:rPr>
              <a:t> V[G]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r>
              <a:rPr lang="en-US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415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425450" y="32115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4292600" y="443071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1911350" y="44386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4287838" y="174625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1930400" y="174625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4586" name="Line 8"/>
          <p:cNvSpPr>
            <a:spLocks noChangeShapeType="1"/>
          </p:cNvSpPr>
          <p:nvPr/>
        </p:nvSpPr>
        <p:spPr bwMode="auto">
          <a:xfrm flipV="1">
            <a:off x="931863" y="226060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7" name="Line 9"/>
          <p:cNvSpPr>
            <a:spLocks noChangeShapeType="1"/>
          </p:cNvSpPr>
          <p:nvPr/>
        </p:nvSpPr>
        <p:spPr bwMode="auto">
          <a:xfrm>
            <a:off x="990600" y="374808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8" name="Line 10"/>
          <p:cNvSpPr>
            <a:spLocks noChangeShapeType="1"/>
          </p:cNvSpPr>
          <p:nvPr/>
        </p:nvSpPr>
        <p:spPr bwMode="auto">
          <a:xfrm>
            <a:off x="2217738" y="2347913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89" name="Line 11"/>
          <p:cNvSpPr>
            <a:spLocks noChangeShapeType="1"/>
          </p:cNvSpPr>
          <p:nvPr/>
        </p:nvSpPr>
        <p:spPr bwMode="auto">
          <a:xfrm flipV="1">
            <a:off x="4621213" y="2355850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0" name="Line 12"/>
          <p:cNvSpPr>
            <a:spLocks noChangeShapeType="1"/>
          </p:cNvSpPr>
          <p:nvPr/>
        </p:nvSpPr>
        <p:spPr bwMode="auto">
          <a:xfrm>
            <a:off x="2562225" y="474345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1" name="Line 13"/>
          <p:cNvSpPr>
            <a:spLocks noChangeShapeType="1"/>
          </p:cNvSpPr>
          <p:nvPr/>
        </p:nvSpPr>
        <p:spPr bwMode="auto">
          <a:xfrm>
            <a:off x="2527300" y="1895475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2" name="Line 14"/>
          <p:cNvSpPr>
            <a:spLocks noChangeShapeType="1"/>
          </p:cNvSpPr>
          <p:nvPr/>
        </p:nvSpPr>
        <p:spPr bwMode="auto">
          <a:xfrm flipV="1">
            <a:off x="2476500" y="224631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3" name="Line 15"/>
          <p:cNvSpPr>
            <a:spLocks noChangeShapeType="1"/>
          </p:cNvSpPr>
          <p:nvPr/>
        </p:nvSpPr>
        <p:spPr bwMode="auto">
          <a:xfrm flipH="1" flipV="1">
            <a:off x="1076325" y="353218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147638" y="3292475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2081213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4596" name="Text Box 18"/>
          <p:cNvSpPr txBox="1">
            <a:spLocks noChangeArrowheads="1"/>
          </p:cNvSpPr>
          <p:nvPr/>
        </p:nvSpPr>
        <p:spPr bwMode="auto">
          <a:xfrm>
            <a:off x="4448175" y="1330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2095500" y="4995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4476750" y="498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000125" y="247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3206750" y="1504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4601" name="Text Box 23"/>
          <p:cNvSpPr txBox="1">
            <a:spLocks noChangeArrowheads="1"/>
          </p:cNvSpPr>
          <p:nvPr/>
        </p:nvSpPr>
        <p:spPr bwMode="auto">
          <a:xfrm>
            <a:off x="3898900" y="2584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4602" name="Text Box 24"/>
          <p:cNvSpPr txBox="1">
            <a:spLocks noChangeArrowheads="1"/>
          </p:cNvSpPr>
          <p:nvPr/>
        </p:nvSpPr>
        <p:spPr bwMode="auto">
          <a:xfrm>
            <a:off x="3190875" y="4678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4603" name="Text Box 25"/>
          <p:cNvSpPr txBox="1">
            <a:spLocks noChangeArrowheads="1"/>
          </p:cNvSpPr>
          <p:nvPr/>
        </p:nvSpPr>
        <p:spPr bwMode="auto">
          <a:xfrm>
            <a:off x="4608513" y="329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4" name="Text Box 26"/>
          <p:cNvSpPr txBox="1">
            <a:spLocks noChangeArrowheads="1"/>
          </p:cNvSpPr>
          <p:nvPr/>
        </p:nvSpPr>
        <p:spPr bwMode="auto">
          <a:xfrm>
            <a:off x="1057275" y="400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4605" name="Text Box 27"/>
          <p:cNvSpPr txBox="1">
            <a:spLocks noChangeArrowheads="1"/>
          </p:cNvSpPr>
          <p:nvPr/>
        </p:nvSpPr>
        <p:spPr bwMode="auto">
          <a:xfrm>
            <a:off x="1906588" y="2874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4606" name="Line 28"/>
          <p:cNvSpPr>
            <a:spLocks noChangeShapeType="1"/>
          </p:cNvSpPr>
          <p:nvPr/>
        </p:nvSpPr>
        <p:spPr bwMode="auto">
          <a:xfrm flipH="1">
            <a:off x="2547938" y="2146300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7" name="Text Box 29"/>
          <p:cNvSpPr txBox="1">
            <a:spLocks noChangeArrowheads="1"/>
          </p:cNvSpPr>
          <p:nvPr/>
        </p:nvSpPr>
        <p:spPr bwMode="auto">
          <a:xfrm>
            <a:off x="3106738" y="2095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4608" name="Line 30"/>
          <p:cNvSpPr>
            <a:spLocks noChangeShapeType="1"/>
          </p:cNvSpPr>
          <p:nvPr/>
        </p:nvSpPr>
        <p:spPr bwMode="auto">
          <a:xfrm>
            <a:off x="2447925" y="2290763"/>
            <a:ext cx="2019300" cy="2149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609" name="Text Box 31"/>
          <p:cNvSpPr txBox="1">
            <a:spLocks noChangeArrowheads="1"/>
          </p:cNvSpPr>
          <p:nvPr/>
        </p:nvSpPr>
        <p:spPr bwMode="auto">
          <a:xfrm>
            <a:off x="3822700" y="3502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409950" y="38846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276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565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881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277812" y="32400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4144962" y="445928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5607" name="Oval 5"/>
          <p:cNvSpPr>
            <a:spLocks noChangeArrowheads="1"/>
          </p:cNvSpPr>
          <p:nvPr/>
        </p:nvSpPr>
        <p:spPr bwMode="auto">
          <a:xfrm>
            <a:off x="1763712" y="44672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5608" name="Oval 6"/>
          <p:cNvSpPr>
            <a:spLocks noChangeArrowheads="1"/>
          </p:cNvSpPr>
          <p:nvPr/>
        </p:nvSpPr>
        <p:spPr bwMode="auto">
          <a:xfrm>
            <a:off x="4140200" y="177482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1782762" y="177482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6</a:t>
            </a:r>
            <a:endParaRPr lang="en-US" b="1"/>
          </a:p>
        </p:txBody>
      </p:sp>
      <p:sp>
        <p:nvSpPr>
          <p:cNvPr id="25610" name="Line 8"/>
          <p:cNvSpPr>
            <a:spLocks noChangeShapeType="1"/>
          </p:cNvSpPr>
          <p:nvPr/>
        </p:nvSpPr>
        <p:spPr bwMode="auto">
          <a:xfrm flipV="1">
            <a:off x="784225" y="2289175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1" name="Line 9"/>
          <p:cNvSpPr>
            <a:spLocks noChangeShapeType="1"/>
          </p:cNvSpPr>
          <p:nvPr/>
        </p:nvSpPr>
        <p:spPr bwMode="auto">
          <a:xfrm>
            <a:off x="842962" y="377666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70100" y="237648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3" name="Line 11"/>
          <p:cNvSpPr>
            <a:spLocks noChangeShapeType="1"/>
          </p:cNvSpPr>
          <p:nvPr/>
        </p:nvSpPr>
        <p:spPr bwMode="auto">
          <a:xfrm flipV="1">
            <a:off x="4473575" y="238442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4" name="Line 12"/>
          <p:cNvSpPr>
            <a:spLocks noChangeShapeType="1"/>
          </p:cNvSpPr>
          <p:nvPr/>
        </p:nvSpPr>
        <p:spPr bwMode="auto">
          <a:xfrm>
            <a:off x="2414587" y="477202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5" name="Line 13"/>
          <p:cNvSpPr>
            <a:spLocks noChangeShapeType="1"/>
          </p:cNvSpPr>
          <p:nvPr/>
        </p:nvSpPr>
        <p:spPr bwMode="auto">
          <a:xfrm>
            <a:off x="2379662" y="192405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6" name="Line 14"/>
          <p:cNvSpPr>
            <a:spLocks noChangeShapeType="1"/>
          </p:cNvSpPr>
          <p:nvPr/>
        </p:nvSpPr>
        <p:spPr bwMode="auto">
          <a:xfrm flipV="1">
            <a:off x="2328862" y="227488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7" name="Line 15"/>
          <p:cNvSpPr>
            <a:spLocks noChangeShapeType="1"/>
          </p:cNvSpPr>
          <p:nvPr/>
        </p:nvSpPr>
        <p:spPr bwMode="auto">
          <a:xfrm flipH="1" flipV="1">
            <a:off x="928687" y="356076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0" y="332105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1933575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4300537" y="135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1947862" y="50244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4329112" y="50101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852487" y="2498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3059112" y="1533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3751262" y="26130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3043237" y="4706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4460875" y="33210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909637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1758950" y="29035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5630" name="Line 28"/>
          <p:cNvSpPr>
            <a:spLocks noChangeShapeType="1"/>
          </p:cNvSpPr>
          <p:nvPr/>
        </p:nvSpPr>
        <p:spPr bwMode="auto">
          <a:xfrm flipH="1">
            <a:off x="2400300" y="2174875"/>
            <a:ext cx="1760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1" name="Text Box 29"/>
          <p:cNvSpPr txBox="1">
            <a:spLocks noChangeArrowheads="1"/>
          </p:cNvSpPr>
          <p:nvPr/>
        </p:nvSpPr>
        <p:spPr bwMode="auto">
          <a:xfrm>
            <a:off x="2959100" y="2124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5632" name="Line 30"/>
          <p:cNvSpPr>
            <a:spLocks noChangeShapeType="1"/>
          </p:cNvSpPr>
          <p:nvPr/>
        </p:nvSpPr>
        <p:spPr bwMode="auto">
          <a:xfrm>
            <a:off x="2300287" y="231933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633" name="Text Box 31"/>
          <p:cNvSpPr txBox="1">
            <a:spLocks noChangeArrowheads="1"/>
          </p:cNvSpPr>
          <p:nvPr/>
        </p:nvSpPr>
        <p:spPr bwMode="auto">
          <a:xfrm>
            <a:off x="3675062" y="3530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5634" name="Text Box 32"/>
          <p:cNvSpPr txBox="1">
            <a:spLocks noChangeArrowheads="1"/>
          </p:cNvSpPr>
          <p:nvPr/>
        </p:nvSpPr>
        <p:spPr bwMode="auto">
          <a:xfrm>
            <a:off x="3262312" y="3913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65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94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209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309562" y="31448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4176712" y="43640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1" name="Oval 5"/>
          <p:cNvSpPr>
            <a:spLocks noChangeArrowheads="1"/>
          </p:cNvSpPr>
          <p:nvPr/>
        </p:nvSpPr>
        <p:spPr bwMode="auto">
          <a:xfrm>
            <a:off x="1795462" y="43719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6632" name="Oval 6"/>
          <p:cNvSpPr>
            <a:spLocks noChangeArrowheads="1"/>
          </p:cNvSpPr>
          <p:nvPr/>
        </p:nvSpPr>
        <p:spPr bwMode="auto">
          <a:xfrm>
            <a:off x="4171950" y="16795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1814512" y="16795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6634" name="Line 8"/>
          <p:cNvSpPr>
            <a:spLocks noChangeShapeType="1"/>
          </p:cNvSpPr>
          <p:nvPr/>
        </p:nvSpPr>
        <p:spPr bwMode="auto">
          <a:xfrm flipV="1">
            <a:off x="815975" y="21939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5" name="Line 9"/>
          <p:cNvSpPr>
            <a:spLocks noChangeShapeType="1"/>
          </p:cNvSpPr>
          <p:nvPr/>
        </p:nvSpPr>
        <p:spPr bwMode="auto">
          <a:xfrm>
            <a:off x="874712" y="36814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6" name="Line 10"/>
          <p:cNvSpPr>
            <a:spLocks noChangeShapeType="1"/>
          </p:cNvSpPr>
          <p:nvPr/>
        </p:nvSpPr>
        <p:spPr bwMode="auto">
          <a:xfrm>
            <a:off x="2101850" y="22812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7" name="Line 11"/>
          <p:cNvSpPr>
            <a:spLocks noChangeShapeType="1"/>
          </p:cNvSpPr>
          <p:nvPr/>
        </p:nvSpPr>
        <p:spPr bwMode="auto">
          <a:xfrm flipV="1">
            <a:off x="4505325" y="22891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8" name="Line 12"/>
          <p:cNvSpPr>
            <a:spLocks noChangeShapeType="1"/>
          </p:cNvSpPr>
          <p:nvPr/>
        </p:nvSpPr>
        <p:spPr bwMode="auto">
          <a:xfrm>
            <a:off x="2446337" y="46767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39" name="Line 13"/>
          <p:cNvSpPr>
            <a:spLocks noChangeShapeType="1"/>
          </p:cNvSpPr>
          <p:nvPr/>
        </p:nvSpPr>
        <p:spPr bwMode="auto">
          <a:xfrm>
            <a:off x="2411412" y="18288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0" name="Line 14"/>
          <p:cNvSpPr>
            <a:spLocks noChangeShapeType="1"/>
          </p:cNvSpPr>
          <p:nvPr/>
        </p:nvSpPr>
        <p:spPr bwMode="auto">
          <a:xfrm flipV="1">
            <a:off x="2360612" y="21796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1" name="Line 15"/>
          <p:cNvSpPr>
            <a:spLocks noChangeShapeType="1"/>
          </p:cNvSpPr>
          <p:nvPr/>
        </p:nvSpPr>
        <p:spPr bwMode="auto">
          <a:xfrm flipH="1" flipV="1">
            <a:off x="960437" y="34655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31750" y="32258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6643" name="Text Box 17"/>
          <p:cNvSpPr txBox="1">
            <a:spLocks noChangeArrowheads="1"/>
          </p:cNvSpPr>
          <p:nvPr/>
        </p:nvSpPr>
        <p:spPr bwMode="auto">
          <a:xfrm>
            <a:off x="1965325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4332287" y="1263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1979612" y="4929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6646" name="Text Box 20"/>
          <p:cNvSpPr txBox="1">
            <a:spLocks noChangeArrowheads="1"/>
          </p:cNvSpPr>
          <p:nvPr/>
        </p:nvSpPr>
        <p:spPr bwMode="auto">
          <a:xfrm>
            <a:off x="4360862" y="4914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6647" name="Text Box 21"/>
          <p:cNvSpPr txBox="1">
            <a:spLocks noChangeArrowheads="1"/>
          </p:cNvSpPr>
          <p:nvPr/>
        </p:nvSpPr>
        <p:spPr bwMode="auto">
          <a:xfrm>
            <a:off x="884237" y="2403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6648" name="Text Box 22"/>
          <p:cNvSpPr txBox="1">
            <a:spLocks noChangeArrowheads="1"/>
          </p:cNvSpPr>
          <p:nvPr/>
        </p:nvSpPr>
        <p:spPr bwMode="auto">
          <a:xfrm>
            <a:off x="3090862" y="1438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6649" name="Text Box 23"/>
          <p:cNvSpPr txBox="1">
            <a:spLocks noChangeArrowheads="1"/>
          </p:cNvSpPr>
          <p:nvPr/>
        </p:nvSpPr>
        <p:spPr bwMode="auto">
          <a:xfrm>
            <a:off x="3783012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6650" name="Text Box 24"/>
          <p:cNvSpPr txBox="1">
            <a:spLocks noChangeArrowheads="1"/>
          </p:cNvSpPr>
          <p:nvPr/>
        </p:nvSpPr>
        <p:spPr bwMode="auto">
          <a:xfrm>
            <a:off x="3074987" y="4611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6651" name="Text Box 25"/>
          <p:cNvSpPr txBox="1">
            <a:spLocks noChangeArrowheads="1"/>
          </p:cNvSpPr>
          <p:nvPr/>
        </p:nvSpPr>
        <p:spPr bwMode="auto">
          <a:xfrm>
            <a:off x="4492625" y="3225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2" name="Text Box 26"/>
          <p:cNvSpPr txBox="1">
            <a:spLocks noChangeArrowheads="1"/>
          </p:cNvSpPr>
          <p:nvPr/>
        </p:nvSpPr>
        <p:spPr bwMode="auto">
          <a:xfrm>
            <a:off x="941387" y="39338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6653" name="Text Box 27"/>
          <p:cNvSpPr txBox="1">
            <a:spLocks noChangeArrowheads="1"/>
          </p:cNvSpPr>
          <p:nvPr/>
        </p:nvSpPr>
        <p:spPr bwMode="auto">
          <a:xfrm>
            <a:off x="1790700" y="2808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6654" name="Line 28"/>
          <p:cNvSpPr>
            <a:spLocks noChangeShapeType="1"/>
          </p:cNvSpPr>
          <p:nvPr/>
        </p:nvSpPr>
        <p:spPr bwMode="auto">
          <a:xfrm flipH="1">
            <a:off x="2432050" y="20796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5" name="Text Box 29"/>
          <p:cNvSpPr txBox="1">
            <a:spLocks noChangeArrowheads="1"/>
          </p:cNvSpPr>
          <p:nvPr/>
        </p:nvSpPr>
        <p:spPr bwMode="auto">
          <a:xfrm>
            <a:off x="2990850" y="2028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6656" name="Line 30"/>
          <p:cNvSpPr>
            <a:spLocks noChangeShapeType="1"/>
          </p:cNvSpPr>
          <p:nvPr/>
        </p:nvSpPr>
        <p:spPr bwMode="auto">
          <a:xfrm>
            <a:off x="2332037" y="22240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657" name="Text Box 31"/>
          <p:cNvSpPr txBox="1">
            <a:spLocks noChangeArrowheads="1"/>
          </p:cNvSpPr>
          <p:nvPr/>
        </p:nvSpPr>
        <p:spPr bwMode="auto">
          <a:xfrm>
            <a:off x="3706812" y="34353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6658" name="Text Box 32"/>
          <p:cNvSpPr txBox="1">
            <a:spLocks noChangeArrowheads="1"/>
          </p:cNvSpPr>
          <p:nvPr/>
        </p:nvSpPr>
        <p:spPr bwMode="auto">
          <a:xfrm>
            <a:off x="3294062" y="3817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65761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94655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3666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-2</a:t>
            </a:r>
            <a:endParaRPr lang="en-US" b="1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4</a:t>
            </a:r>
            <a:endParaRPr lang="en-US" b="1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2070100" y="2319338"/>
            <a:ext cx="14287" cy="2078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473575" y="2327275"/>
            <a:ext cx="0" cy="206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328862" y="22177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H="1" flipV="1">
            <a:off x="928687" y="35036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751262" y="25558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–3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446087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27677" name="Text Box 27"/>
          <p:cNvSpPr txBox="1">
            <a:spLocks noChangeArrowheads="1"/>
          </p:cNvSpPr>
          <p:nvPr/>
        </p:nvSpPr>
        <p:spPr bwMode="auto">
          <a:xfrm>
            <a:off x="1758950" y="2846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2400300" y="2117725"/>
            <a:ext cx="1760537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79" name="Text Box 29"/>
          <p:cNvSpPr txBox="1">
            <a:spLocks noChangeArrowheads="1"/>
          </p:cNvSpPr>
          <p:nvPr/>
        </p:nvSpPr>
        <p:spPr bwMode="auto">
          <a:xfrm>
            <a:off x="2959100" y="20669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–2</a:t>
            </a:r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2300287" y="2262188"/>
            <a:ext cx="2019300" cy="21494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3675062" y="34734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–4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3262312" y="385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424370" y="1137186"/>
            <a:ext cx="3557705" cy="378565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:= 1 to |V[G]| –1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for</a:t>
            </a:r>
            <a:r>
              <a:rPr lang="en-US" sz="2000" dirty="0"/>
              <a:t> each (u, v) in E[G] </a:t>
            </a:r>
            <a:r>
              <a:rPr lang="en-US" sz="2000" b="1" dirty="0"/>
              <a:t>do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	</a:t>
            </a:r>
            <a:r>
              <a:rPr lang="en-US" sz="2000" b="1" dirty="0"/>
              <a:t>return</a:t>
            </a:r>
            <a:r>
              <a:rPr lang="en-US" sz="20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 smtClean="0"/>
              <a:t>end</a:t>
            </a:r>
            <a:r>
              <a:rPr lang="en-US" sz="20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2000" b="1" dirty="0"/>
              <a:t>return</a:t>
            </a:r>
            <a:r>
              <a:rPr lang="en-US" sz="20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424370" y="506608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59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2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ꝏ</a:t>
            </a:r>
            <a:endParaRPr lang="en-US" dirty="0"/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1026" y="6255385"/>
            <a:ext cx="798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E(G)={(1,2), (1,3),(1,4), (2,5), (3,5),(3,2) 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2001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478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72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315075"/>
            <a:ext cx="658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(2,5), (3,5),(4,3),(4,7),(5,7),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3049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7525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525" y="6019800"/>
            <a:ext cx="1758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Iteration-1</a:t>
            </a:r>
            <a:endParaRPr lang="en-IN" sz="2000" b="1" dirty="0">
              <a:solidFill>
                <a:srgbClr val="0070C0"/>
              </a:solidFill>
            </a:endParaRPr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9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6324600"/>
            <a:ext cx="7172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73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295275" y="1069905"/>
            <a:ext cx="9106019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Assumes </a:t>
            </a:r>
            <a:r>
              <a:rPr lang="en-US" b="1" dirty="0">
                <a:solidFill>
                  <a:srgbClr val="CC0000"/>
                </a:solidFill>
              </a:rPr>
              <a:t>no negative-weight edges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>
                <a:solidFill>
                  <a:schemeClr val="tx2"/>
                </a:solidFill>
              </a:rPr>
              <a:t>Maintains a set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chemeClr val="tx2"/>
                </a:solidFill>
              </a:rPr>
              <a:t> of vertices whose </a:t>
            </a:r>
            <a:r>
              <a:rPr lang="en-US" dirty="0" smtClean="0">
                <a:solidFill>
                  <a:schemeClr val="tx2"/>
                </a:solidFill>
              </a:rPr>
              <a:t>SP from </a:t>
            </a:r>
            <a:r>
              <a:rPr lang="en-US" dirty="0">
                <a:solidFill>
                  <a:schemeClr val="tx2"/>
                </a:solidFill>
              </a:rPr>
              <a:t>s has been </a:t>
            </a:r>
            <a:r>
              <a:rPr lang="en-US" dirty="0" smtClean="0">
                <a:solidFill>
                  <a:schemeClr val="tx2"/>
                </a:solidFill>
              </a:rPr>
              <a:t>determined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endParaRPr lang="en-US" sz="600" dirty="0"/>
          </a:p>
          <a:p>
            <a:r>
              <a:rPr lang="en-US" dirty="0"/>
              <a:t>Repeatedly selects u in V–S with minimum SP estimate </a:t>
            </a:r>
            <a:r>
              <a:rPr lang="en-US" dirty="0">
                <a:solidFill>
                  <a:srgbClr val="CC0000"/>
                </a:solidFill>
              </a:rPr>
              <a:t>(greedy choice)</a:t>
            </a:r>
            <a:r>
              <a:rPr lang="en-US" dirty="0"/>
              <a:t>.</a:t>
            </a:r>
          </a:p>
          <a:p>
            <a:endParaRPr lang="en-US" sz="600" dirty="0"/>
          </a:p>
          <a:p>
            <a:r>
              <a:rPr lang="en-US" dirty="0"/>
              <a:t>Store V–S in </a:t>
            </a:r>
            <a:r>
              <a:rPr lang="en-US" dirty="0">
                <a:solidFill>
                  <a:srgbClr val="CC0000"/>
                </a:solidFill>
              </a:rPr>
              <a:t>priority queue Q</a:t>
            </a:r>
            <a:r>
              <a:rPr lang="en-US" dirty="0"/>
              <a:t>.</a:t>
            </a:r>
          </a:p>
        </p:txBody>
      </p:sp>
      <p:sp>
        <p:nvSpPr>
          <p:cNvPr id="352260" name="Text Box 4"/>
          <p:cNvSpPr txBox="1">
            <a:spLocks noChangeArrowheads="1"/>
          </p:cNvSpPr>
          <p:nvPr/>
        </p:nvSpPr>
        <p:spPr bwMode="auto">
          <a:xfrm>
            <a:off x="4813300" y="2960795"/>
            <a:ext cx="3490913" cy="3756025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S := </a:t>
            </a:r>
            <a:r>
              <a:rPr lang="en-US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 dirty="0">
                <a:sym typeface="Symbol" pitchFamily="18" charset="2"/>
              </a:rPr>
              <a:t>while</a:t>
            </a:r>
            <a:r>
              <a:rPr lang="en-US" dirty="0">
                <a:sym typeface="Symbol" pitchFamily="18" charset="2"/>
              </a:rPr>
              <a:t> Q  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/>
              <a:t>	S := S </a:t>
            </a:r>
            <a:r>
              <a:rPr lang="en-US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>
                <a:sym typeface="Symbol" pitchFamily="18" charset="2"/>
              </a:rPr>
              <a:t>for</a:t>
            </a:r>
            <a:r>
              <a:rPr lang="en-US" dirty="0">
                <a:sym typeface="Symbol" pitchFamily="18" charset="2"/>
              </a:rPr>
              <a:t> each v  </a:t>
            </a:r>
            <a:r>
              <a:rPr lang="en-US" dirty="0" err="1">
                <a:sym typeface="Symbol" pitchFamily="18" charset="2"/>
              </a:rPr>
              <a:t>Adj</a:t>
            </a:r>
            <a:r>
              <a:rPr lang="en-US" dirty="0">
                <a:sym typeface="Symbol" pitchFamily="18" charset="2"/>
              </a:rPr>
              <a:t>[u] </a:t>
            </a:r>
            <a:r>
              <a:rPr lang="en-US" b="1" dirty="0">
                <a:sym typeface="Symbol" pitchFamily="18" charset="2"/>
              </a:rPr>
              <a:t>do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dirty="0">
                <a:sym typeface="Symbol" pitchFamily="18" charset="2"/>
              </a:rPr>
              <a:t>	</a:t>
            </a:r>
            <a:r>
              <a:rPr lang="en-US" b="1" dirty="0" smtClean="0">
                <a:sym typeface="Symbol" pitchFamily="18" charset="2"/>
              </a:rPr>
              <a:t>end</a:t>
            </a:r>
            <a:endParaRPr lang="en-US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b="1" dirty="0" smtClean="0">
                <a:sym typeface="Symbol" pitchFamily="18" charset="2"/>
              </a:rPr>
              <a:t>end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90524" y="2955855"/>
            <a:ext cx="3557705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0525" y="5156200"/>
            <a:ext cx="3557705" cy="1631216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if</a:t>
            </a:r>
            <a:r>
              <a:rPr lang="en-US" sz="2000" dirty="0"/>
              <a:t> d[v] &gt; d[u] + w(u, v) </a:t>
            </a:r>
            <a:r>
              <a:rPr lang="en-US" sz="2000" b="1" dirty="0"/>
              <a:t>then</a:t>
            </a:r>
            <a:endParaRPr lang="en-US" sz="20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	</a:t>
            </a:r>
            <a:r>
              <a:rPr lang="en-US" sz="20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 smtClean="0"/>
              <a:t>end</a:t>
            </a:r>
            <a:endParaRPr lang="en-US" sz="2000" b="1" dirty="0"/>
          </a:p>
        </p:txBody>
      </p:sp>
      <p:pic>
        <p:nvPicPr>
          <p:cNvPr id="7" name="Picture 6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219825"/>
            <a:ext cx="721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,(4,3),(4,6),(5,7), 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18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6181725"/>
            <a:ext cx="7105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,(5,7),(6,7)}</a:t>
            </a:r>
            <a:endParaRPr lang="en-IN" sz="2000" dirty="0"/>
          </a:p>
        </p:txBody>
      </p:sp>
      <p:sp>
        <p:nvSpPr>
          <p:cNvPr id="44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573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429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5906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7812" y="6203713"/>
            <a:ext cx="7195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(5,7), </a:t>
            </a:r>
            <a:r>
              <a:rPr lang="en-US" sz="2000" dirty="0" smtClean="0"/>
              <a:t>(6,7)}</a:t>
            </a:r>
            <a:endParaRPr lang="en-IN" sz="2000" dirty="0"/>
          </a:p>
        </p:txBody>
      </p:sp>
      <p:pic>
        <p:nvPicPr>
          <p:cNvPr id="44" name="Picture 4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115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6126162"/>
            <a:ext cx="7252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FF0000"/>
                </a:solidFill>
              </a:rPr>
              <a:t>(1,2)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(1,3)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FF0000"/>
                </a:solidFill>
              </a:rPr>
              <a:t>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(3,5)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(3,2)</a:t>
            </a:r>
            <a:r>
              <a:rPr lang="en-US" sz="2000" dirty="0" smtClean="0"/>
              <a:t>,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(5,7), </a:t>
            </a:r>
            <a:r>
              <a:rPr lang="en-US" sz="2000" dirty="0" smtClean="0">
                <a:solidFill>
                  <a:srgbClr val="0070C0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pic>
        <p:nvPicPr>
          <p:cNvPr id="44" name="Picture 4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367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287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763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2294" y="62023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(2,5), (3,5),(3,2), (4,3),(4,6), (5,7), (6,7)}</a:t>
            </a:r>
            <a:endParaRPr lang="en-IN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7334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9698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8477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3166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3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2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7049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737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(4,3),(4,6),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707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5810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499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(5,7), (6,7)}</a:t>
            </a:r>
            <a:endParaRPr lang="en-IN" sz="2000" dirty="0"/>
          </a:p>
        </p:txBody>
      </p:sp>
      <p:sp>
        <p:nvSpPr>
          <p:cNvPr id="45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7</a:t>
            </a:r>
          </a:p>
        </p:txBody>
      </p:sp>
      <p:pic>
        <p:nvPicPr>
          <p:cNvPr id="43" name="Picture 42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686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858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547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31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096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785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2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573087" y="33845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endParaRPr lang="en-US" b="1" dirty="0"/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440237" y="4603750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2058987" y="46116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435475" y="1919287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2078037" y="1919287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b="1" dirty="0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1079500" y="2433637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138237" y="3921125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278062" y="250666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493962" y="252095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652962" y="2500312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868862" y="2514600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709862" y="49164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719387" y="2211387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624137" y="2419350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223962" y="3705225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295275" y="3465512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209800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591843" y="133826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243137" y="5168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624387" y="51546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147762" y="2643187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354387" y="1806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455987" y="2959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338512" y="485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306887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956175" y="34655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204912" y="41735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882775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546350" y="3162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643312" y="40719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924549" y="2379008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28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4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953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642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(2,5), (3,5),(3,2), (4,3),(4,6), (5,7),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21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8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858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5473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(3,5),(3,2), (4,3),(4,6), (5,7), (6,7)}</a:t>
            </a:r>
            <a:endParaRPr lang="en-IN" sz="2000" dirty="0"/>
          </a:p>
        </p:txBody>
      </p:sp>
      <p:pic>
        <p:nvPicPr>
          <p:cNvPr id="45" name="Picture 4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656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9539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6426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(4,3),(4,6),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8036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525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01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56287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0975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(5,7),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099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8108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2875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6681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35687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(6,7)}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466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6382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1071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12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62030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09703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981144"/>
            <a:ext cx="876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 Repeat the process for the given set of edges.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4500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729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277812" y="31829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4144962" y="4402138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 smtClean="0">
                <a:sym typeface="Symbol" panose="05050102010706020507" pitchFamily="18" charset="2"/>
              </a:rPr>
              <a:t>6</a:t>
            </a:r>
            <a:endParaRPr lang="en-US" b="1" dirty="0"/>
          </a:p>
        </p:txBody>
      </p:sp>
      <p:sp>
        <p:nvSpPr>
          <p:cNvPr id="27655" name="Oval 5"/>
          <p:cNvSpPr>
            <a:spLocks noChangeArrowheads="1"/>
          </p:cNvSpPr>
          <p:nvPr/>
        </p:nvSpPr>
        <p:spPr bwMode="auto">
          <a:xfrm>
            <a:off x="1763712" y="44100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27656" name="Oval 6"/>
          <p:cNvSpPr>
            <a:spLocks noChangeArrowheads="1"/>
          </p:cNvSpPr>
          <p:nvPr/>
        </p:nvSpPr>
        <p:spPr bwMode="auto">
          <a:xfrm>
            <a:off x="4140200" y="17176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5</a:t>
            </a:r>
            <a:endParaRPr lang="en-US" b="1" dirty="0"/>
          </a:p>
        </p:txBody>
      </p:sp>
      <p:sp>
        <p:nvSpPr>
          <p:cNvPr id="27657" name="Oval 7"/>
          <p:cNvSpPr>
            <a:spLocks noChangeArrowheads="1"/>
          </p:cNvSpPr>
          <p:nvPr/>
        </p:nvSpPr>
        <p:spPr bwMode="auto">
          <a:xfrm>
            <a:off x="1782762" y="17176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 flipV="1">
            <a:off x="784225" y="22320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842962" y="3719513"/>
            <a:ext cx="981075" cy="7937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4622800" y="2293939"/>
            <a:ext cx="458787" cy="665162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V="1">
            <a:off x="4652962" y="3539331"/>
            <a:ext cx="376237" cy="92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2414587" y="4714875"/>
            <a:ext cx="1731963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2379662" y="1866900"/>
            <a:ext cx="1776413" cy="1428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 flipV="1">
            <a:off x="2432050" y="2217738"/>
            <a:ext cx="1773237" cy="112077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 flipV="1">
            <a:off x="900111" y="3473451"/>
            <a:ext cx="858839" cy="2460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0" y="32639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7667" name="Text Box 17"/>
          <p:cNvSpPr txBox="1">
            <a:spLocks noChangeArrowheads="1"/>
          </p:cNvSpPr>
          <p:nvPr/>
        </p:nvSpPr>
        <p:spPr bwMode="auto">
          <a:xfrm>
            <a:off x="1933575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1</a:t>
            </a:r>
          </a:p>
        </p:txBody>
      </p: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1947862" y="4967288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70" name="Text Box 20"/>
          <p:cNvSpPr txBox="1">
            <a:spLocks noChangeArrowheads="1"/>
          </p:cNvSpPr>
          <p:nvPr/>
        </p:nvSpPr>
        <p:spPr bwMode="auto">
          <a:xfrm>
            <a:off x="4329112" y="49530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852487" y="24415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27672" name="Text Box 22"/>
          <p:cNvSpPr txBox="1">
            <a:spLocks noChangeArrowheads="1"/>
          </p:cNvSpPr>
          <p:nvPr/>
        </p:nvSpPr>
        <p:spPr bwMode="auto">
          <a:xfrm>
            <a:off x="3059112" y="14763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3227387" y="268128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3043237" y="464978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909637" y="39719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7681" name="Text Box 31"/>
          <p:cNvSpPr txBox="1">
            <a:spLocks noChangeArrowheads="1"/>
          </p:cNvSpPr>
          <p:nvPr/>
        </p:nvSpPr>
        <p:spPr bwMode="auto">
          <a:xfrm>
            <a:off x="4922719" y="3863532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27682" name="Text Box 32"/>
          <p:cNvSpPr txBox="1">
            <a:spLocks noChangeArrowheads="1"/>
          </p:cNvSpPr>
          <p:nvPr/>
        </p:nvSpPr>
        <p:spPr bwMode="auto">
          <a:xfrm>
            <a:off x="2184399" y="2473326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5" name="Oval 4"/>
          <p:cNvSpPr>
            <a:spLocks noChangeArrowheads="1"/>
          </p:cNvSpPr>
          <p:nvPr/>
        </p:nvSpPr>
        <p:spPr bwMode="auto">
          <a:xfrm>
            <a:off x="4860924" y="2918619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7</a:t>
            </a:r>
            <a:endParaRPr lang="en-US" b="1" dirty="0"/>
          </a:p>
        </p:txBody>
      </p:sp>
      <p:sp>
        <p:nvSpPr>
          <p:cNvPr id="36" name="Oval 5"/>
          <p:cNvSpPr>
            <a:spLocks noChangeArrowheads="1"/>
          </p:cNvSpPr>
          <p:nvPr/>
        </p:nvSpPr>
        <p:spPr bwMode="auto">
          <a:xfrm>
            <a:off x="1773237" y="309403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37" name="Line 15"/>
          <p:cNvSpPr>
            <a:spLocks noChangeShapeType="1"/>
          </p:cNvSpPr>
          <p:nvPr/>
        </p:nvSpPr>
        <p:spPr bwMode="auto">
          <a:xfrm flipV="1">
            <a:off x="2051049" y="3714750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8" name="Line 15"/>
          <p:cNvSpPr>
            <a:spLocks noChangeShapeType="1"/>
          </p:cNvSpPr>
          <p:nvPr/>
        </p:nvSpPr>
        <p:spPr bwMode="auto">
          <a:xfrm flipV="1">
            <a:off x="2062160" y="2391569"/>
            <a:ext cx="14289" cy="687387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167776" y="296703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2079443" y="3849689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41" name="Text Box 31"/>
          <p:cNvSpPr txBox="1">
            <a:spLocks noChangeArrowheads="1"/>
          </p:cNvSpPr>
          <p:nvPr/>
        </p:nvSpPr>
        <p:spPr bwMode="auto">
          <a:xfrm>
            <a:off x="4922719" y="2160736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2" name="Text Box 16"/>
          <p:cNvSpPr txBox="1">
            <a:spLocks noChangeArrowheads="1"/>
          </p:cNvSpPr>
          <p:nvPr/>
        </p:nvSpPr>
        <p:spPr bwMode="auto">
          <a:xfrm>
            <a:off x="2439554" y="3257153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5202995" y="340598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</a:t>
            </a:r>
            <a:r>
              <a:rPr lang="en-US" sz="2000" dirty="0" smtClean="0">
                <a:solidFill>
                  <a:srgbClr val="CC0000"/>
                </a:solidFill>
              </a:rPr>
              <a:t>(1,2), (1,3),(1,4)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8000"/>
                </a:solidFill>
              </a:rPr>
              <a:t>(2,5)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(3,5),(3,2)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7030A0"/>
                </a:solidFill>
              </a:rPr>
              <a:t>(4,3),(4,6)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2060"/>
                </a:solidFill>
              </a:rPr>
              <a:t>(5,7)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chemeClr val="accent1"/>
                </a:solidFill>
              </a:rPr>
              <a:t>(6,7)</a:t>
            </a:r>
            <a:r>
              <a:rPr lang="en-US" sz="2000" dirty="0" smtClean="0"/>
              <a:t>}</a:t>
            </a:r>
            <a:endParaRPr lang="en-IN" sz="2000" dirty="0"/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4300537" y="130175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pic>
        <p:nvPicPr>
          <p:cNvPr id="46" name="Picture 45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45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715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192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34686" y="4510167"/>
            <a:ext cx="403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Set of Edges-</a:t>
            </a:r>
            <a:r>
              <a:rPr lang="en-US" dirty="0"/>
              <a:t> ⁇</a:t>
            </a:r>
            <a:endParaRPr lang="en-US" dirty="0" smtClean="0"/>
          </a:p>
          <a:p>
            <a:pPr algn="ctr"/>
            <a:r>
              <a:rPr lang="en-US" dirty="0" smtClean="0"/>
              <a:t>Iteration- ⁇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8295"/>
            <a:ext cx="3314700" cy="2828925"/>
          </a:xfrm>
          <a:prstGeom prst="rect">
            <a:avLst/>
          </a:prstGeom>
        </p:spPr>
      </p:pic>
      <p:pic>
        <p:nvPicPr>
          <p:cNvPr id="7" name="Picture 6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35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9429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3906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15561" y="62097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15561" y="5809634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E(G)={(A,B), (A,C), (B,C), (B,D), (B,E), (D,B), (D,C) (E,D)}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23" y="1581150"/>
            <a:ext cx="3781425" cy="2857500"/>
          </a:xfrm>
          <a:prstGeom prst="rect">
            <a:avLst/>
          </a:prstGeom>
        </p:spPr>
      </p:pic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38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434975" y="3230563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430212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1920875" y="44577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429736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3" name="Oval 8"/>
          <p:cNvSpPr>
            <a:spLocks noChangeArrowheads="1"/>
          </p:cNvSpPr>
          <p:nvPr/>
        </p:nvSpPr>
        <p:spPr bwMode="auto">
          <a:xfrm>
            <a:off x="193992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1994" name="Line 9"/>
          <p:cNvSpPr>
            <a:spLocks noChangeShapeType="1"/>
          </p:cNvSpPr>
          <p:nvPr/>
        </p:nvSpPr>
        <p:spPr bwMode="auto">
          <a:xfrm flipV="1">
            <a:off x="941388" y="22796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5" name="Line 10"/>
          <p:cNvSpPr>
            <a:spLocks noChangeShapeType="1"/>
          </p:cNvSpPr>
          <p:nvPr/>
        </p:nvSpPr>
        <p:spPr bwMode="auto">
          <a:xfrm>
            <a:off x="1000125" y="3767138"/>
            <a:ext cx="981075" cy="793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6" name="Line 11"/>
          <p:cNvSpPr>
            <a:spLocks noChangeShapeType="1"/>
          </p:cNvSpPr>
          <p:nvPr/>
        </p:nvSpPr>
        <p:spPr bwMode="auto">
          <a:xfrm>
            <a:off x="213995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7" name="Line 12"/>
          <p:cNvSpPr>
            <a:spLocks noChangeShapeType="1"/>
          </p:cNvSpPr>
          <p:nvPr/>
        </p:nvSpPr>
        <p:spPr bwMode="auto">
          <a:xfrm flipV="1">
            <a:off x="235585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8" name="Line 13"/>
          <p:cNvSpPr>
            <a:spLocks noChangeShapeType="1"/>
          </p:cNvSpPr>
          <p:nvPr/>
        </p:nvSpPr>
        <p:spPr bwMode="auto">
          <a:xfrm>
            <a:off x="451485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9" name="Line 14"/>
          <p:cNvSpPr>
            <a:spLocks noChangeShapeType="1"/>
          </p:cNvSpPr>
          <p:nvPr/>
        </p:nvSpPr>
        <p:spPr bwMode="auto">
          <a:xfrm flipV="1">
            <a:off x="473075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0" name="Line 15"/>
          <p:cNvSpPr>
            <a:spLocks noChangeShapeType="1"/>
          </p:cNvSpPr>
          <p:nvPr/>
        </p:nvSpPr>
        <p:spPr bwMode="auto">
          <a:xfrm>
            <a:off x="257175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1" name="Line 16"/>
          <p:cNvSpPr>
            <a:spLocks noChangeShapeType="1"/>
          </p:cNvSpPr>
          <p:nvPr/>
        </p:nvSpPr>
        <p:spPr bwMode="auto">
          <a:xfrm>
            <a:off x="258127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2" name="Line 17"/>
          <p:cNvSpPr>
            <a:spLocks noChangeShapeType="1"/>
          </p:cNvSpPr>
          <p:nvPr/>
        </p:nvSpPr>
        <p:spPr bwMode="auto">
          <a:xfrm flipV="1">
            <a:off x="248602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3" name="Line 18"/>
          <p:cNvSpPr>
            <a:spLocks noChangeShapeType="1"/>
          </p:cNvSpPr>
          <p:nvPr/>
        </p:nvSpPr>
        <p:spPr bwMode="auto">
          <a:xfrm flipH="1" flipV="1">
            <a:off x="108585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2004" name="Text Box 19"/>
          <p:cNvSpPr txBox="1">
            <a:spLocks noChangeArrowheads="1"/>
          </p:cNvSpPr>
          <p:nvPr/>
        </p:nvSpPr>
        <p:spPr bwMode="auto">
          <a:xfrm>
            <a:off x="15716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2005" name="Text Box 20"/>
          <p:cNvSpPr txBox="1">
            <a:spLocks noChangeArrowheads="1"/>
          </p:cNvSpPr>
          <p:nvPr/>
        </p:nvSpPr>
        <p:spPr bwMode="auto">
          <a:xfrm>
            <a:off x="209073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2006" name="Text Box 21"/>
          <p:cNvSpPr txBox="1">
            <a:spLocks noChangeArrowheads="1"/>
          </p:cNvSpPr>
          <p:nvPr/>
        </p:nvSpPr>
        <p:spPr bwMode="auto">
          <a:xfrm>
            <a:off x="445770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2007" name="Text Box 22"/>
          <p:cNvSpPr txBox="1">
            <a:spLocks noChangeArrowheads="1"/>
          </p:cNvSpPr>
          <p:nvPr/>
        </p:nvSpPr>
        <p:spPr bwMode="auto">
          <a:xfrm>
            <a:off x="210502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2008" name="Text Box 23"/>
          <p:cNvSpPr txBox="1">
            <a:spLocks noChangeArrowheads="1"/>
          </p:cNvSpPr>
          <p:nvPr/>
        </p:nvSpPr>
        <p:spPr bwMode="auto">
          <a:xfrm>
            <a:off x="448627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2009" name="Text Box 24"/>
          <p:cNvSpPr txBox="1">
            <a:spLocks noChangeArrowheads="1"/>
          </p:cNvSpPr>
          <p:nvPr/>
        </p:nvSpPr>
        <p:spPr bwMode="auto">
          <a:xfrm>
            <a:off x="100965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2010" name="Text Box 25"/>
          <p:cNvSpPr txBox="1">
            <a:spLocks noChangeArrowheads="1"/>
          </p:cNvSpPr>
          <p:nvPr/>
        </p:nvSpPr>
        <p:spPr bwMode="auto">
          <a:xfrm>
            <a:off x="321627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2011" name="Text Box 26"/>
          <p:cNvSpPr txBox="1">
            <a:spLocks noChangeArrowheads="1"/>
          </p:cNvSpPr>
          <p:nvPr/>
        </p:nvSpPr>
        <p:spPr bwMode="auto">
          <a:xfrm>
            <a:off x="331787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2012" name="Text Box 27"/>
          <p:cNvSpPr txBox="1">
            <a:spLocks noChangeArrowheads="1"/>
          </p:cNvSpPr>
          <p:nvPr/>
        </p:nvSpPr>
        <p:spPr bwMode="auto">
          <a:xfrm>
            <a:off x="320040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3" name="Text Box 28"/>
          <p:cNvSpPr txBox="1">
            <a:spLocks noChangeArrowheads="1"/>
          </p:cNvSpPr>
          <p:nvPr/>
        </p:nvSpPr>
        <p:spPr bwMode="auto">
          <a:xfrm>
            <a:off x="416877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2014" name="Text Box 29"/>
          <p:cNvSpPr txBox="1">
            <a:spLocks noChangeArrowheads="1"/>
          </p:cNvSpPr>
          <p:nvPr/>
        </p:nvSpPr>
        <p:spPr bwMode="auto">
          <a:xfrm>
            <a:off x="481806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2015" name="Text Box 30"/>
          <p:cNvSpPr txBox="1">
            <a:spLocks noChangeArrowheads="1"/>
          </p:cNvSpPr>
          <p:nvPr/>
        </p:nvSpPr>
        <p:spPr bwMode="auto">
          <a:xfrm>
            <a:off x="106680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2016" name="Text Box 31"/>
          <p:cNvSpPr txBox="1">
            <a:spLocks noChangeArrowheads="1"/>
          </p:cNvSpPr>
          <p:nvPr/>
        </p:nvSpPr>
        <p:spPr bwMode="auto">
          <a:xfrm>
            <a:off x="174466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2017" name="Text Box 32"/>
          <p:cNvSpPr txBox="1">
            <a:spLocks noChangeArrowheads="1"/>
          </p:cNvSpPr>
          <p:nvPr/>
        </p:nvSpPr>
        <p:spPr bwMode="auto">
          <a:xfrm>
            <a:off x="240823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2018" name="Text Box 33"/>
          <p:cNvSpPr txBox="1">
            <a:spLocks noChangeArrowheads="1"/>
          </p:cNvSpPr>
          <p:nvPr/>
        </p:nvSpPr>
        <p:spPr bwMode="auto">
          <a:xfrm>
            <a:off x="350520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800725" y="2292817"/>
            <a:ext cx="2887842" cy="193899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Initialize(G, s)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/>
              <a:t>	</a:t>
            </a:r>
            <a:r>
              <a:rPr lang="en-US" sz="2000" b="1" dirty="0"/>
              <a:t>for</a:t>
            </a:r>
            <a:r>
              <a:rPr lang="en-US" sz="2000" dirty="0"/>
              <a:t> each v </a:t>
            </a:r>
            <a:r>
              <a:rPr lang="en-US" sz="2000" dirty="0">
                <a:sym typeface="Symbol" pitchFamily="18" charset="2"/>
              </a:rPr>
              <a:t> V[G] </a:t>
            </a:r>
            <a:r>
              <a:rPr lang="en-US" sz="2000" b="1" dirty="0">
                <a:sym typeface="Symbol" pitchFamily="18" charset="2"/>
              </a:rPr>
              <a:t>do</a:t>
            </a:r>
            <a:endParaRPr lang="en-US" sz="20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d[v] := ;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	[v] := NIL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</a:t>
            </a:r>
            <a:r>
              <a:rPr lang="en-US" sz="2000" b="1" dirty="0" smtClean="0">
                <a:sym typeface="Symbol" pitchFamily="18" charset="2"/>
              </a:rPr>
              <a:t>end</a:t>
            </a:r>
            <a:r>
              <a:rPr lang="en-US" sz="2000" dirty="0">
                <a:sym typeface="Symbol" pitchFamily="18" charset="2"/>
              </a:rPr>
              <a:t>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2000" dirty="0">
                <a:sym typeface="Symbol" pitchFamily="18" charset="2"/>
              </a:rPr>
              <a:t>	d[s] := 0</a:t>
            </a:r>
          </a:p>
        </p:txBody>
      </p:sp>
      <p:pic>
        <p:nvPicPr>
          <p:cNvPr id="34" name="Picture 33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19060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3827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 of edges-??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9" y="1551106"/>
            <a:ext cx="3394076" cy="2963743"/>
          </a:xfrm>
          <a:prstGeom prst="rect">
            <a:avLst/>
          </a:prstGeom>
        </p:spPr>
      </p:pic>
      <p:pic>
        <p:nvPicPr>
          <p:cNvPr id="8" name="Picture 7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9029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2143125"/>
            <a:ext cx="4148138" cy="2343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6036" y="5495369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Iteration-⁇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06036" y="5095259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Set of edges-??</a:t>
            </a:r>
            <a:endParaRPr lang="en-IN" sz="2000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3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255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1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4427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1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Iteration-1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(4,3)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0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0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5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3013" name="Oval 3"/>
          <p:cNvSpPr>
            <a:spLocks noChangeArrowheads="1"/>
          </p:cNvSpPr>
          <p:nvPr/>
        </p:nvSpPr>
        <p:spPr bwMode="auto">
          <a:xfrm>
            <a:off x="415925" y="32305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4283075" y="4449763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1901825" y="44577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4278313" y="17653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</a:t>
            </a:r>
            <a:endParaRPr lang="en-US" b="1"/>
          </a:p>
        </p:txBody>
      </p:sp>
      <p:sp>
        <p:nvSpPr>
          <p:cNvPr id="43017" name="Oval 7"/>
          <p:cNvSpPr>
            <a:spLocks noChangeArrowheads="1"/>
          </p:cNvSpPr>
          <p:nvPr/>
        </p:nvSpPr>
        <p:spPr bwMode="auto">
          <a:xfrm>
            <a:off x="1920875" y="176530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10</a:t>
            </a:r>
            <a:endParaRPr lang="en-US" b="1"/>
          </a:p>
        </p:txBody>
      </p:sp>
      <p:sp>
        <p:nvSpPr>
          <p:cNvPr id="43018" name="Line 8"/>
          <p:cNvSpPr>
            <a:spLocks noChangeShapeType="1"/>
          </p:cNvSpPr>
          <p:nvPr/>
        </p:nvSpPr>
        <p:spPr bwMode="auto">
          <a:xfrm flipV="1">
            <a:off x="922338" y="2279650"/>
            <a:ext cx="1082675" cy="9969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9" name="Line 9"/>
          <p:cNvSpPr>
            <a:spLocks noChangeShapeType="1"/>
          </p:cNvSpPr>
          <p:nvPr/>
        </p:nvSpPr>
        <p:spPr bwMode="auto">
          <a:xfrm>
            <a:off x="981075" y="37671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0" name="Line 10"/>
          <p:cNvSpPr>
            <a:spLocks noChangeShapeType="1"/>
          </p:cNvSpPr>
          <p:nvPr/>
        </p:nvSpPr>
        <p:spPr bwMode="auto">
          <a:xfrm>
            <a:off x="2120900" y="23526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1" name="Line 11"/>
          <p:cNvSpPr>
            <a:spLocks noChangeShapeType="1"/>
          </p:cNvSpPr>
          <p:nvPr/>
        </p:nvSpPr>
        <p:spPr bwMode="auto">
          <a:xfrm flipV="1">
            <a:off x="2336800" y="236696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2" name="Line 12"/>
          <p:cNvSpPr>
            <a:spLocks noChangeShapeType="1"/>
          </p:cNvSpPr>
          <p:nvPr/>
        </p:nvSpPr>
        <p:spPr bwMode="auto">
          <a:xfrm>
            <a:off x="4495800" y="23463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3" name="Line 13"/>
          <p:cNvSpPr>
            <a:spLocks noChangeShapeType="1"/>
          </p:cNvSpPr>
          <p:nvPr/>
        </p:nvSpPr>
        <p:spPr bwMode="auto">
          <a:xfrm flipV="1">
            <a:off x="4711700" y="2360613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4" name="Line 14"/>
          <p:cNvSpPr>
            <a:spLocks noChangeShapeType="1"/>
          </p:cNvSpPr>
          <p:nvPr/>
        </p:nvSpPr>
        <p:spPr bwMode="auto">
          <a:xfrm>
            <a:off x="2552700" y="47625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5" name="Line 15"/>
          <p:cNvSpPr>
            <a:spLocks noChangeShapeType="1"/>
          </p:cNvSpPr>
          <p:nvPr/>
        </p:nvSpPr>
        <p:spPr bwMode="auto">
          <a:xfrm>
            <a:off x="2562225" y="20574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6" name="Line 16"/>
          <p:cNvSpPr>
            <a:spLocks noChangeShapeType="1"/>
          </p:cNvSpPr>
          <p:nvPr/>
        </p:nvSpPr>
        <p:spPr bwMode="auto">
          <a:xfrm flipV="1">
            <a:off x="2466975" y="22653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7" name="Line 17"/>
          <p:cNvSpPr>
            <a:spLocks noChangeShapeType="1"/>
          </p:cNvSpPr>
          <p:nvPr/>
        </p:nvSpPr>
        <p:spPr bwMode="auto">
          <a:xfrm flipH="1" flipV="1">
            <a:off x="1066800" y="35512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28" name="Text Box 18"/>
          <p:cNvSpPr txBox="1">
            <a:spLocks noChangeArrowheads="1"/>
          </p:cNvSpPr>
          <p:nvPr/>
        </p:nvSpPr>
        <p:spPr bwMode="auto">
          <a:xfrm>
            <a:off x="138113" y="33115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3029" name="Text Box 19"/>
          <p:cNvSpPr txBox="1">
            <a:spLocks noChangeArrowheads="1"/>
          </p:cNvSpPr>
          <p:nvPr/>
        </p:nvSpPr>
        <p:spPr bwMode="auto">
          <a:xfrm>
            <a:off x="20716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3030" name="Text Box 20"/>
          <p:cNvSpPr txBox="1">
            <a:spLocks noChangeArrowheads="1"/>
          </p:cNvSpPr>
          <p:nvPr/>
        </p:nvSpPr>
        <p:spPr bwMode="auto">
          <a:xfrm>
            <a:off x="4438650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3031" name="Text Box 21"/>
          <p:cNvSpPr txBox="1">
            <a:spLocks noChangeArrowheads="1"/>
          </p:cNvSpPr>
          <p:nvPr/>
        </p:nvSpPr>
        <p:spPr bwMode="auto">
          <a:xfrm>
            <a:off x="2085975" y="5014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3032" name="Text Box 22"/>
          <p:cNvSpPr txBox="1">
            <a:spLocks noChangeArrowheads="1"/>
          </p:cNvSpPr>
          <p:nvPr/>
        </p:nvSpPr>
        <p:spPr bwMode="auto">
          <a:xfrm>
            <a:off x="4467225" y="5000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3033" name="Text Box 23"/>
          <p:cNvSpPr txBox="1">
            <a:spLocks noChangeArrowheads="1"/>
          </p:cNvSpPr>
          <p:nvPr/>
        </p:nvSpPr>
        <p:spPr bwMode="auto">
          <a:xfrm>
            <a:off x="990600" y="2489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3034" name="Text Box 24"/>
          <p:cNvSpPr txBox="1">
            <a:spLocks noChangeArrowheads="1"/>
          </p:cNvSpPr>
          <p:nvPr/>
        </p:nvSpPr>
        <p:spPr bwMode="auto">
          <a:xfrm>
            <a:off x="3197225" y="1652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3035" name="Text Box 25"/>
          <p:cNvSpPr txBox="1">
            <a:spLocks noChangeArrowheads="1"/>
          </p:cNvSpPr>
          <p:nvPr/>
        </p:nvSpPr>
        <p:spPr bwMode="auto">
          <a:xfrm>
            <a:off x="3298825" y="28051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3036" name="Text Box 26"/>
          <p:cNvSpPr txBox="1">
            <a:spLocks noChangeArrowheads="1"/>
          </p:cNvSpPr>
          <p:nvPr/>
        </p:nvSpPr>
        <p:spPr bwMode="auto">
          <a:xfrm>
            <a:off x="3181350" y="4697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37" name="Text Box 27"/>
          <p:cNvSpPr txBox="1">
            <a:spLocks noChangeArrowheads="1"/>
          </p:cNvSpPr>
          <p:nvPr/>
        </p:nvSpPr>
        <p:spPr bwMode="auto">
          <a:xfrm>
            <a:off x="4149725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3038" name="Text Box 28"/>
          <p:cNvSpPr txBox="1">
            <a:spLocks noChangeArrowheads="1"/>
          </p:cNvSpPr>
          <p:nvPr/>
        </p:nvSpPr>
        <p:spPr bwMode="auto">
          <a:xfrm>
            <a:off x="4799013" y="3311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3039" name="Text Box 29"/>
          <p:cNvSpPr txBox="1">
            <a:spLocks noChangeArrowheads="1"/>
          </p:cNvSpPr>
          <p:nvPr/>
        </p:nvSpPr>
        <p:spPr bwMode="auto">
          <a:xfrm>
            <a:off x="1047750" y="4019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3040" name="Text Box 30"/>
          <p:cNvSpPr txBox="1">
            <a:spLocks noChangeArrowheads="1"/>
          </p:cNvSpPr>
          <p:nvPr/>
        </p:nvSpPr>
        <p:spPr bwMode="auto">
          <a:xfrm>
            <a:off x="1725613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3041" name="Text Box 31"/>
          <p:cNvSpPr txBox="1">
            <a:spLocks noChangeArrowheads="1"/>
          </p:cNvSpPr>
          <p:nvPr/>
        </p:nvSpPr>
        <p:spPr bwMode="auto">
          <a:xfrm>
            <a:off x="2389188" y="3008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3042" name="Text Box 32"/>
          <p:cNvSpPr txBox="1">
            <a:spLocks noChangeArrowheads="1"/>
          </p:cNvSpPr>
          <p:nvPr/>
        </p:nvSpPr>
        <p:spPr bwMode="auto">
          <a:xfrm>
            <a:off x="3486150" y="391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002060"/>
                </a:solidFill>
              </a:rPr>
              <a:t>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Iteration-2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C00000"/>
                </a:solidFill>
              </a:rPr>
              <a:t>(4,3)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0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9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5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75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002060"/>
                </a:solidFill>
              </a:rPr>
              <a:t>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5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Iteration-3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(3,2), </a:t>
            </a:r>
            <a:r>
              <a:rPr lang="en-US" sz="2000" dirty="0" smtClean="0">
                <a:solidFill>
                  <a:srgbClr val="C00000"/>
                </a:solidFill>
              </a:rPr>
              <a:t>(4,3)</a:t>
            </a:r>
            <a:r>
              <a:rPr lang="en-US" sz="2000" dirty="0" smtClean="0">
                <a:solidFill>
                  <a:srgbClr val="002060"/>
                </a:solidFill>
              </a:rPr>
              <a:t>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2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)={(1,2), (1,4),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9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(2,4),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(3,2),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-2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0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434975" y="3259138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4302125" y="4478338"/>
            <a:ext cx="649288" cy="620712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1920875" y="4486275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4297363" y="1793875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14</a:t>
            </a:r>
            <a:endParaRPr lang="en-US" b="1"/>
          </a:p>
        </p:txBody>
      </p:sp>
      <p:sp>
        <p:nvSpPr>
          <p:cNvPr id="44041" name="Oval 7"/>
          <p:cNvSpPr>
            <a:spLocks noChangeArrowheads="1"/>
          </p:cNvSpPr>
          <p:nvPr/>
        </p:nvSpPr>
        <p:spPr bwMode="auto">
          <a:xfrm>
            <a:off x="1939925" y="179387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4042" name="Line 8"/>
          <p:cNvSpPr>
            <a:spLocks noChangeShapeType="1"/>
          </p:cNvSpPr>
          <p:nvPr/>
        </p:nvSpPr>
        <p:spPr bwMode="auto">
          <a:xfrm flipV="1">
            <a:off x="941388" y="2308225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1000125" y="3795713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>
            <a:off x="2139950" y="238125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V="1">
            <a:off x="2355850" y="2395538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4514850" y="2374900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 flipV="1">
            <a:off x="4730750" y="2389188"/>
            <a:ext cx="0" cy="2106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8" name="Line 14"/>
          <p:cNvSpPr>
            <a:spLocks noChangeShapeType="1"/>
          </p:cNvSpPr>
          <p:nvPr/>
        </p:nvSpPr>
        <p:spPr bwMode="auto">
          <a:xfrm>
            <a:off x="2571750" y="4791075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49" name="Line 15"/>
          <p:cNvSpPr>
            <a:spLocks noChangeShapeType="1"/>
          </p:cNvSpPr>
          <p:nvPr/>
        </p:nvSpPr>
        <p:spPr bwMode="auto">
          <a:xfrm>
            <a:off x="2581275" y="2085975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0" name="Line 16"/>
          <p:cNvSpPr>
            <a:spLocks noChangeShapeType="1"/>
          </p:cNvSpPr>
          <p:nvPr/>
        </p:nvSpPr>
        <p:spPr bwMode="auto">
          <a:xfrm flipV="1">
            <a:off x="2486025" y="2293938"/>
            <a:ext cx="1876425" cy="229552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 flipH="1" flipV="1">
            <a:off x="1085850" y="3579813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157163" y="3340100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4053" name="Text Box 19"/>
          <p:cNvSpPr txBox="1">
            <a:spLocks noChangeArrowheads="1"/>
          </p:cNvSpPr>
          <p:nvPr/>
        </p:nvSpPr>
        <p:spPr bwMode="auto">
          <a:xfrm>
            <a:off x="2090738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4457700" y="1377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4055" name="Text Box 21"/>
          <p:cNvSpPr txBox="1">
            <a:spLocks noChangeArrowheads="1"/>
          </p:cNvSpPr>
          <p:nvPr/>
        </p:nvSpPr>
        <p:spPr bwMode="auto">
          <a:xfrm>
            <a:off x="2105025" y="5043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4056" name="Text Box 22"/>
          <p:cNvSpPr txBox="1">
            <a:spLocks noChangeArrowheads="1"/>
          </p:cNvSpPr>
          <p:nvPr/>
        </p:nvSpPr>
        <p:spPr bwMode="auto">
          <a:xfrm>
            <a:off x="4486275" y="5029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4057" name="Text Box 23"/>
          <p:cNvSpPr txBox="1">
            <a:spLocks noChangeArrowheads="1"/>
          </p:cNvSpPr>
          <p:nvPr/>
        </p:nvSpPr>
        <p:spPr bwMode="auto">
          <a:xfrm>
            <a:off x="1009650" y="25177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4058" name="Text Box 24"/>
          <p:cNvSpPr txBox="1">
            <a:spLocks noChangeArrowheads="1"/>
          </p:cNvSpPr>
          <p:nvPr/>
        </p:nvSpPr>
        <p:spPr bwMode="auto">
          <a:xfrm>
            <a:off x="3216275" y="16811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4059" name="Text Box 25"/>
          <p:cNvSpPr txBox="1">
            <a:spLocks noChangeArrowheads="1"/>
          </p:cNvSpPr>
          <p:nvPr/>
        </p:nvSpPr>
        <p:spPr bwMode="auto">
          <a:xfrm>
            <a:off x="3317875" y="2833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4060" name="Text Box 26"/>
          <p:cNvSpPr txBox="1">
            <a:spLocks noChangeArrowheads="1"/>
          </p:cNvSpPr>
          <p:nvPr/>
        </p:nvSpPr>
        <p:spPr bwMode="auto">
          <a:xfrm>
            <a:off x="3200400" y="4725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1" name="Text Box 27"/>
          <p:cNvSpPr txBox="1">
            <a:spLocks noChangeArrowheads="1"/>
          </p:cNvSpPr>
          <p:nvPr/>
        </p:nvSpPr>
        <p:spPr bwMode="auto">
          <a:xfrm>
            <a:off x="4168775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4062" name="Text Box 28"/>
          <p:cNvSpPr txBox="1">
            <a:spLocks noChangeArrowheads="1"/>
          </p:cNvSpPr>
          <p:nvPr/>
        </p:nvSpPr>
        <p:spPr bwMode="auto">
          <a:xfrm>
            <a:off x="4818063" y="3340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4063" name="Text Box 29"/>
          <p:cNvSpPr txBox="1">
            <a:spLocks noChangeArrowheads="1"/>
          </p:cNvSpPr>
          <p:nvPr/>
        </p:nvSpPr>
        <p:spPr bwMode="auto">
          <a:xfrm>
            <a:off x="1066800" y="40481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4064" name="Text Box 30"/>
          <p:cNvSpPr txBox="1">
            <a:spLocks noChangeArrowheads="1"/>
          </p:cNvSpPr>
          <p:nvPr/>
        </p:nvSpPr>
        <p:spPr bwMode="auto">
          <a:xfrm>
            <a:off x="1744663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4065" name="Text Box 31"/>
          <p:cNvSpPr txBox="1">
            <a:spLocks noChangeArrowheads="1"/>
          </p:cNvSpPr>
          <p:nvPr/>
        </p:nvSpPr>
        <p:spPr bwMode="auto">
          <a:xfrm>
            <a:off x="2408238" y="30368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4066" name="Text Box 32"/>
          <p:cNvSpPr txBox="1">
            <a:spLocks noChangeArrowheads="1"/>
          </p:cNvSpPr>
          <p:nvPr/>
        </p:nvSpPr>
        <p:spPr bwMode="auto">
          <a:xfrm>
            <a:off x="3505200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</a:t>
            </a:r>
            <a:r>
              <a:rPr lang="en-US" sz="2000" dirty="0" smtClean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Iteration-4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</a:t>
            </a:r>
            <a:r>
              <a:rPr lang="en-US" sz="2000" dirty="0" smtClean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dirty="0" smtClean="0"/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718173" y="1209655"/>
            <a:ext cx="3313113" cy="341632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:= 1 to |V[G]| –1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Relax(u, v, w)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for</a:t>
            </a:r>
            <a:r>
              <a:rPr lang="en-US" sz="1800" dirty="0"/>
              <a:t> each (u, v) in E[G] </a:t>
            </a:r>
            <a:r>
              <a:rPr lang="en-US" sz="1800" b="1" dirty="0"/>
              <a:t>do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	</a:t>
            </a:r>
            <a:r>
              <a:rPr lang="en-US" sz="1800" b="1" dirty="0"/>
              <a:t>return</a:t>
            </a:r>
            <a:r>
              <a:rPr lang="en-US" sz="1800" dirty="0"/>
              <a:t> false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 smtClean="0"/>
              <a:t>end</a:t>
            </a:r>
            <a:r>
              <a:rPr lang="en-US" sz="1800" dirty="0"/>
              <a:t>;</a:t>
            </a:r>
          </a:p>
          <a:p>
            <a:pPr>
              <a:tabLst>
                <a:tab pos="461963" algn="l"/>
                <a:tab pos="909638" algn="l"/>
                <a:tab pos="1371600" algn="l"/>
                <a:tab pos="1833563" algn="l"/>
              </a:tabLst>
              <a:defRPr/>
            </a:pPr>
            <a:r>
              <a:rPr lang="en-US" sz="1800" b="1" dirty="0"/>
              <a:t>return</a:t>
            </a:r>
            <a:r>
              <a:rPr lang="en-US" sz="1800" dirty="0"/>
              <a:t> true</a:t>
            </a:r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5743395" y="4657328"/>
            <a:ext cx="3270767" cy="1477328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/>
              <a:t>if</a:t>
            </a:r>
            <a:r>
              <a:rPr lang="en-US" sz="1800" dirty="0"/>
              <a:t> d[v] &gt; d[u] + w(u, v) </a:t>
            </a:r>
            <a:r>
              <a:rPr lang="en-US" sz="1800" b="1" dirty="0"/>
              <a:t>then</a:t>
            </a:r>
            <a:endParaRPr lang="en-US" sz="1800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	</a:t>
            </a:r>
            <a:r>
              <a:rPr lang="en-US" sz="1800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sz="1800" dirty="0"/>
              <a:t>	</a:t>
            </a:r>
            <a:r>
              <a:rPr lang="en-US" sz="1800" b="1" dirty="0" smtClean="0"/>
              <a:t>end</a:t>
            </a:r>
            <a:endParaRPr lang="en-US" sz="1800" b="1" dirty="0"/>
          </a:p>
        </p:txBody>
      </p:sp>
      <p:pic>
        <p:nvPicPr>
          <p:cNvPr id="9" name="Picture 8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6784784" y="95244"/>
            <a:ext cx="1990725" cy="97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3"/>
          <p:cNvSpPr>
            <a:spLocks noChangeArrowheads="1"/>
          </p:cNvSpPr>
          <p:nvPr/>
        </p:nvSpPr>
        <p:spPr bwMode="auto">
          <a:xfrm>
            <a:off x="641764" y="1918992"/>
            <a:ext cx="649288" cy="620712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/>
              <a:t>1</a:t>
            </a:r>
          </a:p>
        </p:txBody>
      </p:sp>
      <p:sp>
        <p:nvSpPr>
          <p:cNvPr id="14" name="Oval 5"/>
          <p:cNvSpPr>
            <a:spLocks noChangeArrowheads="1"/>
          </p:cNvSpPr>
          <p:nvPr/>
        </p:nvSpPr>
        <p:spPr bwMode="auto">
          <a:xfrm>
            <a:off x="674686" y="3591420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4</a:t>
            </a:r>
            <a:endParaRPr lang="en-US" b="1" dirty="0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3418302" y="1921668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2</a:t>
            </a:r>
            <a:endParaRPr lang="en-US" b="1"/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 flipV="1">
            <a:off x="1253347" y="2231271"/>
            <a:ext cx="2164955" cy="168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 flipV="1">
            <a:off x="1323974" y="3923682"/>
            <a:ext cx="2174479" cy="30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18311" y="283370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061384" y="169561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899353" y="2678974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498454" y="3608465"/>
            <a:ext cx="649288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 dirty="0">
                <a:sym typeface="Symbol" panose="05050102010706020507" pitchFamily="18" charset="2"/>
              </a:rPr>
              <a:t>3</a:t>
            </a:r>
            <a:endParaRPr lang="en-US" b="1" dirty="0"/>
          </a:p>
        </p:txBody>
      </p:sp>
      <p:sp>
        <p:nvSpPr>
          <p:cNvPr id="40" name="Line 15"/>
          <p:cNvSpPr>
            <a:spLocks noChangeShapeType="1"/>
          </p:cNvSpPr>
          <p:nvPr/>
        </p:nvSpPr>
        <p:spPr bwMode="auto">
          <a:xfrm flipH="1" flipV="1">
            <a:off x="3779043" y="2520620"/>
            <a:ext cx="5555" cy="10878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956865" y="2539704"/>
            <a:ext cx="14684" cy="10607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2260418" y="38496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 flipH="1">
            <a:off x="1237454" y="2448103"/>
            <a:ext cx="2238015" cy="125607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3755445" y="2936039"/>
            <a:ext cx="5950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-10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215561" y="5790644"/>
            <a:ext cx="1685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Iteration-5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272294" y="6259512"/>
            <a:ext cx="72905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E(G</a:t>
            </a:r>
            <a:r>
              <a:rPr lang="en-US" sz="2000" dirty="0" smtClean="0">
                <a:solidFill>
                  <a:srgbClr val="002060"/>
                </a:solidFill>
              </a:rPr>
              <a:t>)={</a:t>
            </a:r>
            <a:r>
              <a:rPr lang="en-US" sz="2000" dirty="0" smtClean="0">
                <a:solidFill>
                  <a:srgbClr val="0070C0"/>
                </a:solidFill>
              </a:rPr>
              <a:t>(1,2), (1,4)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C000"/>
                </a:solidFill>
              </a:rPr>
              <a:t>(2,4)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FF0000"/>
                </a:solidFill>
              </a:rPr>
              <a:t>(3,2)</a:t>
            </a:r>
            <a:r>
              <a:rPr lang="en-US" sz="2000" dirty="0" smtClean="0">
                <a:solidFill>
                  <a:srgbClr val="002060"/>
                </a:solidFill>
              </a:rPr>
              <a:t>, (4,3)}</a:t>
            </a:r>
            <a:endParaRPr lang="en-IN" sz="2000" dirty="0">
              <a:solidFill>
                <a:srgbClr val="002060"/>
              </a:solidFill>
            </a:endParaRP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489928" y="163374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788318" y="1552714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 smtClean="0">
                <a:cs typeface="Times New Roman" panose="02020603050405020304" pitchFamily="18" charset="0"/>
              </a:rPr>
              <a:t>-4</a:t>
            </a:r>
            <a:endParaRPr lang="en-US" dirty="0"/>
          </a:p>
        </p:txBody>
      </p:sp>
      <p:sp>
        <p:nvSpPr>
          <p:cNvPr id="24" name="Text Box 16"/>
          <p:cNvSpPr txBox="1">
            <a:spLocks noChangeArrowheads="1"/>
          </p:cNvSpPr>
          <p:nvPr/>
        </p:nvSpPr>
        <p:spPr bwMode="auto">
          <a:xfrm>
            <a:off x="659205" y="413722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3</a:t>
            </a:r>
            <a:endParaRPr lang="en-US" dirty="0"/>
          </a:p>
        </p:txBody>
      </p:sp>
      <p:sp>
        <p:nvSpPr>
          <p:cNvPr id="27" name="Text Box 16"/>
          <p:cNvSpPr txBox="1">
            <a:spLocks noChangeArrowheads="1"/>
          </p:cNvSpPr>
          <p:nvPr/>
        </p:nvSpPr>
        <p:spPr bwMode="auto">
          <a:xfrm>
            <a:off x="3767066" y="4204907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cs typeface="Times New Roman" panose="02020603050405020304" pitchFamily="18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77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6738" y="719139"/>
            <a:ext cx="7886700" cy="2852737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8481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mtClean="0"/>
              <a:t>Example</a:t>
            </a:r>
            <a:endParaRPr lang="en-US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349250" y="31924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/>
              <a:t>0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4216400" y="4411663"/>
            <a:ext cx="649288" cy="620712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7</a:t>
            </a:r>
            <a:endParaRPr lang="en-US" b="1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1835150" y="4419600"/>
            <a:ext cx="649288" cy="62071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5</a:t>
            </a:r>
            <a:endParaRPr lang="en-US" b="1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4211638" y="1727200"/>
            <a:ext cx="649287" cy="620713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13</a:t>
            </a:r>
            <a:endParaRPr lang="en-US" b="1"/>
          </a:p>
        </p:txBody>
      </p:sp>
      <p:sp>
        <p:nvSpPr>
          <p:cNvPr id="45065" name="Oval 7"/>
          <p:cNvSpPr>
            <a:spLocks noChangeArrowheads="1"/>
          </p:cNvSpPr>
          <p:nvPr/>
        </p:nvSpPr>
        <p:spPr bwMode="auto">
          <a:xfrm>
            <a:off x="1854200" y="1727200"/>
            <a:ext cx="649288" cy="620713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b="1">
                <a:sym typeface="Symbol" panose="05050102010706020507" pitchFamily="18" charset="2"/>
              </a:rPr>
              <a:t>8</a:t>
            </a:r>
            <a:endParaRPr lang="en-US" b="1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 flipV="1">
            <a:off x="855663" y="2241550"/>
            <a:ext cx="1082675" cy="996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914400" y="3729038"/>
            <a:ext cx="981075" cy="793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10"/>
          <p:cNvSpPr>
            <a:spLocks noChangeShapeType="1"/>
          </p:cNvSpPr>
          <p:nvPr/>
        </p:nvSpPr>
        <p:spPr bwMode="auto">
          <a:xfrm>
            <a:off x="2054225" y="231457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 flipV="1">
            <a:off x="2270125" y="232886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4429125" y="2308225"/>
            <a:ext cx="0" cy="2106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V="1">
            <a:off x="4645025" y="2322513"/>
            <a:ext cx="0" cy="21066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2486025" y="4724400"/>
            <a:ext cx="17319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2495550" y="2019300"/>
            <a:ext cx="1731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4" name="Line 16"/>
          <p:cNvSpPr>
            <a:spLocks noChangeShapeType="1"/>
          </p:cNvSpPr>
          <p:nvPr/>
        </p:nvSpPr>
        <p:spPr bwMode="auto">
          <a:xfrm flipV="1">
            <a:off x="2400300" y="2227263"/>
            <a:ext cx="1876425" cy="2295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 flipH="1" flipV="1">
            <a:off x="1000125" y="3513138"/>
            <a:ext cx="32908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6" name="Text Box 18"/>
          <p:cNvSpPr txBox="1">
            <a:spLocks noChangeArrowheads="1"/>
          </p:cNvSpPr>
          <p:nvPr/>
        </p:nvSpPr>
        <p:spPr bwMode="auto">
          <a:xfrm>
            <a:off x="71438" y="3273425"/>
            <a:ext cx="30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s</a:t>
            </a:r>
          </a:p>
        </p:txBody>
      </p:sp>
      <p:sp>
        <p:nvSpPr>
          <p:cNvPr id="45077" name="Text Box 19"/>
          <p:cNvSpPr txBox="1">
            <a:spLocks noChangeArrowheads="1"/>
          </p:cNvSpPr>
          <p:nvPr/>
        </p:nvSpPr>
        <p:spPr bwMode="auto">
          <a:xfrm>
            <a:off x="2005013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u</a:t>
            </a:r>
          </a:p>
        </p:txBody>
      </p:sp>
      <p:sp>
        <p:nvSpPr>
          <p:cNvPr id="45078" name="Text Box 20"/>
          <p:cNvSpPr txBox="1">
            <a:spLocks noChangeArrowheads="1"/>
          </p:cNvSpPr>
          <p:nvPr/>
        </p:nvSpPr>
        <p:spPr bwMode="auto">
          <a:xfrm>
            <a:off x="4371975" y="1311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v</a:t>
            </a:r>
          </a:p>
        </p:txBody>
      </p: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2019300" y="4976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45080" name="Text Box 22"/>
          <p:cNvSpPr txBox="1">
            <a:spLocks noChangeArrowheads="1"/>
          </p:cNvSpPr>
          <p:nvPr/>
        </p:nvSpPr>
        <p:spPr bwMode="auto">
          <a:xfrm>
            <a:off x="4400550" y="4962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45081" name="Text Box 23"/>
          <p:cNvSpPr txBox="1">
            <a:spLocks noChangeArrowheads="1"/>
          </p:cNvSpPr>
          <p:nvPr/>
        </p:nvSpPr>
        <p:spPr bwMode="auto">
          <a:xfrm>
            <a:off x="923925" y="24511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10</a:t>
            </a:r>
          </a:p>
        </p:txBody>
      </p:sp>
      <p:sp>
        <p:nvSpPr>
          <p:cNvPr id="45082" name="Text Box 24"/>
          <p:cNvSpPr txBox="1">
            <a:spLocks noChangeArrowheads="1"/>
          </p:cNvSpPr>
          <p:nvPr/>
        </p:nvSpPr>
        <p:spPr bwMode="auto">
          <a:xfrm>
            <a:off x="3130550" y="16144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1</a:t>
            </a:r>
          </a:p>
        </p:txBody>
      </p:sp>
      <p:sp>
        <p:nvSpPr>
          <p:cNvPr id="45083" name="Text Box 25"/>
          <p:cNvSpPr txBox="1">
            <a:spLocks noChangeArrowheads="1"/>
          </p:cNvSpPr>
          <p:nvPr/>
        </p:nvSpPr>
        <p:spPr bwMode="auto">
          <a:xfrm>
            <a:off x="3232150" y="2767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9</a:t>
            </a:r>
          </a:p>
        </p:txBody>
      </p:sp>
      <p:sp>
        <p:nvSpPr>
          <p:cNvPr id="45084" name="Text Box 26"/>
          <p:cNvSpPr txBox="1">
            <a:spLocks noChangeArrowheads="1"/>
          </p:cNvSpPr>
          <p:nvPr/>
        </p:nvSpPr>
        <p:spPr bwMode="auto">
          <a:xfrm>
            <a:off x="3114675" y="4659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5" name="Text Box 27"/>
          <p:cNvSpPr txBox="1">
            <a:spLocks noChangeArrowheads="1"/>
          </p:cNvSpPr>
          <p:nvPr/>
        </p:nvSpPr>
        <p:spPr bwMode="auto">
          <a:xfrm>
            <a:off x="4083050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4</a:t>
            </a:r>
          </a:p>
        </p:txBody>
      </p:sp>
      <p:sp>
        <p:nvSpPr>
          <p:cNvPr id="45086" name="Text Box 28"/>
          <p:cNvSpPr txBox="1">
            <a:spLocks noChangeArrowheads="1"/>
          </p:cNvSpPr>
          <p:nvPr/>
        </p:nvSpPr>
        <p:spPr bwMode="auto">
          <a:xfrm>
            <a:off x="4732338" y="32734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6</a:t>
            </a:r>
          </a:p>
        </p:txBody>
      </p:sp>
      <p:sp>
        <p:nvSpPr>
          <p:cNvPr id="45087" name="Text Box 29"/>
          <p:cNvSpPr txBox="1">
            <a:spLocks noChangeArrowheads="1"/>
          </p:cNvSpPr>
          <p:nvPr/>
        </p:nvSpPr>
        <p:spPr bwMode="auto">
          <a:xfrm>
            <a:off x="981075" y="3981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5</a:t>
            </a:r>
          </a:p>
        </p:txBody>
      </p:sp>
      <p:sp>
        <p:nvSpPr>
          <p:cNvPr id="45088" name="Text Box 30"/>
          <p:cNvSpPr txBox="1">
            <a:spLocks noChangeArrowheads="1"/>
          </p:cNvSpPr>
          <p:nvPr/>
        </p:nvSpPr>
        <p:spPr bwMode="auto">
          <a:xfrm>
            <a:off x="1658938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2</a:t>
            </a:r>
          </a:p>
        </p:txBody>
      </p:sp>
      <p:sp>
        <p:nvSpPr>
          <p:cNvPr id="45089" name="Text Box 31"/>
          <p:cNvSpPr txBox="1">
            <a:spLocks noChangeArrowheads="1"/>
          </p:cNvSpPr>
          <p:nvPr/>
        </p:nvSpPr>
        <p:spPr bwMode="auto">
          <a:xfrm>
            <a:off x="2322513" y="2970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3</a:t>
            </a:r>
          </a:p>
        </p:txBody>
      </p:sp>
      <p:sp>
        <p:nvSpPr>
          <p:cNvPr id="45090" name="Text Box 32"/>
          <p:cNvSpPr txBox="1">
            <a:spLocks noChangeArrowheads="1"/>
          </p:cNvSpPr>
          <p:nvPr/>
        </p:nvSpPr>
        <p:spPr bwMode="auto">
          <a:xfrm>
            <a:off x="3419475" y="38798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7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652764" y="1438245"/>
            <a:ext cx="2785121" cy="2862322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Initialize(G, s);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S := </a:t>
            </a:r>
            <a:r>
              <a:rPr lang="en-US" sz="1800" dirty="0">
                <a:sym typeface="Symbol" pitchFamily="18" charset="2"/>
              </a:rPr>
              <a:t>;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Q := V[G];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>
                <a:sym typeface="Symbol" pitchFamily="18" charset="2"/>
              </a:rPr>
              <a:t>while</a:t>
            </a:r>
            <a:r>
              <a:rPr lang="en-US" sz="1800" dirty="0">
                <a:sym typeface="Symbol" pitchFamily="18" charset="2"/>
              </a:rPr>
              <a:t> Q  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u := Extract-Min(Q);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/>
              <a:t>	S := S </a:t>
            </a:r>
            <a:r>
              <a:rPr lang="en-US" sz="1800" dirty="0">
                <a:sym typeface="Symbol" pitchFamily="18" charset="2"/>
              </a:rPr>
              <a:t> {u};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>
                <a:sym typeface="Symbol" pitchFamily="18" charset="2"/>
              </a:rPr>
              <a:t>for</a:t>
            </a:r>
            <a:r>
              <a:rPr lang="en-US" sz="1800" dirty="0">
                <a:sym typeface="Symbol" pitchFamily="18" charset="2"/>
              </a:rPr>
              <a:t> each v  </a:t>
            </a:r>
            <a:r>
              <a:rPr lang="en-US" sz="1800" dirty="0" err="1">
                <a:sym typeface="Symbol" pitchFamily="18" charset="2"/>
              </a:rPr>
              <a:t>Adj</a:t>
            </a:r>
            <a:r>
              <a:rPr lang="en-US" sz="1800" dirty="0">
                <a:sym typeface="Symbol" pitchFamily="18" charset="2"/>
              </a:rPr>
              <a:t>[u] </a:t>
            </a:r>
            <a:r>
              <a:rPr lang="en-US" sz="1800" b="1" dirty="0">
                <a:sym typeface="Symbol" pitchFamily="18" charset="2"/>
              </a:rPr>
              <a:t>do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	Relax(u, v, w)</a:t>
            </a: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dirty="0">
                <a:sym typeface="Symbol" pitchFamily="18" charset="2"/>
              </a:rPr>
              <a:t>	</a:t>
            </a: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>
              <a:sym typeface="Symbol" pitchFamily="18" charset="2"/>
            </a:endParaRPr>
          </a:p>
          <a:p>
            <a:pPr>
              <a:tabLst>
                <a:tab pos="461963" algn="l"/>
                <a:tab pos="909638" algn="l"/>
              </a:tabLst>
              <a:defRPr/>
            </a:pPr>
            <a:r>
              <a:rPr lang="en-US" sz="1800" b="1" dirty="0" smtClean="0">
                <a:sym typeface="Symbol" pitchFamily="18" charset="2"/>
              </a:rPr>
              <a:t>end</a:t>
            </a:r>
            <a:endParaRPr lang="en-US" sz="1800" dirty="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4986338" y="4672011"/>
            <a:ext cx="4117975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Relax(u, v, w)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/>
              <a:t>if</a:t>
            </a:r>
            <a:r>
              <a:rPr lang="en-US" dirty="0"/>
              <a:t> d[v] &gt; d[u] + w(u, v) </a:t>
            </a:r>
            <a:r>
              <a:rPr lang="en-US" b="1" dirty="0"/>
              <a:t>then</a:t>
            </a:r>
            <a:endParaRPr lang="en-US" dirty="0"/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d[v] := d[u] + w(u, v);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	</a:t>
            </a:r>
            <a:r>
              <a:rPr lang="en-US" dirty="0">
                <a:sym typeface="Symbol" pitchFamily="18" charset="2"/>
              </a:rPr>
              <a:t>[v] := u</a:t>
            </a:r>
          </a:p>
          <a:p>
            <a:pPr>
              <a:tabLst>
                <a:tab pos="461963" algn="l"/>
                <a:tab pos="909638" algn="l"/>
                <a:tab pos="1371600" algn="l"/>
              </a:tabLst>
              <a:defRPr/>
            </a:pPr>
            <a:r>
              <a:rPr lang="en-US" dirty="0"/>
              <a:t>	</a:t>
            </a:r>
            <a:r>
              <a:rPr lang="en-US" b="1" dirty="0" smtClean="0"/>
              <a:t>end</a:t>
            </a:r>
            <a:endParaRPr lang="en-US" b="1" dirty="0"/>
          </a:p>
        </p:txBody>
      </p:sp>
      <p:pic>
        <p:nvPicPr>
          <p:cNvPr id="35" name="Picture 34" descr="Related image"/>
          <p:cNvPicPr/>
          <p:nvPr/>
        </p:nvPicPr>
        <p:blipFill>
          <a:blip r:embed="rId2"/>
          <a:srcRect l="3793" t="21970" r="3781" b="23464"/>
          <a:stretch>
            <a:fillRect/>
          </a:stretch>
        </p:blipFill>
        <p:spPr bwMode="auto">
          <a:xfrm>
            <a:off x="7200884" y="86913"/>
            <a:ext cx="1704991" cy="907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">
  <a:themeElements>
    <a:clrScheme name="Custom 1">
      <a:dk1>
        <a:sysClr val="windowText" lastClr="000000"/>
      </a:dk1>
      <a:lt1>
        <a:srgbClr val="F2F2F2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" id="{5ED0609F-29F1-48D8-AF8C-A4750892C5C2}" vid="{4BF4E0CA-B405-45DF-A05F-E12B8FEF7A7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17912</TotalTime>
  <Words>4120</Words>
  <Application>Microsoft Office PowerPoint</Application>
  <PresentationFormat>On-screen Show (4:3)</PresentationFormat>
  <Paragraphs>2643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Arial Black</vt:lpstr>
      <vt:lpstr>Symbol</vt:lpstr>
      <vt:lpstr>Times New Roman</vt:lpstr>
      <vt:lpstr>Wingdings</vt:lpstr>
      <vt:lpstr>Theme</vt:lpstr>
      <vt:lpstr>Shortest Path</vt:lpstr>
      <vt:lpstr>Relaxation</vt:lpstr>
      <vt:lpstr>Relaxation</vt:lpstr>
      <vt:lpstr>Dijkstra’s Algorithm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  <vt:lpstr>Bellman-Ford Algorithm</vt:lpstr>
      <vt:lpstr>PowerPoint Presentation</vt:lpstr>
      <vt:lpstr>Bellman-Ford Algorithm</vt:lpstr>
      <vt:lpstr>PowerPoint Presentation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Paths</dc:title>
  <dc:subject>Comp 202</dc:subject>
  <dc:creator>James H. Anderson</dc:creator>
  <cp:lastModifiedBy>Arshita Tripathi</cp:lastModifiedBy>
  <cp:revision>588</cp:revision>
  <cp:lastPrinted>2001-09-12T16:11:15Z</cp:lastPrinted>
  <dcterms:created xsi:type="dcterms:W3CDTF">1995-06-17T23:31:02Z</dcterms:created>
  <dcterms:modified xsi:type="dcterms:W3CDTF">2020-11-23T04:35:31Z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3</vt:i4>
  </property>
  <property fmtid="{D5CDD505-2E9C-101B-9397-08002B2CF9AE}" pid="7" name="MailAddress">
    <vt:lpwstr>moir@cs.pitt.edu</vt:lpwstr>
  </property>
  <property fmtid="{D5CDD505-2E9C-101B-9397-08002B2CF9AE}" pid="8" name="HomePage">
    <vt:lpwstr>http://www.cs.pitt.edu/~moir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8454143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D:\My Documents</vt:lpwstr>
  </property>
</Properties>
</file>