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64"/>
  </p:notesMasterIdLst>
  <p:handoutMasterIdLst>
    <p:handoutMasterId r:id="rId65"/>
  </p:handoutMasterIdLst>
  <p:sldIdLst>
    <p:sldId id="352" r:id="rId2"/>
    <p:sldId id="303" r:id="rId3"/>
    <p:sldId id="350" r:id="rId4"/>
    <p:sldId id="311" r:id="rId5"/>
    <p:sldId id="351" r:id="rId6"/>
    <p:sldId id="312" r:id="rId7"/>
    <p:sldId id="313" r:id="rId8"/>
    <p:sldId id="314" r:id="rId9"/>
    <p:sldId id="315" r:id="rId10"/>
    <p:sldId id="316" r:id="rId11"/>
    <p:sldId id="317" r:id="rId12"/>
    <p:sldId id="368" r:id="rId13"/>
    <p:sldId id="369" r:id="rId14"/>
    <p:sldId id="379" r:id="rId15"/>
    <p:sldId id="371" r:id="rId16"/>
    <p:sldId id="370" r:id="rId17"/>
    <p:sldId id="372" r:id="rId18"/>
    <p:sldId id="374" r:id="rId19"/>
    <p:sldId id="375" r:id="rId20"/>
    <p:sldId id="376" r:id="rId21"/>
    <p:sldId id="377" r:id="rId22"/>
    <p:sldId id="378" r:id="rId23"/>
    <p:sldId id="353" r:id="rId24"/>
    <p:sldId id="408" r:id="rId25"/>
    <p:sldId id="366" r:id="rId26"/>
    <p:sldId id="355" r:id="rId27"/>
    <p:sldId id="356" r:id="rId28"/>
    <p:sldId id="380" r:id="rId29"/>
    <p:sldId id="381" r:id="rId30"/>
    <p:sldId id="367" r:id="rId31"/>
    <p:sldId id="357" r:id="rId32"/>
    <p:sldId id="358" r:id="rId33"/>
    <p:sldId id="359" r:id="rId34"/>
    <p:sldId id="360" r:id="rId35"/>
    <p:sldId id="36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  <p:sldId id="396" r:id="rId51"/>
    <p:sldId id="397" r:id="rId52"/>
    <p:sldId id="398" r:id="rId53"/>
    <p:sldId id="399" r:id="rId54"/>
    <p:sldId id="400" r:id="rId55"/>
    <p:sldId id="401" r:id="rId56"/>
    <p:sldId id="403" r:id="rId57"/>
    <p:sldId id="402" r:id="rId58"/>
    <p:sldId id="404" r:id="rId59"/>
    <p:sldId id="405" r:id="rId60"/>
    <p:sldId id="406" r:id="rId61"/>
    <p:sldId id="407" r:id="rId62"/>
    <p:sldId id="354" r:id="rId63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87">
          <p15:clr>
            <a:srgbClr val="A4A3A4"/>
          </p15:clr>
        </p15:guide>
        <p15:guide id="2" pos="34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00"/>
    <a:srgbClr val="33CC33"/>
    <a:srgbClr val="FFCCCC"/>
    <a:srgbClr val="CCECFF"/>
    <a:srgbClr val="99CCFF"/>
    <a:srgbClr val="CC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587"/>
        <p:guide pos="3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509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3186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3175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3186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000" i="1"/>
            </a:lvl1pPr>
          </a:lstStyle>
          <a:p>
            <a:fld id="{0DD4D68E-B669-48BB-8ED4-0C6CCDE031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4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4D68E-B669-48BB-8ED4-0C6CCDE031E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7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3333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</a:t>
            </a:r>
            <a:fld id="{DF0FC7C2-37E0-425A-9AA5-3EE441015D3E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4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42F0244B-7466-4CB4-81D1-B725EB600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7EB09D97-6C12-4512-8DE8-52B6D9186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u="none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95275" y="1098552"/>
            <a:ext cx="8686800" cy="1"/>
          </a:xfrm>
          <a:prstGeom prst="line">
            <a:avLst/>
          </a:prstGeom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20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1646F1B0-6CFB-43B3-97B4-FFB2002983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587501"/>
            <a:ext cx="4219575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3925" y="1587501"/>
            <a:ext cx="424815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3A2B6B35-D718-4990-A449-85220E9412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5275" y="1098552"/>
            <a:ext cx="8686800" cy="1"/>
          </a:xfrm>
          <a:prstGeom prst="line">
            <a:avLst/>
          </a:prstGeom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26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215900"/>
            <a:ext cx="8686800" cy="8826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276" y="1157291"/>
            <a:ext cx="4202906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276" y="2039943"/>
            <a:ext cx="4202906" cy="41497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57291"/>
            <a:ext cx="4352925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39943"/>
            <a:ext cx="4352925" cy="41497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5B9B8F1E-1C17-435F-A9C8-D39E0B206B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95275" y="1098552"/>
            <a:ext cx="8686800" cy="1"/>
          </a:xfrm>
          <a:prstGeom prst="line">
            <a:avLst/>
          </a:prstGeom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4EE44777-C8EA-435D-804E-6B3D223811C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5275" y="1098552"/>
            <a:ext cx="8686800" cy="1"/>
          </a:xfrm>
          <a:prstGeom prst="line">
            <a:avLst/>
          </a:prstGeom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2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A234EC77-14B7-4411-91AE-2E5BB395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8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2EC53E12-4219-4434-B270-B13C4D12A1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4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F9E8805D-55E4-47FA-9977-F4F5819458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275" y="14289"/>
            <a:ext cx="8686800" cy="1052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275" y="1574799"/>
            <a:ext cx="8686800" cy="463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88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u="none" kern="1200">
          <a:solidFill>
            <a:srgbClr val="0070C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70C0"/>
        </a:buClr>
        <a:buSzPct val="12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2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25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25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25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Shortest Path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Single Source Shortest Path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775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277812" y="312578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6086" name="Oval 4"/>
          <p:cNvSpPr>
            <a:spLocks noChangeArrowheads="1"/>
          </p:cNvSpPr>
          <p:nvPr/>
        </p:nvSpPr>
        <p:spPr bwMode="auto">
          <a:xfrm>
            <a:off x="4144962" y="434498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1763712" y="435292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6088" name="Oval 6"/>
          <p:cNvSpPr>
            <a:spLocks noChangeArrowheads="1"/>
          </p:cNvSpPr>
          <p:nvPr/>
        </p:nvSpPr>
        <p:spPr bwMode="auto">
          <a:xfrm>
            <a:off x="4140200" y="1660525"/>
            <a:ext cx="649287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9</a:t>
            </a:r>
            <a:endParaRPr lang="en-US" b="1"/>
          </a:p>
        </p:txBody>
      </p:sp>
      <p:sp>
        <p:nvSpPr>
          <p:cNvPr id="46089" name="Oval 7"/>
          <p:cNvSpPr>
            <a:spLocks noChangeArrowheads="1"/>
          </p:cNvSpPr>
          <p:nvPr/>
        </p:nvSpPr>
        <p:spPr bwMode="auto">
          <a:xfrm>
            <a:off x="1782762" y="166052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6090" name="Line 8"/>
          <p:cNvSpPr>
            <a:spLocks noChangeShapeType="1"/>
          </p:cNvSpPr>
          <p:nvPr/>
        </p:nvSpPr>
        <p:spPr bwMode="auto">
          <a:xfrm flipV="1">
            <a:off x="784225" y="217487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842962" y="366236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>
            <a:off x="1982787" y="224790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V="1">
            <a:off x="2198687" y="2262188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>
            <a:off x="4357687" y="224155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4573587" y="2255838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>
            <a:off x="2414587" y="465772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7" name="Line 15"/>
          <p:cNvSpPr>
            <a:spLocks noChangeShapeType="1"/>
          </p:cNvSpPr>
          <p:nvPr/>
        </p:nvSpPr>
        <p:spPr bwMode="auto">
          <a:xfrm>
            <a:off x="2424112" y="195262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8" name="Line 16"/>
          <p:cNvSpPr>
            <a:spLocks noChangeShapeType="1"/>
          </p:cNvSpPr>
          <p:nvPr/>
        </p:nvSpPr>
        <p:spPr bwMode="auto">
          <a:xfrm flipV="1">
            <a:off x="2328862" y="2160588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 flipH="1" flipV="1">
            <a:off x="928687" y="344646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00" name="Text Box 18"/>
          <p:cNvSpPr txBox="1">
            <a:spLocks noChangeArrowheads="1"/>
          </p:cNvSpPr>
          <p:nvPr/>
        </p:nvSpPr>
        <p:spPr bwMode="auto">
          <a:xfrm>
            <a:off x="0" y="320675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6101" name="Text Box 19"/>
          <p:cNvSpPr txBox="1">
            <a:spLocks noChangeArrowheads="1"/>
          </p:cNvSpPr>
          <p:nvPr/>
        </p:nvSpPr>
        <p:spPr bwMode="auto">
          <a:xfrm>
            <a:off x="1933575" y="124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6102" name="Text Box 20"/>
          <p:cNvSpPr txBox="1">
            <a:spLocks noChangeArrowheads="1"/>
          </p:cNvSpPr>
          <p:nvPr/>
        </p:nvSpPr>
        <p:spPr bwMode="auto">
          <a:xfrm>
            <a:off x="4300537" y="124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6103" name="Text Box 21"/>
          <p:cNvSpPr txBox="1">
            <a:spLocks noChangeArrowheads="1"/>
          </p:cNvSpPr>
          <p:nvPr/>
        </p:nvSpPr>
        <p:spPr bwMode="auto">
          <a:xfrm>
            <a:off x="1947862" y="4910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6104" name="Text Box 22"/>
          <p:cNvSpPr txBox="1">
            <a:spLocks noChangeArrowheads="1"/>
          </p:cNvSpPr>
          <p:nvPr/>
        </p:nvSpPr>
        <p:spPr bwMode="auto">
          <a:xfrm>
            <a:off x="4329112" y="48958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6105" name="Text Box 23"/>
          <p:cNvSpPr txBox="1">
            <a:spLocks noChangeArrowheads="1"/>
          </p:cNvSpPr>
          <p:nvPr/>
        </p:nvSpPr>
        <p:spPr bwMode="auto">
          <a:xfrm>
            <a:off x="852487" y="23844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6106" name="Text Box 24"/>
          <p:cNvSpPr txBox="1">
            <a:spLocks noChangeArrowheads="1"/>
          </p:cNvSpPr>
          <p:nvPr/>
        </p:nvSpPr>
        <p:spPr bwMode="auto">
          <a:xfrm>
            <a:off x="3059112" y="1547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6107" name="Text Box 25"/>
          <p:cNvSpPr txBox="1">
            <a:spLocks noChangeArrowheads="1"/>
          </p:cNvSpPr>
          <p:nvPr/>
        </p:nvSpPr>
        <p:spPr bwMode="auto">
          <a:xfrm>
            <a:off x="3160712" y="27003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6108" name="Text Box 26"/>
          <p:cNvSpPr txBox="1">
            <a:spLocks noChangeArrowheads="1"/>
          </p:cNvSpPr>
          <p:nvPr/>
        </p:nvSpPr>
        <p:spPr bwMode="auto">
          <a:xfrm>
            <a:off x="3043237" y="4592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6109" name="Text Box 27"/>
          <p:cNvSpPr txBox="1">
            <a:spLocks noChangeArrowheads="1"/>
          </p:cNvSpPr>
          <p:nvPr/>
        </p:nvSpPr>
        <p:spPr bwMode="auto">
          <a:xfrm>
            <a:off x="4011612" y="3206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6110" name="Text Box 28"/>
          <p:cNvSpPr txBox="1">
            <a:spLocks noChangeArrowheads="1"/>
          </p:cNvSpPr>
          <p:nvPr/>
        </p:nvSpPr>
        <p:spPr bwMode="auto">
          <a:xfrm>
            <a:off x="4660900" y="3206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6111" name="Text Box 29"/>
          <p:cNvSpPr txBox="1">
            <a:spLocks noChangeArrowheads="1"/>
          </p:cNvSpPr>
          <p:nvPr/>
        </p:nvSpPr>
        <p:spPr bwMode="auto">
          <a:xfrm>
            <a:off x="909637" y="3914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6112" name="Text Box 30"/>
          <p:cNvSpPr txBox="1">
            <a:spLocks noChangeArrowheads="1"/>
          </p:cNvSpPr>
          <p:nvPr/>
        </p:nvSpPr>
        <p:spPr bwMode="auto">
          <a:xfrm>
            <a:off x="1587500" y="29035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6113" name="Text Box 31"/>
          <p:cNvSpPr txBox="1">
            <a:spLocks noChangeArrowheads="1"/>
          </p:cNvSpPr>
          <p:nvPr/>
        </p:nvSpPr>
        <p:spPr bwMode="auto">
          <a:xfrm>
            <a:off x="2251075" y="29035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6114" name="Text Box 32"/>
          <p:cNvSpPr txBox="1">
            <a:spLocks noChangeArrowheads="1"/>
          </p:cNvSpPr>
          <p:nvPr/>
        </p:nvSpPr>
        <p:spPr bwMode="auto">
          <a:xfrm>
            <a:off x="3348037" y="38131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277812" y="306863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44962" y="428783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63712" y="429577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40200" y="1603375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9</a:t>
            </a:r>
            <a:endParaRPr lang="en-US" b="1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782762" y="160337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784225" y="21177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5" name="Line 9"/>
          <p:cNvSpPr>
            <a:spLocks noChangeShapeType="1"/>
          </p:cNvSpPr>
          <p:nvPr/>
        </p:nvSpPr>
        <p:spPr bwMode="auto">
          <a:xfrm>
            <a:off x="842962" y="360521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1982787" y="219075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 flipV="1">
            <a:off x="2198687" y="2205038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>
            <a:off x="4357687" y="218440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573587" y="2198688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2414587" y="460057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2424112" y="189547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 flipV="1">
            <a:off x="2328862" y="2103438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 flipH="1" flipV="1">
            <a:off x="928687" y="338931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0" y="31496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33575" y="1187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00537" y="1187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1947862" y="4852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329112" y="48387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52487" y="2327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59112" y="1490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3160712" y="2643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43237" y="4535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11612" y="314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4660900" y="314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09637" y="3857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587500" y="2846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2251075" y="2846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3348037" y="3756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996950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864100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2482850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859338" y="1765300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9</a:t>
            </a:r>
            <a:endParaRPr lang="en-US" b="1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2501900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1503363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5" name="Line 9"/>
          <p:cNvSpPr>
            <a:spLocks noChangeShapeType="1"/>
          </p:cNvSpPr>
          <p:nvPr/>
        </p:nvSpPr>
        <p:spPr bwMode="auto">
          <a:xfrm>
            <a:off x="1562100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701925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 flipV="1">
            <a:off x="2917825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>
            <a:off x="5076825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5292725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3133725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3143250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 flipV="1">
            <a:off x="3048000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 flipH="1" flipV="1">
            <a:off x="1647825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719138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1571625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778250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3879850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762375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730750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380038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1628775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230663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2970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4067175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1428751"/>
            <a:ext cx="76485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58775" y="3106738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225925" y="4325938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 smtClean="0">
              <a:sym typeface="Symbol" panose="05050102010706020507" pitchFamily="18" charset="2"/>
            </a:endParaRP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844675" y="4333875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 smtClean="0">
              <a:sym typeface="Symbol" panose="05050102010706020507" pitchFamily="18" charset="2"/>
            </a:endParaRP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221163" y="1641475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63725" y="1641475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65188" y="21558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63750" y="222885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522788" y="2260602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54576" y="3495676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54576" y="2063749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327691" y="2185988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80963" y="3187700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2206099" y="1198167"/>
            <a:ext cx="287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450577" y="116118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63750" y="491678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86799" y="489887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933450" y="236537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140075" y="15287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707063" y="404891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124200" y="4573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112023" y="304244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168689" y="25463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90600" y="38957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68463" y="28844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94479" y="28781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132513" y="2938462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67836" y="3020218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92268" y="3657897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93204" y="4644231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93204" y="1919288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996950" y="323056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864100" y="444976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 smtClean="0">
              <a:sym typeface="Symbol" panose="05050102010706020507" pitchFamily="18" charset="2"/>
            </a:endParaRPr>
          </a:p>
          <a:p>
            <a:pPr algn="ctr"/>
            <a:r>
              <a:rPr lang="en-US" b="1" dirty="0" smtClean="0">
                <a:sym typeface="Symbol" panose="05050102010706020507" pitchFamily="18" charset="2"/>
              </a:rPr>
              <a:t>ꝏ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2482850" y="4457700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 smtClean="0">
              <a:sym typeface="Symbol" panose="05050102010706020507" pitchFamily="18" charset="2"/>
            </a:endParaRPr>
          </a:p>
          <a:p>
            <a:pPr algn="ctr"/>
            <a:r>
              <a:rPr lang="en-US" b="1" dirty="0" smtClean="0">
                <a:sym typeface="Symbol" panose="05050102010706020507" pitchFamily="18" charset="2"/>
              </a:rPr>
              <a:t>ꝏ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859338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2501900" y="1765300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1503363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701925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5160963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5492751" y="3619501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5492751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965866" y="2309813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719138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2643188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5019674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701925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5124974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1571625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778250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6345238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762375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750198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6251159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1628775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2306638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932654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770688" y="306228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7506011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1530443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3131379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3131379" y="204311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6062090" y="104121"/>
            <a:ext cx="2887842" cy="193899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v </a:t>
            </a:r>
            <a:r>
              <a:rPr lang="en-US" sz="2000" dirty="0">
                <a:sym typeface="Symbol" pitchFamily="18" charset="2"/>
              </a:rPr>
              <a:t> V[G] </a:t>
            </a:r>
            <a:r>
              <a:rPr lang="en-US" sz="2000" b="1" dirty="0">
                <a:sym typeface="Symbol" pitchFamily="18" charset="2"/>
              </a:rPr>
              <a:t>do</a:t>
            </a:r>
            <a:endParaRPr lang="en-US" sz="20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dirty="0" smtClean="0">
                <a:sym typeface="Symbol" pitchFamily="18" charset="2"/>
              </a:rPr>
              <a:t>end</a:t>
            </a:r>
            <a:r>
              <a:rPr lang="en-US" sz="2000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d[s] := 0</a:t>
            </a:r>
          </a:p>
        </p:txBody>
      </p:sp>
    </p:spTree>
    <p:extLst>
      <p:ext uri="{BB962C8B-B14F-4D97-AF65-F5344CB8AC3E}">
        <p14:creationId xmlns:p14="http://schemas.microsoft.com/office/powerpoint/2010/main" val="30487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87350" y="3125788"/>
            <a:ext cx="649288" cy="620712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254500" y="4344988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 smtClean="0">
              <a:sym typeface="Symbol" panose="05050102010706020507" pitchFamily="18" charset="2"/>
            </a:endParaRPr>
          </a:p>
          <a:p>
            <a:pPr algn="ctr"/>
            <a:r>
              <a:rPr lang="en-US" b="1" dirty="0" smtClean="0">
                <a:sym typeface="Symbol" panose="05050102010706020507" pitchFamily="18" charset="2"/>
              </a:rPr>
              <a:t>ꝏ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873250" y="4352925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 smtClean="0">
              <a:sym typeface="Symbol" panose="05050102010706020507" pitchFamily="18" charset="2"/>
            </a:endParaRPr>
          </a:p>
          <a:p>
            <a:pPr algn="ctr"/>
            <a:r>
              <a:rPr lang="en-US" b="1" dirty="0" smtClean="0">
                <a:sym typeface="Symbol" panose="05050102010706020507" pitchFamily="18" charset="2"/>
              </a:rPr>
              <a:t>ꝏ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249738" y="1660525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92300" y="1660525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93763" y="217487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92325" y="224790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551363" y="2279652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83151" y="3514726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83151" y="2082799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356266" y="2205038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109538" y="3206750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2033588" y="119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410074" y="1141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92325" y="493583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515374" y="491792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962025" y="23844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168650" y="15478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735638" y="406796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152775" y="45926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140598" y="306149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641559" y="211058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1019175" y="391477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97038" y="29035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323054" y="28971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161088" y="2957512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96411" y="3039268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920843" y="3676947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521779" y="4663281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521779" y="1938338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22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730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3940175" y="444976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558925" y="4457700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3935413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577975" y="1765300"/>
            <a:ext cx="649288" cy="62071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579438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17780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237038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568826" y="3619501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568826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041941" y="2309813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-204787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734344" y="12858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080272" y="126668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1778000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201049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647700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2854325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421313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2838450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3826273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327234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704850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382713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008729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5846763" y="306228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582086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606518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207454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207454" y="204311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90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215900" y="340201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083050" y="462121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01800" y="4629150"/>
            <a:ext cx="649288" cy="620713"/>
          </a:xfrm>
          <a:prstGeom prst="ellipse">
            <a:avLst/>
          </a:prstGeom>
          <a:solidFill>
            <a:srgbClr val="92D050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078288" y="193675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720850" y="193675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722313" y="245110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1920875" y="252412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379913" y="255587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711701" y="3790951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711701" y="235902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184816" y="2481263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-61912" y="348297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877219" y="130175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298156" y="129301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1804988" y="5218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211638" y="517668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790575" y="26606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2997200" y="18240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564188" y="434419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2981325" y="48688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3969148" y="333772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470109" y="238680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847725" y="4191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525588" y="31797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151604" y="3173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5989638" y="323373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724961" y="331549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749393" y="395317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350329" y="493950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350329" y="221456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5026025" y="4811415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26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40123" y="80964"/>
            <a:ext cx="8686800" cy="1052513"/>
          </a:xfrm>
        </p:spPr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273050" y="328771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40200" y="450691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58950" y="451485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35438" y="182245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778000" y="182245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779463" y="233680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1978025" y="240982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37063" y="244157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768851" y="3676651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768851" y="224472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41966" y="236696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-4762" y="336867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28813" y="1352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294187" y="133082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1978025" y="50977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01074" y="507985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47725" y="25463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54350" y="17097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21338" y="422989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38475" y="47545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26298" y="322342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27259" y="227250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04875" y="40767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582738" y="30654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08754" y="30591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46788" y="311943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782111" y="320119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06543" y="383887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07479" y="482520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07479" y="210026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73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2067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8782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80657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83063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2562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27088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25650" y="235267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84688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16476" y="3619501"/>
            <a:ext cx="1447799" cy="10779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16476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89591" y="230981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42863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66913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43399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25650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48699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95350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101975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68963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86100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73923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74884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52500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30363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56379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94413" y="306228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29736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54168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55104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55104" y="204311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0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Relaxation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2520950" y="1677703"/>
            <a:ext cx="3322638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v </a:t>
            </a:r>
            <a:r>
              <a:rPr lang="en-US" dirty="0">
                <a:sym typeface="Symbol" pitchFamily="18" charset="2"/>
              </a:rPr>
              <a:t> V[G] </a:t>
            </a:r>
            <a:r>
              <a:rPr lang="en-US" b="1" dirty="0">
                <a:sym typeface="Symbol" pitchFamily="18" charset="2"/>
              </a:rPr>
              <a:t>do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 smtClean="0">
                <a:sym typeface="Symbol" pitchFamily="18" charset="2"/>
              </a:rPr>
              <a:t>end</a:t>
            </a:r>
            <a:r>
              <a:rPr lang="en-US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d[s] := 0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2520950" y="4667795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242888" y="1235869"/>
            <a:ext cx="744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Algorithms keep track of d[v], </a:t>
            </a:r>
            <a:r>
              <a:rPr lang="en-US" dirty="0">
                <a:sym typeface="Symbol" panose="05050102010706020507" pitchFamily="18" charset="2"/>
              </a:rPr>
              <a:t>[v].  </a:t>
            </a:r>
            <a:r>
              <a:rPr lang="en-US" b="1" dirty="0">
                <a:solidFill>
                  <a:srgbClr val="CC0000"/>
                </a:solidFill>
                <a:sym typeface="Symbol" panose="05050102010706020507" pitchFamily="18" charset="2"/>
              </a:rPr>
              <a:t>Initialized</a:t>
            </a:r>
            <a:r>
              <a:rPr lang="en-US" dirty="0">
                <a:sym typeface="Symbol" panose="05050102010706020507" pitchFamily="18" charset="2"/>
              </a:rPr>
              <a:t> as follows:</a:t>
            </a:r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242888" y="4149191"/>
            <a:ext cx="719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These values are changed when an edge (u, v) is </a:t>
            </a:r>
            <a:r>
              <a:rPr lang="en-US" b="1" dirty="0">
                <a:solidFill>
                  <a:srgbClr val="CC0000"/>
                </a:solidFill>
              </a:rPr>
              <a:t>relaxed</a:t>
            </a:r>
            <a:r>
              <a:rPr lang="en-US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2067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8782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80657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83063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2562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27088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25650" y="235267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84688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16476" y="3619501"/>
            <a:ext cx="1447799" cy="10779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16476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89591" y="230981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42863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66913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43399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25650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48699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95350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101975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68963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86100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73923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74884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52500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30363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56379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94413" y="3062287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29736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54168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55104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55104" y="204311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19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11150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78300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97050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73538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16100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17563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16125" y="235267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75163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06951" y="3619501"/>
            <a:ext cx="1447799" cy="10779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06951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80066" y="230981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33338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57388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33874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16125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39174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85825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92450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59438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76575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64398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65359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42975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20838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46854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84888" y="3062287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20211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44643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45579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45579" y="2043113"/>
            <a:ext cx="1727959" cy="873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39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11150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78300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97050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73538" y="1765300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16100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17563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16125" y="235267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75163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06951" y="3619501"/>
            <a:ext cx="1447799" cy="10779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06951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80066" y="230981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33338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57388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33874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16125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39174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85825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92450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59438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76575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64398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65359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42975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20838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46854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84888" y="3062287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20211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44643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45579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45579" y="2043113"/>
            <a:ext cx="1727959" cy="873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29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852611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/>
              <a:t>Thank You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3135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Bellman-Ford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4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678503" y="2128079"/>
            <a:ext cx="3322638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v </a:t>
            </a:r>
            <a:r>
              <a:rPr lang="en-US" dirty="0">
                <a:sym typeface="Symbol" pitchFamily="18" charset="2"/>
              </a:rPr>
              <a:t> V[G] </a:t>
            </a:r>
            <a:r>
              <a:rPr lang="en-US" b="1" dirty="0">
                <a:sym typeface="Symbol" pitchFamily="18" charset="2"/>
              </a:rPr>
              <a:t>do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 smtClean="0">
                <a:sym typeface="Symbol" pitchFamily="18" charset="2"/>
              </a:rPr>
              <a:t>end</a:t>
            </a:r>
            <a:r>
              <a:rPr lang="en-US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d[s] := 0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4404341" y="231064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18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Bellman-Ford Algorithm</a:t>
            </a:r>
            <a:endParaRPr lang="en-US" smtClean="0"/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295275" y="1112471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Can have negative-weight edges.  </a:t>
            </a:r>
            <a:endParaRPr lang="en-US" dirty="0" smtClean="0"/>
          </a:p>
          <a:p>
            <a:r>
              <a:rPr lang="en-US" dirty="0" smtClean="0">
                <a:solidFill>
                  <a:srgbClr val="CC0000"/>
                </a:solidFill>
              </a:rPr>
              <a:t>Will </a:t>
            </a:r>
            <a:r>
              <a:rPr lang="en-US" dirty="0">
                <a:solidFill>
                  <a:srgbClr val="CC0000"/>
                </a:solidFill>
              </a:rPr>
              <a:t>“detect” </a:t>
            </a:r>
            <a:r>
              <a:rPr lang="en-US" u="sng" dirty="0" smtClean="0">
                <a:solidFill>
                  <a:srgbClr val="CC0000"/>
                </a:solidFill>
              </a:rPr>
              <a:t>reachable</a:t>
            </a:r>
            <a:r>
              <a:rPr lang="en-US" dirty="0" smtClean="0">
                <a:solidFill>
                  <a:srgbClr val="CC0000"/>
                </a:solidFill>
              </a:rPr>
              <a:t> negative-weight cycles</a:t>
            </a:r>
            <a:r>
              <a:rPr lang="en-US" dirty="0">
                <a:solidFill>
                  <a:srgbClr val="CC0000"/>
                </a:solidFill>
              </a:rPr>
              <a:t>.</a:t>
            </a:r>
            <a:endParaRPr lang="en-US" dirty="0"/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2339715" y="1963666"/>
            <a:ext cx="4117975" cy="44862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:= 1 to |V[G]| –1 </a:t>
            </a:r>
            <a:r>
              <a:rPr lang="en-US" b="1" dirty="0"/>
              <a:t>do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(u, v) in E[G] </a:t>
            </a:r>
            <a:r>
              <a:rPr lang="en-US" b="1" dirty="0"/>
              <a:t>do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b="1" dirty="0" smtClean="0"/>
              <a:t>end</a:t>
            </a:r>
            <a:r>
              <a:rPr lang="en-US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b="1" dirty="0"/>
              <a:t>for</a:t>
            </a:r>
            <a:r>
              <a:rPr lang="en-US" dirty="0"/>
              <a:t> each (u, v) in E[G] </a:t>
            </a:r>
            <a:r>
              <a:rPr lang="en-US" b="1" dirty="0"/>
              <a:t>do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		</a:t>
            </a:r>
            <a:r>
              <a:rPr lang="en-US" b="1" dirty="0"/>
              <a:t>return</a:t>
            </a:r>
            <a:r>
              <a:rPr lang="en-US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b="1" dirty="0" smtClean="0"/>
              <a:t>end</a:t>
            </a:r>
            <a:r>
              <a:rPr lang="en-US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b="1" dirty="0"/>
              <a:t>return</a:t>
            </a:r>
            <a:r>
              <a:rPr lang="en-US" dirty="0"/>
              <a:t> true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6578221" y="3400307"/>
            <a:ext cx="2403853" cy="83099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Time Complexity</a:t>
            </a:r>
            <a:endParaRPr lang="en-US" dirty="0"/>
          </a:p>
          <a:p>
            <a:pPr algn="ctr"/>
            <a:r>
              <a:rPr lang="en-US" dirty="0" smtClean="0"/>
              <a:t>O(VE)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2531" name="Content Placeholder 5"/>
          <p:cNvSpPr>
            <a:spLocks noGrp="1"/>
          </p:cNvSpPr>
          <p:nvPr>
            <p:ph idx="1"/>
          </p:nvPr>
        </p:nvSpPr>
        <p:spPr>
          <a:xfrm>
            <a:off x="295275" y="1574799"/>
            <a:ext cx="8686800" cy="1045571"/>
          </a:xfrm>
        </p:spPr>
        <p:txBody>
          <a:bodyPr/>
          <a:lstStyle/>
          <a:p>
            <a:r>
              <a:rPr lang="en-US" dirty="0" smtClean="0"/>
              <a:t>So if Bellman-Ford has not converged after V(G) - 1 iterations, then there cannot be a shortest path tree, so there must be a negative weight cycle.</a:t>
            </a:r>
          </a:p>
        </p:txBody>
      </p:sp>
    </p:spTree>
    <p:extLst>
      <p:ext uri="{BB962C8B-B14F-4D97-AF65-F5344CB8AC3E}">
        <p14:creationId xmlns:p14="http://schemas.microsoft.com/office/powerpoint/2010/main" val="23255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0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Relaxation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238374"/>
            <a:ext cx="3962400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2" y="2238373"/>
            <a:ext cx="3633788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573087" y="312578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4440237" y="434498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59" name="Oval 5"/>
          <p:cNvSpPr>
            <a:spLocks noChangeArrowheads="1"/>
          </p:cNvSpPr>
          <p:nvPr/>
        </p:nvSpPr>
        <p:spPr bwMode="auto">
          <a:xfrm>
            <a:off x="2058987" y="435292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4435475" y="166052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>
            <a:off x="2078037" y="166052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 flipV="1">
            <a:off x="1079500" y="217487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1138237" y="3662363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2365375" y="2262188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4768850" y="2270125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709862" y="465772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674937" y="180975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2624137" y="2160588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 flipV="1">
            <a:off x="1223962" y="344646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295275" y="320675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2228850" y="124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4595812" y="124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243137" y="4910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624387" y="48958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1147762" y="2384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3354387" y="14192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4046537" y="2498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3338512" y="4592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4756150" y="3206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3580" name="Text Box 29"/>
          <p:cNvSpPr txBox="1">
            <a:spLocks noChangeArrowheads="1"/>
          </p:cNvSpPr>
          <p:nvPr/>
        </p:nvSpPr>
        <p:spPr bwMode="auto">
          <a:xfrm>
            <a:off x="1204912" y="3914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3581" name="Text Box 30"/>
          <p:cNvSpPr txBox="1">
            <a:spLocks noChangeArrowheads="1"/>
          </p:cNvSpPr>
          <p:nvPr/>
        </p:nvSpPr>
        <p:spPr bwMode="auto">
          <a:xfrm>
            <a:off x="2054225" y="2789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3582" name="Line 32"/>
          <p:cNvSpPr>
            <a:spLocks noChangeShapeType="1"/>
          </p:cNvSpPr>
          <p:nvPr/>
        </p:nvSpPr>
        <p:spPr bwMode="auto">
          <a:xfrm flipH="1">
            <a:off x="2695575" y="2060575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3" name="Text Box 33"/>
          <p:cNvSpPr txBox="1">
            <a:spLocks noChangeArrowheads="1"/>
          </p:cNvSpPr>
          <p:nvPr/>
        </p:nvSpPr>
        <p:spPr bwMode="auto">
          <a:xfrm>
            <a:off x="3254375" y="2009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3584" name="Line 34"/>
          <p:cNvSpPr>
            <a:spLocks noChangeShapeType="1"/>
          </p:cNvSpPr>
          <p:nvPr/>
        </p:nvSpPr>
        <p:spPr bwMode="auto">
          <a:xfrm>
            <a:off x="2595562" y="2205038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5" name="Text Box 35"/>
          <p:cNvSpPr txBox="1">
            <a:spLocks noChangeArrowheads="1"/>
          </p:cNvSpPr>
          <p:nvPr/>
        </p:nvSpPr>
        <p:spPr bwMode="auto">
          <a:xfrm>
            <a:off x="3970337" y="34163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3586" name="Text Box 36"/>
          <p:cNvSpPr txBox="1">
            <a:spLocks noChangeArrowheads="1"/>
          </p:cNvSpPr>
          <p:nvPr/>
        </p:nvSpPr>
        <p:spPr bwMode="auto">
          <a:xfrm>
            <a:off x="3557587" y="3798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34012" y="2238375"/>
            <a:ext cx="3322638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v </a:t>
            </a:r>
            <a:r>
              <a:rPr lang="en-US" dirty="0">
                <a:sym typeface="Symbol" pitchFamily="18" charset="2"/>
              </a:rPr>
              <a:t> V[G] </a:t>
            </a:r>
            <a:r>
              <a:rPr lang="en-US" b="1" dirty="0">
                <a:sym typeface="Symbol" pitchFamily="18" charset="2"/>
              </a:rPr>
              <a:t>do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 smtClean="0">
                <a:sym typeface="Symbol" pitchFamily="18" charset="2"/>
              </a:rPr>
              <a:t>end</a:t>
            </a:r>
            <a:r>
              <a:rPr lang="en-US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d[s] := 0</a:t>
            </a:r>
          </a:p>
        </p:txBody>
      </p:sp>
    </p:spTree>
    <p:extLst>
      <p:ext uri="{BB962C8B-B14F-4D97-AF65-F5344CB8AC3E}">
        <p14:creationId xmlns:p14="http://schemas.microsoft.com/office/powerpoint/2010/main" val="13510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406400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4273550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3559" name="Oval 5"/>
          <p:cNvSpPr>
            <a:spLocks noChangeArrowheads="1"/>
          </p:cNvSpPr>
          <p:nvPr/>
        </p:nvSpPr>
        <p:spPr bwMode="auto">
          <a:xfrm>
            <a:off x="1892300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4268788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>
            <a:off x="1911350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 flipV="1">
            <a:off x="912813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971550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2198688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4602163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543175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508250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2457450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 flipV="1">
            <a:off x="1057275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128588" y="331152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2062163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4429125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076450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457700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981075" y="248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31877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3879850" y="26035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3171825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458946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3580" name="Text Box 29"/>
          <p:cNvSpPr txBox="1">
            <a:spLocks noChangeArrowheads="1"/>
          </p:cNvSpPr>
          <p:nvPr/>
        </p:nvSpPr>
        <p:spPr bwMode="auto">
          <a:xfrm>
            <a:off x="1038225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3581" name="Text Box 30"/>
          <p:cNvSpPr txBox="1">
            <a:spLocks noChangeArrowheads="1"/>
          </p:cNvSpPr>
          <p:nvPr/>
        </p:nvSpPr>
        <p:spPr bwMode="auto">
          <a:xfrm>
            <a:off x="1887538" y="2894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3582" name="Line 32"/>
          <p:cNvSpPr>
            <a:spLocks noChangeShapeType="1"/>
          </p:cNvSpPr>
          <p:nvPr/>
        </p:nvSpPr>
        <p:spPr bwMode="auto">
          <a:xfrm flipH="1">
            <a:off x="2528888" y="216535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3" name="Text Box 33"/>
          <p:cNvSpPr txBox="1">
            <a:spLocks noChangeArrowheads="1"/>
          </p:cNvSpPr>
          <p:nvPr/>
        </p:nvSpPr>
        <p:spPr bwMode="auto">
          <a:xfrm>
            <a:off x="3087688" y="21145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3584" name="Line 34"/>
          <p:cNvSpPr>
            <a:spLocks noChangeShapeType="1"/>
          </p:cNvSpPr>
          <p:nvPr/>
        </p:nvSpPr>
        <p:spPr bwMode="auto">
          <a:xfrm>
            <a:off x="2428875" y="2309813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5" name="Text Box 35"/>
          <p:cNvSpPr txBox="1">
            <a:spLocks noChangeArrowheads="1"/>
          </p:cNvSpPr>
          <p:nvPr/>
        </p:nvSpPr>
        <p:spPr bwMode="auto">
          <a:xfrm>
            <a:off x="3803650" y="3521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3586" name="Text Box 36"/>
          <p:cNvSpPr txBox="1">
            <a:spLocks noChangeArrowheads="1"/>
          </p:cNvSpPr>
          <p:nvPr/>
        </p:nvSpPr>
        <p:spPr bwMode="auto">
          <a:xfrm>
            <a:off x="3390900" y="3903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34012" y="2238375"/>
            <a:ext cx="3322638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v </a:t>
            </a:r>
            <a:r>
              <a:rPr lang="en-US" dirty="0">
                <a:sym typeface="Symbol" pitchFamily="18" charset="2"/>
              </a:rPr>
              <a:t> V[G] </a:t>
            </a:r>
            <a:r>
              <a:rPr lang="en-US" b="1" dirty="0">
                <a:sym typeface="Symbol" pitchFamily="18" charset="2"/>
              </a:rPr>
              <a:t>do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 smtClean="0">
                <a:sym typeface="Symbol" pitchFamily="18" charset="2"/>
              </a:rPr>
              <a:t>end</a:t>
            </a:r>
            <a:r>
              <a:rPr lang="en-US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d[s] := 0</a:t>
            </a:r>
          </a:p>
        </p:txBody>
      </p:sp>
    </p:spTree>
    <p:extLst>
      <p:ext uri="{BB962C8B-B14F-4D97-AF65-F5344CB8AC3E}">
        <p14:creationId xmlns:p14="http://schemas.microsoft.com/office/powerpoint/2010/main" val="38415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4581" name="Oval 3"/>
          <p:cNvSpPr>
            <a:spLocks noChangeArrowheads="1"/>
          </p:cNvSpPr>
          <p:nvPr/>
        </p:nvSpPr>
        <p:spPr bwMode="auto">
          <a:xfrm>
            <a:off x="425450" y="321151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4582" name="Oval 4"/>
          <p:cNvSpPr>
            <a:spLocks noChangeArrowheads="1"/>
          </p:cNvSpPr>
          <p:nvPr/>
        </p:nvSpPr>
        <p:spPr bwMode="auto">
          <a:xfrm>
            <a:off x="4292600" y="443071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4583" name="Oval 5"/>
          <p:cNvSpPr>
            <a:spLocks noChangeArrowheads="1"/>
          </p:cNvSpPr>
          <p:nvPr/>
        </p:nvSpPr>
        <p:spPr bwMode="auto">
          <a:xfrm>
            <a:off x="1911350" y="443865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24584" name="Oval 6"/>
          <p:cNvSpPr>
            <a:spLocks noChangeArrowheads="1"/>
          </p:cNvSpPr>
          <p:nvPr/>
        </p:nvSpPr>
        <p:spPr bwMode="auto">
          <a:xfrm>
            <a:off x="4287838" y="174625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4585" name="Oval 7"/>
          <p:cNvSpPr>
            <a:spLocks noChangeArrowheads="1"/>
          </p:cNvSpPr>
          <p:nvPr/>
        </p:nvSpPr>
        <p:spPr bwMode="auto">
          <a:xfrm>
            <a:off x="1930400" y="174625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6</a:t>
            </a:r>
            <a:endParaRPr lang="en-US" b="1"/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 flipV="1">
            <a:off x="931863" y="226060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>
            <a:off x="990600" y="374808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8" name="Line 10"/>
          <p:cNvSpPr>
            <a:spLocks noChangeShapeType="1"/>
          </p:cNvSpPr>
          <p:nvPr/>
        </p:nvSpPr>
        <p:spPr bwMode="auto">
          <a:xfrm>
            <a:off x="2217738" y="234791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9" name="Line 11"/>
          <p:cNvSpPr>
            <a:spLocks noChangeShapeType="1"/>
          </p:cNvSpPr>
          <p:nvPr/>
        </p:nvSpPr>
        <p:spPr bwMode="auto">
          <a:xfrm flipV="1">
            <a:off x="4621213" y="235585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0" name="Line 12"/>
          <p:cNvSpPr>
            <a:spLocks noChangeShapeType="1"/>
          </p:cNvSpPr>
          <p:nvPr/>
        </p:nvSpPr>
        <p:spPr bwMode="auto">
          <a:xfrm>
            <a:off x="2562225" y="474345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1" name="Line 13"/>
          <p:cNvSpPr>
            <a:spLocks noChangeShapeType="1"/>
          </p:cNvSpPr>
          <p:nvPr/>
        </p:nvSpPr>
        <p:spPr bwMode="auto">
          <a:xfrm>
            <a:off x="2527300" y="189547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2" name="Line 14"/>
          <p:cNvSpPr>
            <a:spLocks noChangeShapeType="1"/>
          </p:cNvSpPr>
          <p:nvPr/>
        </p:nvSpPr>
        <p:spPr bwMode="auto">
          <a:xfrm flipV="1">
            <a:off x="2476500" y="224631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 flipH="1" flipV="1">
            <a:off x="1076325" y="353218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4" name="Text Box 16"/>
          <p:cNvSpPr txBox="1">
            <a:spLocks noChangeArrowheads="1"/>
          </p:cNvSpPr>
          <p:nvPr/>
        </p:nvSpPr>
        <p:spPr bwMode="auto">
          <a:xfrm>
            <a:off x="147638" y="329247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4595" name="Text Box 17"/>
          <p:cNvSpPr txBox="1">
            <a:spLocks noChangeArrowheads="1"/>
          </p:cNvSpPr>
          <p:nvPr/>
        </p:nvSpPr>
        <p:spPr bwMode="auto">
          <a:xfrm>
            <a:off x="2081213" y="1330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4596" name="Text Box 18"/>
          <p:cNvSpPr txBox="1">
            <a:spLocks noChangeArrowheads="1"/>
          </p:cNvSpPr>
          <p:nvPr/>
        </p:nvSpPr>
        <p:spPr bwMode="auto">
          <a:xfrm>
            <a:off x="4448175" y="1330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4597" name="Text Box 19"/>
          <p:cNvSpPr txBox="1">
            <a:spLocks noChangeArrowheads="1"/>
          </p:cNvSpPr>
          <p:nvPr/>
        </p:nvSpPr>
        <p:spPr bwMode="auto">
          <a:xfrm>
            <a:off x="2095500" y="4995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4598" name="Text Box 20"/>
          <p:cNvSpPr txBox="1">
            <a:spLocks noChangeArrowheads="1"/>
          </p:cNvSpPr>
          <p:nvPr/>
        </p:nvSpPr>
        <p:spPr bwMode="auto">
          <a:xfrm>
            <a:off x="4476750" y="498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4599" name="Text Box 21"/>
          <p:cNvSpPr txBox="1">
            <a:spLocks noChangeArrowheads="1"/>
          </p:cNvSpPr>
          <p:nvPr/>
        </p:nvSpPr>
        <p:spPr bwMode="auto">
          <a:xfrm>
            <a:off x="1000125" y="2470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4600" name="Text Box 22"/>
          <p:cNvSpPr txBox="1">
            <a:spLocks noChangeArrowheads="1"/>
          </p:cNvSpPr>
          <p:nvPr/>
        </p:nvSpPr>
        <p:spPr bwMode="auto">
          <a:xfrm>
            <a:off x="3206750" y="1504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4601" name="Text Box 23"/>
          <p:cNvSpPr txBox="1">
            <a:spLocks noChangeArrowheads="1"/>
          </p:cNvSpPr>
          <p:nvPr/>
        </p:nvSpPr>
        <p:spPr bwMode="auto">
          <a:xfrm>
            <a:off x="3898900" y="25844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4602" name="Text Box 24"/>
          <p:cNvSpPr txBox="1">
            <a:spLocks noChangeArrowheads="1"/>
          </p:cNvSpPr>
          <p:nvPr/>
        </p:nvSpPr>
        <p:spPr bwMode="auto">
          <a:xfrm>
            <a:off x="3190875" y="4678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4603" name="Text Box 25"/>
          <p:cNvSpPr txBox="1">
            <a:spLocks noChangeArrowheads="1"/>
          </p:cNvSpPr>
          <p:nvPr/>
        </p:nvSpPr>
        <p:spPr bwMode="auto">
          <a:xfrm>
            <a:off x="4608513" y="329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4604" name="Text Box 26"/>
          <p:cNvSpPr txBox="1">
            <a:spLocks noChangeArrowheads="1"/>
          </p:cNvSpPr>
          <p:nvPr/>
        </p:nvSpPr>
        <p:spPr bwMode="auto">
          <a:xfrm>
            <a:off x="1057275" y="40005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4605" name="Text Box 27"/>
          <p:cNvSpPr txBox="1">
            <a:spLocks noChangeArrowheads="1"/>
          </p:cNvSpPr>
          <p:nvPr/>
        </p:nvSpPr>
        <p:spPr bwMode="auto">
          <a:xfrm>
            <a:off x="1906588" y="28749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4606" name="Line 28"/>
          <p:cNvSpPr>
            <a:spLocks noChangeShapeType="1"/>
          </p:cNvSpPr>
          <p:nvPr/>
        </p:nvSpPr>
        <p:spPr bwMode="auto">
          <a:xfrm flipH="1">
            <a:off x="2547938" y="214630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7" name="Text Box 29"/>
          <p:cNvSpPr txBox="1">
            <a:spLocks noChangeArrowheads="1"/>
          </p:cNvSpPr>
          <p:nvPr/>
        </p:nvSpPr>
        <p:spPr bwMode="auto">
          <a:xfrm>
            <a:off x="3106738" y="20955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4608" name="Line 30"/>
          <p:cNvSpPr>
            <a:spLocks noChangeShapeType="1"/>
          </p:cNvSpPr>
          <p:nvPr/>
        </p:nvSpPr>
        <p:spPr bwMode="auto">
          <a:xfrm>
            <a:off x="2447925" y="2290763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9" name="Text Box 31"/>
          <p:cNvSpPr txBox="1">
            <a:spLocks noChangeArrowheads="1"/>
          </p:cNvSpPr>
          <p:nvPr/>
        </p:nvSpPr>
        <p:spPr bwMode="auto">
          <a:xfrm>
            <a:off x="3822700" y="3502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4610" name="Text Box 32"/>
          <p:cNvSpPr txBox="1">
            <a:spLocks noChangeArrowheads="1"/>
          </p:cNvSpPr>
          <p:nvPr/>
        </p:nvSpPr>
        <p:spPr bwMode="auto">
          <a:xfrm>
            <a:off x="3409950" y="38846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424370" y="784761"/>
            <a:ext cx="3557705" cy="378565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:= 1 to |V[G]| –1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</a:t>
            </a:r>
            <a:r>
              <a:rPr lang="en-US" sz="2000" b="1" dirty="0"/>
              <a:t>return</a:t>
            </a:r>
            <a:r>
              <a:rPr lang="en-US" sz="20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return</a:t>
            </a:r>
            <a:r>
              <a:rPr lang="en-US" sz="20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24370" y="4713655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288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5605" name="Oval 3"/>
          <p:cNvSpPr>
            <a:spLocks noChangeArrowheads="1"/>
          </p:cNvSpPr>
          <p:nvPr/>
        </p:nvSpPr>
        <p:spPr bwMode="auto">
          <a:xfrm>
            <a:off x="277812" y="324008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4144962" y="445928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763712" y="446722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140200" y="177482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4</a:t>
            </a:r>
            <a:endParaRPr lang="en-US" b="1"/>
          </a:p>
        </p:txBody>
      </p:sp>
      <p:sp>
        <p:nvSpPr>
          <p:cNvPr id="25609" name="Oval 7"/>
          <p:cNvSpPr>
            <a:spLocks noChangeArrowheads="1"/>
          </p:cNvSpPr>
          <p:nvPr/>
        </p:nvSpPr>
        <p:spPr bwMode="auto">
          <a:xfrm>
            <a:off x="1782762" y="177482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6</a:t>
            </a:r>
            <a:endParaRPr lang="en-US" b="1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 flipV="1">
            <a:off x="784225" y="2289175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1" name="Line 9"/>
          <p:cNvSpPr>
            <a:spLocks noChangeShapeType="1"/>
          </p:cNvSpPr>
          <p:nvPr/>
        </p:nvSpPr>
        <p:spPr bwMode="auto">
          <a:xfrm>
            <a:off x="842962" y="377666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2070100" y="2376488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3" name="Line 11"/>
          <p:cNvSpPr>
            <a:spLocks noChangeShapeType="1"/>
          </p:cNvSpPr>
          <p:nvPr/>
        </p:nvSpPr>
        <p:spPr bwMode="auto">
          <a:xfrm flipV="1">
            <a:off x="4473575" y="2384425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>
            <a:off x="2414587" y="477202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5" name="Line 13"/>
          <p:cNvSpPr>
            <a:spLocks noChangeShapeType="1"/>
          </p:cNvSpPr>
          <p:nvPr/>
        </p:nvSpPr>
        <p:spPr bwMode="auto">
          <a:xfrm>
            <a:off x="2379662" y="192405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6" name="Line 14"/>
          <p:cNvSpPr>
            <a:spLocks noChangeShapeType="1"/>
          </p:cNvSpPr>
          <p:nvPr/>
        </p:nvSpPr>
        <p:spPr bwMode="auto">
          <a:xfrm flipV="1">
            <a:off x="2328862" y="2274888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7" name="Line 15"/>
          <p:cNvSpPr>
            <a:spLocks noChangeShapeType="1"/>
          </p:cNvSpPr>
          <p:nvPr/>
        </p:nvSpPr>
        <p:spPr bwMode="auto">
          <a:xfrm flipH="1" flipV="1">
            <a:off x="928687" y="356076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8" name="Text Box 16"/>
          <p:cNvSpPr txBox="1">
            <a:spLocks noChangeArrowheads="1"/>
          </p:cNvSpPr>
          <p:nvPr/>
        </p:nvSpPr>
        <p:spPr bwMode="auto">
          <a:xfrm>
            <a:off x="0" y="332105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5619" name="Text Box 17"/>
          <p:cNvSpPr txBox="1">
            <a:spLocks noChangeArrowheads="1"/>
          </p:cNvSpPr>
          <p:nvPr/>
        </p:nvSpPr>
        <p:spPr bwMode="auto">
          <a:xfrm>
            <a:off x="1933575" y="1358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5620" name="Text Box 18"/>
          <p:cNvSpPr txBox="1">
            <a:spLocks noChangeArrowheads="1"/>
          </p:cNvSpPr>
          <p:nvPr/>
        </p:nvSpPr>
        <p:spPr bwMode="auto">
          <a:xfrm>
            <a:off x="4300537" y="1358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5621" name="Text Box 19"/>
          <p:cNvSpPr txBox="1">
            <a:spLocks noChangeArrowheads="1"/>
          </p:cNvSpPr>
          <p:nvPr/>
        </p:nvSpPr>
        <p:spPr bwMode="auto">
          <a:xfrm>
            <a:off x="1947862" y="50244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5622" name="Text Box 20"/>
          <p:cNvSpPr txBox="1">
            <a:spLocks noChangeArrowheads="1"/>
          </p:cNvSpPr>
          <p:nvPr/>
        </p:nvSpPr>
        <p:spPr bwMode="auto">
          <a:xfrm>
            <a:off x="4329112" y="5010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5623" name="Text Box 21"/>
          <p:cNvSpPr txBox="1">
            <a:spLocks noChangeArrowheads="1"/>
          </p:cNvSpPr>
          <p:nvPr/>
        </p:nvSpPr>
        <p:spPr bwMode="auto">
          <a:xfrm>
            <a:off x="852487" y="2498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5624" name="Text Box 22"/>
          <p:cNvSpPr txBox="1">
            <a:spLocks noChangeArrowheads="1"/>
          </p:cNvSpPr>
          <p:nvPr/>
        </p:nvSpPr>
        <p:spPr bwMode="auto">
          <a:xfrm>
            <a:off x="3059112" y="1533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5625" name="Text Box 23"/>
          <p:cNvSpPr txBox="1">
            <a:spLocks noChangeArrowheads="1"/>
          </p:cNvSpPr>
          <p:nvPr/>
        </p:nvSpPr>
        <p:spPr bwMode="auto">
          <a:xfrm>
            <a:off x="3751262" y="2613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5626" name="Text Box 24"/>
          <p:cNvSpPr txBox="1">
            <a:spLocks noChangeArrowheads="1"/>
          </p:cNvSpPr>
          <p:nvPr/>
        </p:nvSpPr>
        <p:spPr bwMode="auto">
          <a:xfrm>
            <a:off x="3043237" y="47069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5627" name="Text Box 25"/>
          <p:cNvSpPr txBox="1">
            <a:spLocks noChangeArrowheads="1"/>
          </p:cNvSpPr>
          <p:nvPr/>
        </p:nvSpPr>
        <p:spPr bwMode="auto">
          <a:xfrm>
            <a:off x="4460875" y="33210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909637" y="402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5629" name="Text Box 27"/>
          <p:cNvSpPr txBox="1">
            <a:spLocks noChangeArrowheads="1"/>
          </p:cNvSpPr>
          <p:nvPr/>
        </p:nvSpPr>
        <p:spPr bwMode="auto">
          <a:xfrm>
            <a:off x="1758950" y="29035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5630" name="Line 28"/>
          <p:cNvSpPr>
            <a:spLocks noChangeShapeType="1"/>
          </p:cNvSpPr>
          <p:nvPr/>
        </p:nvSpPr>
        <p:spPr bwMode="auto">
          <a:xfrm flipH="1">
            <a:off x="2400300" y="2174875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31" name="Text Box 29"/>
          <p:cNvSpPr txBox="1">
            <a:spLocks noChangeArrowheads="1"/>
          </p:cNvSpPr>
          <p:nvPr/>
        </p:nvSpPr>
        <p:spPr bwMode="auto">
          <a:xfrm>
            <a:off x="2959100" y="2124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5632" name="Line 30"/>
          <p:cNvSpPr>
            <a:spLocks noChangeShapeType="1"/>
          </p:cNvSpPr>
          <p:nvPr/>
        </p:nvSpPr>
        <p:spPr bwMode="auto">
          <a:xfrm>
            <a:off x="2300287" y="2319338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33" name="Text Box 31"/>
          <p:cNvSpPr txBox="1">
            <a:spLocks noChangeArrowheads="1"/>
          </p:cNvSpPr>
          <p:nvPr/>
        </p:nvSpPr>
        <p:spPr bwMode="auto">
          <a:xfrm>
            <a:off x="3675062" y="3530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5634" name="Text Box 32"/>
          <p:cNvSpPr txBox="1">
            <a:spLocks noChangeArrowheads="1"/>
          </p:cNvSpPr>
          <p:nvPr/>
        </p:nvSpPr>
        <p:spPr bwMode="auto">
          <a:xfrm>
            <a:off x="3262312" y="3913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424370" y="832386"/>
            <a:ext cx="3557705" cy="378565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:= 1 to |V[G]| –1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</a:t>
            </a:r>
            <a:r>
              <a:rPr lang="en-US" sz="2000" b="1" dirty="0"/>
              <a:t>return</a:t>
            </a:r>
            <a:r>
              <a:rPr lang="en-US" sz="20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return</a:t>
            </a:r>
            <a:r>
              <a:rPr lang="en-US" sz="20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24370" y="4761280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20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6629" name="Oval 3"/>
          <p:cNvSpPr>
            <a:spLocks noChangeArrowheads="1"/>
          </p:cNvSpPr>
          <p:nvPr/>
        </p:nvSpPr>
        <p:spPr bwMode="auto">
          <a:xfrm>
            <a:off x="309562" y="31448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6630" name="Oval 4"/>
          <p:cNvSpPr>
            <a:spLocks noChangeArrowheads="1"/>
          </p:cNvSpPr>
          <p:nvPr/>
        </p:nvSpPr>
        <p:spPr bwMode="auto">
          <a:xfrm>
            <a:off x="4176712" y="43640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6631" name="Oval 5"/>
          <p:cNvSpPr>
            <a:spLocks noChangeArrowheads="1"/>
          </p:cNvSpPr>
          <p:nvPr/>
        </p:nvSpPr>
        <p:spPr bwMode="auto">
          <a:xfrm>
            <a:off x="1795462" y="43719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26632" name="Oval 6"/>
          <p:cNvSpPr>
            <a:spLocks noChangeArrowheads="1"/>
          </p:cNvSpPr>
          <p:nvPr/>
        </p:nvSpPr>
        <p:spPr bwMode="auto">
          <a:xfrm>
            <a:off x="4171950" y="16795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4</a:t>
            </a:r>
            <a:endParaRPr lang="en-US" b="1"/>
          </a:p>
        </p:txBody>
      </p:sp>
      <p:sp>
        <p:nvSpPr>
          <p:cNvPr id="26633" name="Oval 7"/>
          <p:cNvSpPr>
            <a:spLocks noChangeArrowheads="1"/>
          </p:cNvSpPr>
          <p:nvPr/>
        </p:nvSpPr>
        <p:spPr bwMode="auto">
          <a:xfrm>
            <a:off x="1814512" y="16795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 flipV="1">
            <a:off x="815975" y="21939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>
            <a:off x="874712" y="368141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>
            <a:off x="2101850" y="2281238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7" name="Line 11"/>
          <p:cNvSpPr>
            <a:spLocks noChangeShapeType="1"/>
          </p:cNvSpPr>
          <p:nvPr/>
        </p:nvSpPr>
        <p:spPr bwMode="auto">
          <a:xfrm flipV="1">
            <a:off x="4505325" y="2289175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8" name="Line 12"/>
          <p:cNvSpPr>
            <a:spLocks noChangeShapeType="1"/>
          </p:cNvSpPr>
          <p:nvPr/>
        </p:nvSpPr>
        <p:spPr bwMode="auto">
          <a:xfrm>
            <a:off x="2446337" y="46767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9" name="Line 13"/>
          <p:cNvSpPr>
            <a:spLocks noChangeShapeType="1"/>
          </p:cNvSpPr>
          <p:nvPr/>
        </p:nvSpPr>
        <p:spPr bwMode="auto">
          <a:xfrm>
            <a:off x="2411412" y="18288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0" name="Line 14"/>
          <p:cNvSpPr>
            <a:spLocks noChangeShapeType="1"/>
          </p:cNvSpPr>
          <p:nvPr/>
        </p:nvSpPr>
        <p:spPr bwMode="auto">
          <a:xfrm flipV="1">
            <a:off x="2360612" y="2179638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1" name="Line 15"/>
          <p:cNvSpPr>
            <a:spLocks noChangeShapeType="1"/>
          </p:cNvSpPr>
          <p:nvPr/>
        </p:nvSpPr>
        <p:spPr bwMode="auto">
          <a:xfrm flipH="1" flipV="1">
            <a:off x="960437" y="346551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2" name="Text Box 16"/>
          <p:cNvSpPr txBox="1">
            <a:spLocks noChangeArrowheads="1"/>
          </p:cNvSpPr>
          <p:nvPr/>
        </p:nvSpPr>
        <p:spPr bwMode="auto">
          <a:xfrm>
            <a:off x="31750" y="32258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6643" name="Text Box 17"/>
          <p:cNvSpPr txBox="1">
            <a:spLocks noChangeArrowheads="1"/>
          </p:cNvSpPr>
          <p:nvPr/>
        </p:nvSpPr>
        <p:spPr bwMode="auto">
          <a:xfrm>
            <a:off x="1965325" y="1263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6644" name="Text Box 18"/>
          <p:cNvSpPr txBox="1">
            <a:spLocks noChangeArrowheads="1"/>
          </p:cNvSpPr>
          <p:nvPr/>
        </p:nvSpPr>
        <p:spPr bwMode="auto">
          <a:xfrm>
            <a:off x="4332287" y="1263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1979612" y="4929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4360862" y="4914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6647" name="Text Box 21"/>
          <p:cNvSpPr txBox="1">
            <a:spLocks noChangeArrowheads="1"/>
          </p:cNvSpPr>
          <p:nvPr/>
        </p:nvSpPr>
        <p:spPr bwMode="auto">
          <a:xfrm>
            <a:off x="884237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6648" name="Text Box 22"/>
          <p:cNvSpPr txBox="1">
            <a:spLocks noChangeArrowheads="1"/>
          </p:cNvSpPr>
          <p:nvPr/>
        </p:nvSpPr>
        <p:spPr bwMode="auto">
          <a:xfrm>
            <a:off x="3090862" y="1438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6649" name="Text Box 23"/>
          <p:cNvSpPr txBox="1">
            <a:spLocks noChangeArrowheads="1"/>
          </p:cNvSpPr>
          <p:nvPr/>
        </p:nvSpPr>
        <p:spPr bwMode="auto">
          <a:xfrm>
            <a:off x="3783012" y="2517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6650" name="Text Box 24"/>
          <p:cNvSpPr txBox="1">
            <a:spLocks noChangeArrowheads="1"/>
          </p:cNvSpPr>
          <p:nvPr/>
        </p:nvSpPr>
        <p:spPr bwMode="auto">
          <a:xfrm>
            <a:off x="3074987" y="4611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6651" name="Text Box 25"/>
          <p:cNvSpPr txBox="1">
            <a:spLocks noChangeArrowheads="1"/>
          </p:cNvSpPr>
          <p:nvPr/>
        </p:nvSpPr>
        <p:spPr bwMode="auto">
          <a:xfrm>
            <a:off x="4492625" y="322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6652" name="Text Box 26"/>
          <p:cNvSpPr txBox="1">
            <a:spLocks noChangeArrowheads="1"/>
          </p:cNvSpPr>
          <p:nvPr/>
        </p:nvSpPr>
        <p:spPr bwMode="auto">
          <a:xfrm>
            <a:off x="941387" y="39338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6653" name="Text Box 27"/>
          <p:cNvSpPr txBox="1">
            <a:spLocks noChangeArrowheads="1"/>
          </p:cNvSpPr>
          <p:nvPr/>
        </p:nvSpPr>
        <p:spPr bwMode="auto">
          <a:xfrm>
            <a:off x="1790700" y="2808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6654" name="Line 28"/>
          <p:cNvSpPr>
            <a:spLocks noChangeShapeType="1"/>
          </p:cNvSpPr>
          <p:nvPr/>
        </p:nvSpPr>
        <p:spPr bwMode="auto">
          <a:xfrm flipH="1">
            <a:off x="2432050" y="2079625"/>
            <a:ext cx="1760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5" name="Text Box 29"/>
          <p:cNvSpPr txBox="1">
            <a:spLocks noChangeArrowheads="1"/>
          </p:cNvSpPr>
          <p:nvPr/>
        </p:nvSpPr>
        <p:spPr bwMode="auto">
          <a:xfrm>
            <a:off x="2990850" y="20288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6656" name="Line 30"/>
          <p:cNvSpPr>
            <a:spLocks noChangeShapeType="1"/>
          </p:cNvSpPr>
          <p:nvPr/>
        </p:nvSpPr>
        <p:spPr bwMode="auto">
          <a:xfrm>
            <a:off x="2332037" y="2224088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7" name="Text Box 31"/>
          <p:cNvSpPr txBox="1">
            <a:spLocks noChangeArrowheads="1"/>
          </p:cNvSpPr>
          <p:nvPr/>
        </p:nvSpPr>
        <p:spPr bwMode="auto">
          <a:xfrm>
            <a:off x="3706812" y="34353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6658" name="Text Box 32"/>
          <p:cNvSpPr txBox="1">
            <a:spLocks noChangeArrowheads="1"/>
          </p:cNvSpPr>
          <p:nvPr/>
        </p:nvSpPr>
        <p:spPr bwMode="auto">
          <a:xfrm>
            <a:off x="3294062" y="38179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424370" y="784761"/>
            <a:ext cx="3557705" cy="378565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:= 1 to |V[G]| –1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</a:t>
            </a:r>
            <a:r>
              <a:rPr lang="en-US" sz="2000" b="1" dirty="0"/>
              <a:t>return</a:t>
            </a:r>
            <a:r>
              <a:rPr lang="en-US" sz="20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return</a:t>
            </a:r>
            <a:r>
              <a:rPr lang="en-US" sz="20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24370" y="4713655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66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-2</a:t>
            </a:r>
            <a:endParaRPr lang="en-US" b="1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4</a:t>
            </a:r>
            <a:endParaRPr lang="en-US" b="1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2070100" y="2319338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473575" y="2327275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328862" y="2217738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H="1" flipV="1">
            <a:off x="928687" y="350361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751262" y="25558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7675" name="Text Box 25"/>
          <p:cNvSpPr txBox="1">
            <a:spLocks noChangeArrowheads="1"/>
          </p:cNvSpPr>
          <p:nvPr/>
        </p:nvSpPr>
        <p:spPr bwMode="auto">
          <a:xfrm>
            <a:off x="4460875" y="3263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7677" name="Text Box 27"/>
          <p:cNvSpPr txBox="1">
            <a:spLocks noChangeArrowheads="1"/>
          </p:cNvSpPr>
          <p:nvPr/>
        </p:nvSpPr>
        <p:spPr bwMode="auto">
          <a:xfrm>
            <a:off x="1758950" y="2846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7678" name="Line 28"/>
          <p:cNvSpPr>
            <a:spLocks noChangeShapeType="1"/>
          </p:cNvSpPr>
          <p:nvPr/>
        </p:nvSpPr>
        <p:spPr bwMode="auto">
          <a:xfrm flipH="1">
            <a:off x="2400300" y="2117725"/>
            <a:ext cx="1760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9" name="Text Box 29"/>
          <p:cNvSpPr txBox="1">
            <a:spLocks noChangeArrowheads="1"/>
          </p:cNvSpPr>
          <p:nvPr/>
        </p:nvSpPr>
        <p:spPr bwMode="auto">
          <a:xfrm>
            <a:off x="2959100" y="2066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7680" name="Line 30"/>
          <p:cNvSpPr>
            <a:spLocks noChangeShapeType="1"/>
          </p:cNvSpPr>
          <p:nvPr/>
        </p:nvSpPr>
        <p:spPr bwMode="auto">
          <a:xfrm>
            <a:off x="2300287" y="2262188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3675062" y="34734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3262312" y="3856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424370" y="784761"/>
            <a:ext cx="3557705" cy="378565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:= 1 to |V[G]| –1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</a:t>
            </a:r>
            <a:r>
              <a:rPr lang="en-US" sz="2000" b="1" dirty="0"/>
              <a:t>return</a:t>
            </a:r>
            <a:r>
              <a:rPr lang="en-US" sz="20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return</a:t>
            </a:r>
            <a:r>
              <a:rPr lang="en-US" sz="20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24370" y="4713655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559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ꝏ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ꝏ</a:t>
            </a:r>
            <a:endParaRPr lang="en-US" dirty="0"/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762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ꝏ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ꝏ</a:t>
            </a:r>
            <a:endParaRPr lang="en-US" dirty="0"/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026" y="5636260"/>
            <a:ext cx="798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E(G)={(1,2), (1,3),(1,4), (2,5), (3,5),(3,2) ,(4,3),(4,6),(5,7), 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172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543550"/>
            <a:ext cx="6581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FF0000"/>
                </a:solidFill>
              </a:rPr>
              <a:t>(1,2)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(1,3)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(1,4)</a:t>
            </a:r>
            <a:r>
              <a:rPr lang="en-US" sz="2000" dirty="0" smtClean="0"/>
              <a:t>, (2,5), (3,5),(4,3),(4,7),(5,7), 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25" y="5200650"/>
            <a:ext cx="175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Iteration-1</a:t>
            </a:r>
            <a:endParaRPr lang="en-IN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5543550"/>
            <a:ext cx="7172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FF0000"/>
                </a:solidFill>
              </a:rPr>
              <a:t>(1,2)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(1,3)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(3,5),(3,2),(4,3),(4,6),(5,7), 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47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295275" y="1222305"/>
            <a:ext cx="90360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Assumes </a:t>
            </a:r>
            <a:r>
              <a:rPr lang="en-US" b="1" dirty="0">
                <a:solidFill>
                  <a:srgbClr val="CC0000"/>
                </a:solidFill>
              </a:rPr>
              <a:t>no negative-weight edges</a:t>
            </a:r>
            <a:r>
              <a:rPr lang="en-US" dirty="0"/>
              <a:t>.</a:t>
            </a:r>
          </a:p>
          <a:p>
            <a:endParaRPr lang="en-US" sz="600" dirty="0"/>
          </a:p>
          <a:p>
            <a:r>
              <a:rPr lang="en-US" dirty="0">
                <a:solidFill>
                  <a:schemeClr val="tx2"/>
                </a:solidFill>
              </a:rPr>
              <a:t>Maintains a set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chemeClr val="tx2"/>
                </a:solidFill>
              </a:rPr>
              <a:t> of vertices whose SP from s has been determined.</a:t>
            </a:r>
          </a:p>
          <a:p>
            <a:endParaRPr lang="en-US" sz="600" dirty="0"/>
          </a:p>
          <a:p>
            <a:r>
              <a:rPr lang="en-US" dirty="0"/>
              <a:t>Repeatedly selects u in V–S with minimum SP estimate </a:t>
            </a:r>
            <a:r>
              <a:rPr lang="en-US" dirty="0">
                <a:solidFill>
                  <a:srgbClr val="CC0000"/>
                </a:solidFill>
              </a:rPr>
              <a:t>(greedy choice)</a:t>
            </a:r>
            <a:r>
              <a:rPr lang="en-US" dirty="0"/>
              <a:t>.</a:t>
            </a:r>
          </a:p>
          <a:p>
            <a:endParaRPr lang="en-US" sz="600" dirty="0"/>
          </a:p>
          <a:p>
            <a:r>
              <a:rPr lang="en-US" dirty="0"/>
              <a:t>Store V–S in </a:t>
            </a:r>
            <a:r>
              <a:rPr lang="en-US" dirty="0">
                <a:solidFill>
                  <a:srgbClr val="CC0000"/>
                </a:solidFill>
              </a:rPr>
              <a:t>priority queue Q</a:t>
            </a:r>
            <a:r>
              <a:rPr lang="en-US" dirty="0"/>
              <a:t>.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4813300" y="2960795"/>
            <a:ext cx="3490913" cy="3756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S := </a:t>
            </a:r>
            <a:r>
              <a:rPr lang="en-US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b="1" dirty="0">
                <a:sym typeface="Symbol" pitchFamily="18" charset="2"/>
              </a:rPr>
              <a:t>while</a:t>
            </a:r>
            <a:r>
              <a:rPr lang="en-US" dirty="0">
                <a:sym typeface="Symbol" pitchFamily="18" charset="2"/>
              </a:rPr>
              <a:t> Q   </a:t>
            </a:r>
            <a:r>
              <a:rPr lang="en-US" b="1" dirty="0">
                <a:sym typeface="Symbol" pitchFamily="18" charset="2"/>
              </a:rPr>
              <a:t>do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	S := S </a:t>
            </a:r>
            <a:r>
              <a:rPr lang="en-US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>
                <a:sym typeface="Symbol" pitchFamily="18" charset="2"/>
              </a:rPr>
              <a:t>for</a:t>
            </a:r>
            <a:r>
              <a:rPr lang="en-US" dirty="0">
                <a:sym typeface="Symbol" pitchFamily="18" charset="2"/>
              </a:rPr>
              <a:t> each v  </a:t>
            </a:r>
            <a:r>
              <a:rPr lang="en-US" dirty="0" err="1">
                <a:sym typeface="Symbol" pitchFamily="18" charset="2"/>
              </a:rPr>
              <a:t>Adj</a:t>
            </a:r>
            <a:r>
              <a:rPr lang="en-US" dirty="0">
                <a:sym typeface="Symbol" pitchFamily="18" charset="2"/>
              </a:rPr>
              <a:t>[u] </a:t>
            </a:r>
            <a:r>
              <a:rPr lang="en-US" b="1" dirty="0">
                <a:sym typeface="Symbol" pitchFamily="18" charset="2"/>
              </a:rPr>
              <a:t>do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 smtClean="0">
                <a:sym typeface="Symbol" pitchFamily="18" charset="2"/>
              </a:rPr>
              <a:t>end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b="1" dirty="0" smtClean="0">
                <a:sym typeface="Symbol" pitchFamily="18" charset="2"/>
              </a:rPr>
              <a:t>end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0524" y="3051105"/>
            <a:ext cx="3557705" cy="193899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v </a:t>
            </a:r>
            <a:r>
              <a:rPr lang="en-US" sz="2000" dirty="0">
                <a:sym typeface="Symbol" pitchFamily="18" charset="2"/>
              </a:rPr>
              <a:t> V[G] </a:t>
            </a:r>
            <a:r>
              <a:rPr lang="en-US" sz="2000" b="1" dirty="0">
                <a:sym typeface="Symbol" pitchFamily="18" charset="2"/>
              </a:rPr>
              <a:t>do</a:t>
            </a:r>
            <a:endParaRPr lang="en-US" sz="20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dirty="0" smtClean="0">
                <a:sym typeface="Symbol" pitchFamily="18" charset="2"/>
              </a:rPr>
              <a:t>end</a:t>
            </a:r>
            <a:r>
              <a:rPr lang="en-US" sz="2000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d[s] := 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0525" y="5156200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543550"/>
            <a:ext cx="721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FF0000"/>
                </a:solidFill>
              </a:rPr>
              <a:t>(1,2)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(1,3)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(3,5)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(3,2)</a:t>
            </a:r>
            <a:r>
              <a:rPr lang="en-US" sz="2000" dirty="0" smtClean="0"/>
              <a:t>,(4,3),(4,6),(5,7), 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618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543550"/>
            <a:ext cx="710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FF0000"/>
                </a:solidFill>
              </a:rPr>
              <a:t>(1,2)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(1,3)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(3,5)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(3,2)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,(5,7),(6,7)}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857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2294" y="5726112"/>
            <a:ext cx="7195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FF0000"/>
                </a:solidFill>
              </a:rPr>
              <a:t>(1,2)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(1,3)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(3,5)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(3,2)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(5,7), </a:t>
            </a:r>
            <a:r>
              <a:rPr lang="en-US" sz="2000" dirty="0" smtClean="0"/>
              <a:t>(6,7)}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611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2294" y="5726112"/>
            <a:ext cx="7252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FF0000"/>
                </a:solidFill>
              </a:rPr>
              <a:t>(1,2)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(1,3)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(3,5)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(3,2)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(5,7), </a:t>
            </a:r>
            <a:r>
              <a:rPr lang="en-US" sz="2000" dirty="0" smtClean="0">
                <a:solidFill>
                  <a:srgbClr val="0070C0"/>
                </a:solidFill>
              </a:rPr>
              <a:t>(6,7)</a:t>
            </a:r>
            <a:r>
              <a:rPr lang="en-US" sz="2000" dirty="0" smtClean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36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2294" y="57261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(2,5), (3,5),(3,2), (4,3),(4,6), (5,7), (6,7)}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2572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969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2572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57261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(3,5),(3,2), (4,3),(4,6), (5,7), (6,7)}</a:t>
            </a:r>
            <a:endParaRPr lang="en-IN" sz="2000" dirty="0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23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2572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57261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(4,3),(4,6), (5,7), (6,7)}</a:t>
            </a:r>
            <a:endParaRPr lang="en-IN" sz="2000" dirty="0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770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2572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57261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(5,7), (6,7)}</a:t>
            </a:r>
            <a:endParaRPr lang="en-IN" sz="2000" dirty="0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686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2572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57261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(5,7)</a:t>
            </a:r>
            <a:r>
              <a:rPr lang="en-US" sz="2000" dirty="0" smtClean="0"/>
              <a:t>, (6,7)}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573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2572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57261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(5,7)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(6,7)</a:t>
            </a:r>
            <a:r>
              <a:rPr lang="en-US" sz="2000" dirty="0" smtClean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821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573087" y="3384550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b="1" dirty="0"/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4440237" y="4603750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2058987" y="4611687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4435475" y="1919287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2078037" y="1919287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1079500" y="2433637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1138237" y="3921125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2278062" y="2506662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2493962" y="2520950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4652962" y="2500312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 flipV="1">
            <a:off x="4868862" y="2514600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2709862" y="4916487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2719387" y="2211387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 flipV="1">
            <a:off x="2624137" y="2419350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H="1" flipV="1">
            <a:off x="1223962" y="3705225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295275" y="3465512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2209800" y="133826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4591843" y="133826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2243137" y="5168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4624387" y="51546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1147762" y="2643187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3354387" y="1806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3455987" y="2959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3338512" y="485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4306887" y="3465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4956175" y="3465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1204912" y="417353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1882775" y="31623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2546350" y="31623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3643312" y="407193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5924549" y="2379008"/>
            <a:ext cx="2887842" cy="193899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v </a:t>
            </a:r>
            <a:r>
              <a:rPr lang="en-US" sz="2000" dirty="0">
                <a:sym typeface="Symbol" pitchFamily="18" charset="2"/>
              </a:rPr>
              <a:t> V[G] </a:t>
            </a:r>
            <a:r>
              <a:rPr lang="en-US" sz="2000" b="1" dirty="0">
                <a:sym typeface="Symbol" pitchFamily="18" charset="2"/>
              </a:rPr>
              <a:t>do</a:t>
            </a:r>
            <a:endParaRPr lang="en-US" sz="20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dirty="0" smtClean="0">
                <a:sym typeface="Symbol" pitchFamily="18" charset="2"/>
              </a:rPr>
              <a:t>end</a:t>
            </a:r>
            <a:r>
              <a:rPr lang="en-US" sz="2000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d[s] := 0</a:t>
            </a:r>
          </a:p>
        </p:txBody>
      </p:sp>
    </p:spTree>
    <p:extLst>
      <p:ext uri="{BB962C8B-B14F-4D97-AF65-F5344CB8AC3E}">
        <p14:creationId xmlns:p14="http://schemas.microsoft.com/office/powerpoint/2010/main" val="13092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2572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57261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(2,5), (3,5),(3,2), (4,3),(4,6), (5,7), (6,7)}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121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2572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57261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(3,5),(3,2), (4,3),(4,6), (5,7), (6,7)}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465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2572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57261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(4,3),(4,6), (5,7), (6,7)}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6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2572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57261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(5,7), (6,7)}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2572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57261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(5,7)</a:t>
            </a:r>
            <a:r>
              <a:rPr lang="en-US" sz="2000" dirty="0" smtClean="0"/>
              <a:t>, (6,7)}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2572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57261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(5,7)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(6,7)</a:t>
            </a:r>
            <a:r>
              <a:rPr lang="en-US" sz="2000" dirty="0" smtClean="0"/>
              <a:t>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257244"/>
            <a:ext cx="876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Iteration-4 Repeat the process for the given set of edges.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57261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(5,7)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(6,7)</a:t>
            </a:r>
            <a:r>
              <a:rPr lang="en-US" sz="2000" dirty="0" smtClean="0"/>
              <a:t>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2572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Iteration-4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57261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(5,7)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(6,7)</a:t>
            </a:r>
            <a:r>
              <a:rPr lang="en-US" sz="2000" dirty="0" smtClean="0"/>
              <a:t>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2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4686" y="4510167"/>
            <a:ext cx="403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Set of Edges-</a:t>
            </a:r>
            <a:r>
              <a:rPr lang="en-US" dirty="0"/>
              <a:t> ⁇</a:t>
            </a:r>
            <a:endParaRPr lang="en-US" dirty="0" smtClean="0"/>
          </a:p>
          <a:p>
            <a:pPr algn="ctr"/>
            <a:r>
              <a:rPr lang="en-US" dirty="0" smtClean="0"/>
              <a:t>Iteration- ⁇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23" y="1588295"/>
            <a:ext cx="33147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66681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Iteration-⁇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15561" y="5266709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E(G)={(A,B), (A,C), (B,C), (B,D), (B,E), (D,B), (D,C) (E,D)}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23" y="1581150"/>
            <a:ext cx="37814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434975" y="32305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430212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192087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429736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193992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94138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1000125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213995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235585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451485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 flipV="1">
            <a:off x="473075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257175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258127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 flipV="1">
            <a:off x="248602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H="1" flipV="1">
            <a:off x="108585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15716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209073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445770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210502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448627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100965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321627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331787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320040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416877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481806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106680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174466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240823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350520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800725" y="2292817"/>
            <a:ext cx="2887842" cy="193899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v </a:t>
            </a:r>
            <a:r>
              <a:rPr lang="en-US" sz="2000" dirty="0">
                <a:sym typeface="Symbol" pitchFamily="18" charset="2"/>
              </a:rPr>
              <a:t> V[G] </a:t>
            </a:r>
            <a:r>
              <a:rPr lang="en-US" sz="2000" b="1" dirty="0">
                <a:sym typeface="Symbol" pitchFamily="18" charset="2"/>
              </a:rPr>
              <a:t>do</a:t>
            </a:r>
            <a:endParaRPr lang="en-US" sz="20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dirty="0" smtClean="0">
                <a:sym typeface="Symbol" pitchFamily="18" charset="2"/>
              </a:rPr>
              <a:t>end</a:t>
            </a:r>
            <a:r>
              <a:rPr lang="en-US" sz="2000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d[s] :=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6036" y="54953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Iteration-⁇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06036" y="5095259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Set of edges-??</a:t>
            </a:r>
            <a:endParaRPr lang="en-IN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1551106"/>
            <a:ext cx="3394076" cy="296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57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3504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6036" y="54953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Iteration-⁇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143125"/>
            <a:ext cx="4148138" cy="2343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6036" y="54953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Iteration-⁇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06036" y="5095259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Set of edges-??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725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Queries?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3013" name="Oval 3"/>
          <p:cNvSpPr>
            <a:spLocks noChangeArrowheads="1"/>
          </p:cNvSpPr>
          <p:nvPr/>
        </p:nvSpPr>
        <p:spPr bwMode="auto">
          <a:xfrm>
            <a:off x="4159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42830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3015" name="Oval 5"/>
          <p:cNvSpPr>
            <a:spLocks noChangeArrowheads="1"/>
          </p:cNvSpPr>
          <p:nvPr/>
        </p:nvSpPr>
        <p:spPr bwMode="auto">
          <a:xfrm>
            <a:off x="1901825" y="44577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3016" name="Oval 6"/>
          <p:cNvSpPr>
            <a:spLocks noChangeArrowheads="1"/>
          </p:cNvSpPr>
          <p:nvPr/>
        </p:nvSpPr>
        <p:spPr bwMode="auto">
          <a:xfrm>
            <a:off x="42783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3017" name="Oval 7"/>
          <p:cNvSpPr>
            <a:spLocks noChangeArrowheads="1"/>
          </p:cNvSpPr>
          <p:nvPr/>
        </p:nvSpPr>
        <p:spPr bwMode="auto">
          <a:xfrm>
            <a:off x="19208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10</a:t>
            </a:r>
            <a:endParaRPr lang="en-US" b="1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 flipV="1">
            <a:off x="9223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>
            <a:off x="9810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>
            <a:off x="21209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1" name="Line 11"/>
          <p:cNvSpPr>
            <a:spLocks noChangeShapeType="1"/>
          </p:cNvSpPr>
          <p:nvPr/>
        </p:nvSpPr>
        <p:spPr bwMode="auto">
          <a:xfrm flipV="1">
            <a:off x="23368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2" name="Line 12"/>
          <p:cNvSpPr>
            <a:spLocks noChangeShapeType="1"/>
          </p:cNvSpPr>
          <p:nvPr/>
        </p:nvSpPr>
        <p:spPr bwMode="auto">
          <a:xfrm>
            <a:off x="44958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3" name="Line 13"/>
          <p:cNvSpPr>
            <a:spLocks noChangeShapeType="1"/>
          </p:cNvSpPr>
          <p:nvPr/>
        </p:nvSpPr>
        <p:spPr bwMode="auto">
          <a:xfrm flipV="1">
            <a:off x="47117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>
            <a:off x="25527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25622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 flipV="1">
            <a:off x="24669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 flipH="1" flipV="1">
            <a:off x="10668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8" name="Text Box 18"/>
          <p:cNvSpPr txBox="1">
            <a:spLocks noChangeArrowheads="1"/>
          </p:cNvSpPr>
          <p:nvPr/>
        </p:nvSpPr>
        <p:spPr bwMode="auto">
          <a:xfrm>
            <a:off x="1381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3029" name="Text Box 19"/>
          <p:cNvSpPr txBox="1">
            <a:spLocks noChangeArrowheads="1"/>
          </p:cNvSpPr>
          <p:nvPr/>
        </p:nvSpPr>
        <p:spPr bwMode="auto">
          <a:xfrm>
            <a:off x="20716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3030" name="Text Box 20"/>
          <p:cNvSpPr txBox="1">
            <a:spLocks noChangeArrowheads="1"/>
          </p:cNvSpPr>
          <p:nvPr/>
        </p:nvSpPr>
        <p:spPr bwMode="auto">
          <a:xfrm>
            <a:off x="44386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3031" name="Text Box 21"/>
          <p:cNvSpPr txBox="1">
            <a:spLocks noChangeArrowheads="1"/>
          </p:cNvSpPr>
          <p:nvPr/>
        </p:nvSpPr>
        <p:spPr bwMode="auto">
          <a:xfrm>
            <a:off x="20859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3032" name="Text Box 22"/>
          <p:cNvSpPr txBox="1">
            <a:spLocks noChangeArrowheads="1"/>
          </p:cNvSpPr>
          <p:nvPr/>
        </p:nvSpPr>
        <p:spPr bwMode="auto">
          <a:xfrm>
            <a:off x="44672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3033" name="Text Box 23"/>
          <p:cNvSpPr txBox="1">
            <a:spLocks noChangeArrowheads="1"/>
          </p:cNvSpPr>
          <p:nvPr/>
        </p:nvSpPr>
        <p:spPr bwMode="auto">
          <a:xfrm>
            <a:off x="9906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31972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3035" name="Text Box 25"/>
          <p:cNvSpPr txBox="1">
            <a:spLocks noChangeArrowheads="1"/>
          </p:cNvSpPr>
          <p:nvPr/>
        </p:nvSpPr>
        <p:spPr bwMode="auto">
          <a:xfrm>
            <a:off x="32988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3036" name="Text Box 26"/>
          <p:cNvSpPr txBox="1">
            <a:spLocks noChangeArrowheads="1"/>
          </p:cNvSpPr>
          <p:nvPr/>
        </p:nvSpPr>
        <p:spPr bwMode="auto">
          <a:xfrm>
            <a:off x="31813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3037" name="Text Box 27"/>
          <p:cNvSpPr txBox="1">
            <a:spLocks noChangeArrowheads="1"/>
          </p:cNvSpPr>
          <p:nvPr/>
        </p:nvSpPr>
        <p:spPr bwMode="auto">
          <a:xfrm>
            <a:off x="41497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3038" name="Text Box 28"/>
          <p:cNvSpPr txBox="1">
            <a:spLocks noChangeArrowheads="1"/>
          </p:cNvSpPr>
          <p:nvPr/>
        </p:nvSpPr>
        <p:spPr bwMode="auto">
          <a:xfrm>
            <a:off x="47990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3039" name="Text Box 29"/>
          <p:cNvSpPr txBox="1">
            <a:spLocks noChangeArrowheads="1"/>
          </p:cNvSpPr>
          <p:nvPr/>
        </p:nvSpPr>
        <p:spPr bwMode="auto">
          <a:xfrm>
            <a:off x="10477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3040" name="Text Box 30"/>
          <p:cNvSpPr txBox="1">
            <a:spLocks noChangeArrowheads="1"/>
          </p:cNvSpPr>
          <p:nvPr/>
        </p:nvSpPr>
        <p:spPr bwMode="auto">
          <a:xfrm>
            <a:off x="17256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3041" name="Text Box 31"/>
          <p:cNvSpPr txBox="1">
            <a:spLocks noChangeArrowheads="1"/>
          </p:cNvSpPr>
          <p:nvPr/>
        </p:nvSpPr>
        <p:spPr bwMode="auto">
          <a:xfrm>
            <a:off x="23891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3042" name="Text Box 32"/>
          <p:cNvSpPr txBox="1">
            <a:spLocks noChangeArrowheads="1"/>
          </p:cNvSpPr>
          <p:nvPr/>
        </p:nvSpPr>
        <p:spPr bwMode="auto">
          <a:xfrm>
            <a:off x="34861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4037" name="Oval 3"/>
          <p:cNvSpPr>
            <a:spLocks noChangeArrowheads="1"/>
          </p:cNvSpPr>
          <p:nvPr/>
        </p:nvSpPr>
        <p:spPr bwMode="auto">
          <a:xfrm>
            <a:off x="434975" y="325913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4038" name="Oval 4"/>
          <p:cNvSpPr>
            <a:spLocks noChangeArrowheads="1"/>
          </p:cNvSpPr>
          <p:nvPr/>
        </p:nvSpPr>
        <p:spPr bwMode="auto">
          <a:xfrm>
            <a:off x="4302125" y="4478338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4039" name="Oval 5"/>
          <p:cNvSpPr>
            <a:spLocks noChangeArrowheads="1"/>
          </p:cNvSpPr>
          <p:nvPr/>
        </p:nvSpPr>
        <p:spPr bwMode="auto">
          <a:xfrm>
            <a:off x="1920875" y="448627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4040" name="Oval 6"/>
          <p:cNvSpPr>
            <a:spLocks noChangeArrowheads="1"/>
          </p:cNvSpPr>
          <p:nvPr/>
        </p:nvSpPr>
        <p:spPr bwMode="auto">
          <a:xfrm>
            <a:off x="4297363" y="17938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14</a:t>
            </a:r>
            <a:endParaRPr lang="en-US" b="1"/>
          </a:p>
        </p:txBody>
      </p:sp>
      <p:sp>
        <p:nvSpPr>
          <p:cNvPr id="44041" name="Oval 7"/>
          <p:cNvSpPr>
            <a:spLocks noChangeArrowheads="1"/>
          </p:cNvSpPr>
          <p:nvPr/>
        </p:nvSpPr>
        <p:spPr bwMode="auto">
          <a:xfrm>
            <a:off x="1939925" y="17938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 flipV="1">
            <a:off x="941388" y="23082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1000125" y="379571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>
            <a:off x="2139950" y="238125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V="1">
            <a:off x="2355850" y="2395538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4514850" y="237490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 flipV="1">
            <a:off x="4730750" y="2389188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8" name="Line 14"/>
          <p:cNvSpPr>
            <a:spLocks noChangeShapeType="1"/>
          </p:cNvSpPr>
          <p:nvPr/>
        </p:nvSpPr>
        <p:spPr bwMode="auto">
          <a:xfrm>
            <a:off x="2571750" y="479107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9" name="Line 15"/>
          <p:cNvSpPr>
            <a:spLocks noChangeShapeType="1"/>
          </p:cNvSpPr>
          <p:nvPr/>
        </p:nvSpPr>
        <p:spPr bwMode="auto">
          <a:xfrm>
            <a:off x="2581275" y="20859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0" name="Line 16"/>
          <p:cNvSpPr>
            <a:spLocks noChangeShapeType="1"/>
          </p:cNvSpPr>
          <p:nvPr/>
        </p:nvSpPr>
        <p:spPr bwMode="auto">
          <a:xfrm flipV="1">
            <a:off x="2486025" y="2293938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1" name="Line 17"/>
          <p:cNvSpPr>
            <a:spLocks noChangeShapeType="1"/>
          </p:cNvSpPr>
          <p:nvPr/>
        </p:nvSpPr>
        <p:spPr bwMode="auto">
          <a:xfrm flipH="1" flipV="1">
            <a:off x="1085850" y="357981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157163" y="33401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4053" name="Text Box 19"/>
          <p:cNvSpPr txBox="1">
            <a:spLocks noChangeArrowheads="1"/>
          </p:cNvSpPr>
          <p:nvPr/>
        </p:nvSpPr>
        <p:spPr bwMode="auto">
          <a:xfrm>
            <a:off x="2090738" y="137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4457700" y="137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2105025" y="504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4056" name="Text Box 22"/>
          <p:cNvSpPr txBox="1">
            <a:spLocks noChangeArrowheads="1"/>
          </p:cNvSpPr>
          <p:nvPr/>
        </p:nvSpPr>
        <p:spPr bwMode="auto">
          <a:xfrm>
            <a:off x="4486275" y="502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4057" name="Text Box 23"/>
          <p:cNvSpPr txBox="1">
            <a:spLocks noChangeArrowheads="1"/>
          </p:cNvSpPr>
          <p:nvPr/>
        </p:nvSpPr>
        <p:spPr bwMode="auto">
          <a:xfrm>
            <a:off x="1009650" y="2517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4058" name="Text Box 24"/>
          <p:cNvSpPr txBox="1">
            <a:spLocks noChangeArrowheads="1"/>
          </p:cNvSpPr>
          <p:nvPr/>
        </p:nvSpPr>
        <p:spPr bwMode="auto">
          <a:xfrm>
            <a:off x="3216275" y="16811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4059" name="Text Box 25"/>
          <p:cNvSpPr txBox="1">
            <a:spLocks noChangeArrowheads="1"/>
          </p:cNvSpPr>
          <p:nvPr/>
        </p:nvSpPr>
        <p:spPr bwMode="auto">
          <a:xfrm>
            <a:off x="3317875" y="2833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4060" name="Text Box 26"/>
          <p:cNvSpPr txBox="1">
            <a:spLocks noChangeArrowheads="1"/>
          </p:cNvSpPr>
          <p:nvPr/>
        </p:nvSpPr>
        <p:spPr bwMode="auto">
          <a:xfrm>
            <a:off x="3200400" y="4725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4061" name="Text Box 27"/>
          <p:cNvSpPr txBox="1">
            <a:spLocks noChangeArrowheads="1"/>
          </p:cNvSpPr>
          <p:nvPr/>
        </p:nvSpPr>
        <p:spPr bwMode="auto">
          <a:xfrm>
            <a:off x="4168775" y="3340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4062" name="Text Box 28"/>
          <p:cNvSpPr txBox="1">
            <a:spLocks noChangeArrowheads="1"/>
          </p:cNvSpPr>
          <p:nvPr/>
        </p:nvSpPr>
        <p:spPr bwMode="auto">
          <a:xfrm>
            <a:off x="4818063" y="3340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4063" name="Text Box 29"/>
          <p:cNvSpPr txBox="1">
            <a:spLocks noChangeArrowheads="1"/>
          </p:cNvSpPr>
          <p:nvPr/>
        </p:nvSpPr>
        <p:spPr bwMode="auto">
          <a:xfrm>
            <a:off x="1066800" y="4048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4064" name="Text Box 30"/>
          <p:cNvSpPr txBox="1">
            <a:spLocks noChangeArrowheads="1"/>
          </p:cNvSpPr>
          <p:nvPr/>
        </p:nvSpPr>
        <p:spPr bwMode="auto">
          <a:xfrm>
            <a:off x="1744663" y="3036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4065" name="Text Box 31"/>
          <p:cNvSpPr txBox="1">
            <a:spLocks noChangeArrowheads="1"/>
          </p:cNvSpPr>
          <p:nvPr/>
        </p:nvSpPr>
        <p:spPr bwMode="auto">
          <a:xfrm>
            <a:off x="2408238" y="3036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4066" name="Text Box 32"/>
          <p:cNvSpPr txBox="1">
            <a:spLocks noChangeArrowheads="1"/>
          </p:cNvSpPr>
          <p:nvPr/>
        </p:nvSpPr>
        <p:spPr bwMode="auto">
          <a:xfrm>
            <a:off x="3505200" y="3946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349250" y="31924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5062" name="Oval 4"/>
          <p:cNvSpPr>
            <a:spLocks noChangeArrowheads="1"/>
          </p:cNvSpPr>
          <p:nvPr/>
        </p:nvSpPr>
        <p:spPr bwMode="auto">
          <a:xfrm>
            <a:off x="4216400" y="44116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5063" name="Oval 5"/>
          <p:cNvSpPr>
            <a:spLocks noChangeArrowheads="1"/>
          </p:cNvSpPr>
          <p:nvPr/>
        </p:nvSpPr>
        <p:spPr bwMode="auto">
          <a:xfrm>
            <a:off x="1835150" y="44196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5064" name="Oval 6"/>
          <p:cNvSpPr>
            <a:spLocks noChangeArrowheads="1"/>
          </p:cNvSpPr>
          <p:nvPr/>
        </p:nvSpPr>
        <p:spPr bwMode="auto">
          <a:xfrm>
            <a:off x="4211638" y="17272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13</a:t>
            </a:r>
            <a:endParaRPr lang="en-US" b="1"/>
          </a:p>
        </p:txBody>
      </p:sp>
      <p:sp>
        <p:nvSpPr>
          <p:cNvPr id="45065" name="Oval 7"/>
          <p:cNvSpPr>
            <a:spLocks noChangeArrowheads="1"/>
          </p:cNvSpPr>
          <p:nvPr/>
        </p:nvSpPr>
        <p:spPr bwMode="auto">
          <a:xfrm>
            <a:off x="1854200" y="17272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 flipV="1">
            <a:off x="855663" y="22415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914400" y="37290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8" name="Line 10"/>
          <p:cNvSpPr>
            <a:spLocks noChangeShapeType="1"/>
          </p:cNvSpPr>
          <p:nvPr/>
        </p:nvSpPr>
        <p:spPr bwMode="auto">
          <a:xfrm>
            <a:off x="2054225" y="23145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 flipV="1">
            <a:off x="2270125" y="23288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4429125" y="23082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V="1">
            <a:off x="4645025" y="232251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2486025" y="4724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2495550" y="20193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4" name="Line 16"/>
          <p:cNvSpPr>
            <a:spLocks noChangeShapeType="1"/>
          </p:cNvSpPr>
          <p:nvPr/>
        </p:nvSpPr>
        <p:spPr bwMode="auto">
          <a:xfrm flipV="1">
            <a:off x="2400300" y="22272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 flipH="1" flipV="1">
            <a:off x="1000125" y="35131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6" name="Text Box 18"/>
          <p:cNvSpPr txBox="1">
            <a:spLocks noChangeArrowheads="1"/>
          </p:cNvSpPr>
          <p:nvPr/>
        </p:nvSpPr>
        <p:spPr bwMode="auto">
          <a:xfrm>
            <a:off x="71438" y="32734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5077" name="Text Box 19"/>
          <p:cNvSpPr txBox="1">
            <a:spLocks noChangeArrowheads="1"/>
          </p:cNvSpPr>
          <p:nvPr/>
        </p:nvSpPr>
        <p:spPr bwMode="auto">
          <a:xfrm>
            <a:off x="2005013" y="1311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5078" name="Text Box 20"/>
          <p:cNvSpPr txBox="1">
            <a:spLocks noChangeArrowheads="1"/>
          </p:cNvSpPr>
          <p:nvPr/>
        </p:nvSpPr>
        <p:spPr bwMode="auto">
          <a:xfrm>
            <a:off x="4371975" y="1311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2019300" y="4976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5080" name="Text Box 22"/>
          <p:cNvSpPr txBox="1">
            <a:spLocks noChangeArrowheads="1"/>
          </p:cNvSpPr>
          <p:nvPr/>
        </p:nvSpPr>
        <p:spPr bwMode="auto">
          <a:xfrm>
            <a:off x="4400550" y="4962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5081" name="Text Box 23"/>
          <p:cNvSpPr txBox="1">
            <a:spLocks noChangeArrowheads="1"/>
          </p:cNvSpPr>
          <p:nvPr/>
        </p:nvSpPr>
        <p:spPr bwMode="auto">
          <a:xfrm>
            <a:off x="923925" y="24511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5082" name="Text Box 24"/>
          <p:cNvSpPr txBox="1">
            <a:spLocks noChangeArrowheads="1"/>
          </p:cNvSpPr>
          <p:nvPr/>
        </p:nvSpPr>
        <p:spPr bwMode="auto">
          <a:xfrm>
            <a:off x="3130550" y="1614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3232150" y="2767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3114675" y="4659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4083050" y="327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4732338" y="327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981075" y="3981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1658938" y="2970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2322513" y="2970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3419475" y="38798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">
  <a:themeElements>
    <a:clrScheme name="Custom 1">
      <a:dk1>
        <a:sysClr val="windowText" lastClr="000000"/>
      </a:dk1>
      <a:lt1>
        <a:srgbClr val="F2F2F2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5ED0609F-29F1-48D8-AF8C-A4750892C5C2}" vid="{4BF4E0CA-B405-45DF-A05F-E12B8FEF7A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17830</TotalTime>
  <Words>2951</Words>
  <Application>Microsoft Office PowerPoint</Application>
  <PresentationFormat>On-screen Show (4:3)</PresentationFormat>
  <Paragraphs>1918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Arial Black</vt:lpstr>
      <vt:lpstr>Symbol</vt:lpstr>
      <vt:lpstr>Times New Roman</vt:lpstr>
      <vt:lpstr>Wingdings</vt:lpstr>
      <vt:lpstr>Theme</vt:lpstr>
      <vt:lpstr>Shortest Path</vt:lpstr>
      <vt:lpstr>Relaxation</vt:lpstr>
      <vt:lpstr>Relaxation</vt:lpstr>
      <vt:lpstr>Dijkstra’s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Thank You</vt:lpstr>
      <vt:lpstr>Bellman-Ford Algorithm</vt:lpstr>
      <vt:lpstr>PowerPoint Presentation</vt:lpstr>
      <vt:lpstr>Bellman-Ford Algorithm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Paths</dc:title>
  <dc:subject>Comp 202</dc:subject>
  <dc:creator>James H. Anderson</dc:creator>
  <cp:lastModifiedBy>Arshita Tripathi</cp:lastModifiedBy>
  <cp:revision>570</cp:revision>
  <cp:lastPrinted>2001-09-12T16:11:15Z</cp:lastPrinted>
  <dcterms:created xsi:type="dcterms:W3CDTF">1995-06-17T23:31:02Z</dcterms:created>
  <dcterms:modified xsi:type="dcterms:W3CDTF">2020-04-21T09:26:53Z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moir@cs.pitt.edu</vt:lpwstr>
  </property>
  <property fmtid="{D5CDD505-2E9C-101B-9397-08002B2CF9AE}" pid="8" name="HomePage">
    <vt:lpwstr>http://www.cs.pitt.edu/~moir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8454143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D:\My Documents</vt:lpwstr>
  </property>
</Properties>
</file>