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57"/>
  </p:notesMasterIdLst>
  <p:sldIdLst>
    <p:sldId id="451" r:id="rId2"/>
    <p:sldId id="267" r:id="rId3"/>
    <p:sldId id="656" r:id="rId4"/>
    <p:sldId id="719" r:id="rId5"/>
    <p:sldId id="720" r:id="rId6"/>
    <p:sldId id="721" r:id="rId7"/>
    <p:sldId id="722" r:id="rId8"/>
    <p:sldId id="723" r:id="rId9"/>
    <p:sldId id="724" r:id="rId10"/>
    <p:sldId id="725" r:id="rId11"/>
    <p:sldId id="726" r:id="rId12"/>
    <p:sldId id="727" r:id="rId13"/>
    <p:sldId id="733" r:id="rId14"/>
    <p:sldId id="728" r:id="rId15"/>
    <p:sldId id="731" r:id="rId16"/>
    <p:sldId id="730" r:id="rId17"/>
    <p:sldId id="732" r:id="rId18"/>
    <p:sldId id="729" r:id="rId19"/>
    <p:sldId id="744" r:id="rId20"/>
    <p:sldId id="658" r:id="rId21"/>
    <p:sldId id="734" r:id="rId22"/>
    <p:sldId id="735" r:id="rId23"/>
    <p:sldId id="736" r:id="rId24"/>
    <p:sldId id="737" r:id="rId25"/>
    <p:sldId id="738" r:id="rId26"/>
    <p:sldId id="739" r:id="rId27"/>
    <p:sldId id="740" r:id="rId28"/>
    <p:sldId id="741" r:id="rId29"/>
    <p:sldId id="742" r:id="rId30"/>
    <p:sldId id="745" r:id="rId31"/>
    <p:sldId id="746" r:id="rId32"/>
    <p:sldId id="747" r:id="rId33"/>
    <p:sldId id="748" r:id="rId34"/>
    <p:sldId id="749" r:id="rId35"/>
    <p:sldId id="750" r:id="rId36"/>
    <p:sldId id="751" r:id="rId37"/>
    <p:sldId id="752" r:id="rId38"/>
    <p:sldId id="753" r:id="rId39"/>
    <p:sldId id="754" r:id="rId40"/>
    <p:sldId id="755" r:id="rId41"/>
    <p:sldId id="756" r:id="rId42"/>
    <p:sldId id="757" r:id="rId43"/>
    <p:sldId id="758" r:id="rId44"/>
    <p:sldId id="759" r:id="rId45"/>
    <p:sldId id="743" r:id="rId46"/>
    <p:sldId id="763" r:id="rId47"/>
    <p:sldId id="760" r:id="rId48"/>
    <p:sldId id="762" r:id="rId49"/>
    <p:sldId id="766" r:id="rId50"/>
    <p:sldId id="767" r:id="rId51"/>
    <p:sldId id="768" r:id="rId52"/>
    <p:sldId id="769" r:id="rId53"/>
    <p:sldId id="770" r:id="rId54"/>
    <p:sldId id="771" r:id="rId55"/>
    <p:sldId id="76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682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A5A99-66FA-47C7-A21F-90047F26158E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89E77-11D1-4528-B396-673D6967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6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58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7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05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3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6FC92F-7452-40A3-955F-E0DCEFCC01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1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6FC92F-7452-40A3-955F-E0DCEFCC01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9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7.emf"/><Relationship Id="rId4" Type="http://schemas.openxmlformats.org/officeDocument/2006/relationships/image" Target="../media/image5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5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5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5.e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258"/>
            <a:ext cx="9144000" cy="7753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/>
            </a:r>
            <a:br>
              <a:rPr lang="en-US" sz="4000" b="1" dirty="0">
                <a:solidFill>
                  <a:srgbClr val="002060"/>
                </a:solidFill>
              </a:rPr>
            </a:br>
            <a:r>
              <a:rPr lang="en-US" sz="4400" b="1" dirty="0" smtClean="0">
                <a:solidFill>
                  <a:srgbClr val="002060"/>
                </a:solidFill>
              </a:rPr>
              <a:t>Dynamic Programming</a:t>
            </a:r>
            <a:endParaRPr 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419600"/>
            <a:ext cx="75438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Rajesh Kumar Tripathi</a:t>
            </a:r>
          </a:p>
          <a:p>
            <a:pPr algn="ctr"/>
            <a:r>
              <a:rPr lang="en-US" dirty="0"/>
              <a:t>Assistant Professor, Dept. CEA</a:t>
            </a: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4810116" y="1066792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667000" y="2307729"/>
            <a:ext cx="6858000" cy="990600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2060"/>
                </a:solidFill>
              </a:rPr>
              <a:t>Design and Analysis of 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Algorithms</a:t>
            </a:r>
          </a:p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5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395E71CB-00CA-4F1C-9557-9D57CB6D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700747"/>
            <a:ext cx="9896475" cy="3852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Knapsack(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p,wt,m,n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for 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 to n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w=0 to m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==0 || w==0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k[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][w]=0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else if 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]&lt;=w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k[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][w]=max(p[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]+k[i-1][w-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]], k[i-1][w])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k[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][w]=k[i-1][w]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0/1 Knapsack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071543"/>
              </p:ext>
            </p:extLst>
          </p:nvPr>
        </p:nvGraphicFramePr>
        <p:xfrm>
          <a:off x="7894320" y="28194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350938"/>
              </p:ext>
            </p:extLst>
          </p:nvPr>
        </p:nvGraphicFramePr>
        <p:xfrm>
          <a:off x="7894320" y="32867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467600" y="2819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67600" y="32766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53200" y="280035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n=4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3200" y="326155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m=8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8058"/>
              </p:ext>
            </p:extLst>
          </p:nvPr>
        </p:nvGraphicFramePr>
        <p:xfrm>
          <a:off x="7437120" y="4079875"/>
          <a:ext cx="47548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20">
                  <a:extLst>
                    <a:ext uri="{9D8B030D-6E8A-4147-A177-3AD203B41FA5}">
                      <a16:colId xmlns:a16="http://schemas.microsoft.com/office/drawing/2014/main" val="875054200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620166316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36993687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89809869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476403234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683149468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692856811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304958430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900458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61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614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9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2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98507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408029"/>
              </p:ext>
            </p:extLst>
          </p:nvPr>
        </p:nvGraphicFramePr>
        <p:xfrm>
          <a:off x="6355080" y="4470400"/>
          <a:ext cx="3632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220">
                  <a:extLst>
                    <a:ext uri="{9D8B030D-6E8A-4147-A177-3AD203B41FA5}">
                      <a16:colId xmlns:a16="http://schemas.microsoft.com/office/drawing/2014/main" val="435237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i</a:t>
                      </a:r>
                      <a:endParaRPr lang="en-IN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03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6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6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44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2777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871114"/>
              </p:ext>
            </p:extLst>
          </p:nvPr>
        </p:nvGraphicFramePr>
        <p:xfrm>
          <a:off x="6699885" y="4470400"/>
          <a:ext cx="457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35237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</a:t>
                      </a:r>
                      <a:r>
                        <a:rPr lang="en-US" baseline="-25000" dirty="0" err="1" smtClean="0"/>
                        <a:t>i</a:t>
                      </a:r>
                      <a:endParaRPr lang="en-IN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03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6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6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44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2777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336244"/>
              </p:ext>
            </p:extLst>
          </p:nvPr>
        </p:nvGraphicFramePr>
        <p:xfrm>
          <a:off x="7134860" y="4460875"/>
          <a:ext cx="330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435237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03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 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6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26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44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127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05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395E71CB-00CA-4F1C-9557-9D57CB6D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853148"/>
            <a:ext cx="98298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Knapsack(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p,wt,m,n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for 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 to n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w=0 to m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==0 || w==0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k[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][w]=0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]&lt;=w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k[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][w]=max(p[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]+k[i-1][w-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]], k[i-1][w])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k[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][w]=k[i-1][w]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0/1 Knapsack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071543"/>
              </p:ext>
            </p:extLst>
          </p:nvPr>
        </p:nvGraphicFramePr>
        <p:xfrm>
          <a:off x="7894320" y="28194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350938"/>
              </p:ext>
            </p:extLst>
          </p:nvPr>
        </p:nvGraphicFramePr>
        <p:xfrm>
          <a:off x="7894320" y="32867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467600" y="2819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67600" y="32766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53200" y="280035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n=4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3200" y="326155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m=8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994770"/>
              </p:ext>
            </p:extLst>
          </p:nvPr>
        </p:nvGraphicFramePr>
        <p:xfrm>
          <a:off x="7437120" y="4079875"/>
          <a:ext cx="47548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20">
                  <a:extLst>
                    <a:ext uri="{9D8B030D-6E8A-4147-A177-3AD203B41FA5}">
                      <a16:colId xmlns:a16="http://schemas.microsoft.com/office/drawing/2014/main" val="875054200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620166316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36993687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89809869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476403234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683149468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692856811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304958430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900458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61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614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9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2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98507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408029"/>
              </p:ext>
            </p:extLst>
          </p:nvPr>
        </p:nvGraphicFramePr>
        <p:xfrm>
          <a:off x="6355080" y="4470400"/>
          <a:ext cx="3632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220">
                  <a:extLst>
                    <a:ext uri="{9D8B030D-6E8A-4147-A177-3AD203B41FA5}">
                      <a16:colId xmlns:a16="http://schemas.microsoft.com/office/drawing/2014/main" val="435237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i</a:t>
                      </a:r>
                      <a:endParaRPr lang="en-IN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03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6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6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44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2777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871114"/>
              </p:ext>
            </p:extLst>
          </p:nvPr>
        </p:nvGraphicFramePr>
        <p:xfrm>
          <a:off x="6699885" y="4470400"/>
          <a:ext cx="457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35237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</a:t>
                      </a:r>
                      <a:r>
                        <a:rPr lang="en-US" baseline="-25000" dirty="0" err="1" smtClean="0"/>
                        <a:t>i</a:t>
                      </a:r>
                      <a:endParaRPr lang="en-IN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03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6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6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44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2777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336244"/>
              </p:ext>
            </p:extLst>
          </p:nvPr>
        </p:nvGraphicFramePr>
        <p:xfrm>
          <a:off x="7134860" y="4460875"/>
          <a:ext cx="330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435237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03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 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6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26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44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127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4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810000" y="32004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Thank You</a:t>
            </a:r>
            <a:endParaRPr lang="en-IN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80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258"/>
            <a:ext cx="9144000" cy="7753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/>
            </a:r>
            <a:br>
              <a:rPr lang="en-US" sz="4000" b="1" dirty="0">
                <a:solidFill>
                  <a:srgbClr val="002060"/>
                </a:solidFill>
              </a:rPr>
            </a:br>
            <a:r>
              <a:rPr lang="en-US" sz="4400" b="1" dirty="0" smtClean="0">
                <a:solidFill>
                  <a:srgbClr val="002060"/>
                </a:solidFill>
              </a:rPr>
              <a:t>Dynamic Programming</a:t>
            </a:r>
            <a:endParaRPr 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419600"/>
            <a:ext cx="75438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Rajesh Kumar Tripathi</a:t>
            </a:r>
          </a:p>
          <a:p>
            <a:pPr algn="ctr"/>
            <a:r>
              <a:rPr lang="en-US" dirty="0"/>
              <a:t>Assistant Professor, Dept. CEA</a:t>
            </a: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4810116" y="1066792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667000" y="2307729"/>
            <a:ext cx="6858000" cy="990600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2060"/>
                </a:solidFill>
              </a:rPr>
              <a:t>Design and Analysis of 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Algorithms</a:t>
            </a:r>
          </a:p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78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395E71CB-00CA-4F1C-9557-9D57CB6D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828800"/>
            <a:ext cx="10058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longest-common-subsequence problem, we are given two sequences</a:t>
            </a:r>
          </a:p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={x</a:t>
            </a:r>
            <a:r>
              <a:rPr lang="en-US" sz="24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x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: : : ; 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Y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{y</a:t>
            </a:r>
            <a:r>
              <a:rPr lang="en-US" sz="24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y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: : : ; 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b="1" baseline="-25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wish to find a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length common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subsequence of X and Y .</a:t>
            </a:r>
            <a:endParaRPr 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Longest Common Subsequence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38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395E71CB-00CA-4F1C-9557-9D57CB6D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905000"/>
            <a:ext cx="10058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  <a:p>
            <a:endParaRPr 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Biological: Matching of DNA</a:t>
            </a:r>
          </a:p>
          <a:p>
            <a:endParaRPr lang="en-US" sz="24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subsequences</a:t>
            </a: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Longest Common Subsequence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45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Longest Common Subsequence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465174"/>
              </p:ext>
            </p:extLst>
          </p:nvPr>
        </p:nvGraphicFramePr>
        <p:xfrm>
          <a:off x="6093460" y="2743200"/>
          <a:ext cx="42265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20">
                  <a:extLst>
                    <a:ext uri="{9D8B030D-6E8A-4147-A177-3AD203B41FA5}">
                      <a16:colId xmlns:a16="http://schemas.microsoft.com/office/drawing/2014/main" val="875054200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620166316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36993687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89809869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476403234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683149468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692856811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304958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A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C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A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61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614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9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2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98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744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17019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90700"/>
              </p:ext>
            </p:extLst>
          </p:nvPr>
        </p:nvGraphicFramePr>
        <p:xfrm>
          <a:off x="5791200" y="3124200"/>
          <a:ext cx="330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435237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03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6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26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C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44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A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12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5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A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864619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02777"/>
            <a:ext cx="3733800" cy="9245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230" y="2819399"/>
            <a:ext cx="3950970" cy="34855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715000" y="2362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     j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867400" y="27432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</p:cNvCxnSpPr>
          <p:nvPr/>
        </p:nvCxnSpPr>
        <p:spPr>
          <a:xfrm>
            <a:off x="6324600" y="2546866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24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Longest Common Subsequence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549953"/>
              </p:ext>
            </p:extLst>
          </p:nvPr>
        </p:nvGraphicFramePr>
        <p:xfrm>
          <a:off x="6093460" y="2743200"/>
          <a:ext cx="42265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20">
                  <a:extLst>
                    <a:ext uri="{9D8B030D-6E8A-4147-A177-3AD203B41FA5}">
                      <a16:colId xmlns:a16="http://schemas.microsoft.com/office/drawing/2014/main" val="875054200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620166316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36993687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89809869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476403234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683149468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692856811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304958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A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C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A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61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614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9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2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98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744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17019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90700"/>
              </p:ext>
            </p:extLst>
          </p:nvPr>
        </p:nvGraphicFramePr>
        <p:xfrm>
          <a:off x="5791200" y="3124200"/>
          <a:ext cx="330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435237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03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6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26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C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44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A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12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5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A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864619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02777"/>
            <a:ext cx="3733800" cy="9245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230" y="2819399"/>
            <a:ext cx="3950970" cy="34855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715000" y="2362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     j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867400" y="27432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</p:cNvCxnSpPr>
          <p:nvPr/>
        </p:nvCxnSpPr>
        <p:spPr>
          <a:xfrm>
            <a:off x="6324600" y="2546866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05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810000" y="32004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Thank You</a:t>
            </a:r>
            <a:endParaRPr lang="en-IN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71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258"/>
            <a:ext cx="9144000" cy="7753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/>
            </a:r>
            <a:br>
              <a:rPr lang="en-US" sz="4000" b="1" dirty="0">
                <a:solidFill>
                  <a:srgbClr val="002060"/>
                </a:solidFill>
              </a:rPr>
            </a:br>
            <a:r>
              <a:rPr lang="en-US" sz="4400" b="1" dirty="0" smtClean="0">
                <a:solidFill>
                  <a:srgbClr val="002060"/>
                </a:solidFill>
              </a:rPr>
              <a:t>Dynamic Programming</a:t>
            </a:r>
            <a:endParaRPr 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419600"/>
            <a:ext cx="75438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Rajesh Kumar Tripathi</a:t>
            </a:r>
          </a:p>
          <a:p>
            <a:pPr algn="ctr"/>
            <a:r>
              <a:rPr lang="en-US" dirty="0"/>
              <a:t>Assistant Professor, Dept. CEA</a:t>
            </a: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4810116" y="1066792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667000" y="2307729"/>
            <a:ext cx="6858000" cy="990600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2060"/>
                </a:solidFill>
              </a:rPr>
              <a:t>Design and Analysis of 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Algorithms</a:t>
            </a:r>
          </a:p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47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395E71CB-00CA-4F1C-9557-9D57CB6D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905000"/>
            <a:ext cx="96774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dynamic-programming algorithm solves </a:t>
            </a:r>
            <a:r>
              <a:rPr lang="en-US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subsubproblem</a:t>
            </a:r>
            <a:r>
              <a:rPr lang="en-US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 once and then saves its answer in a table, thereby avoiding </a:t>
            </a:r>
            <a:r>
              <a:rPr lang="en-US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work of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recomputing</a:t>
            </a:r>
            <a:r>
              <a:rPr lang="en-US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answer every time it solves each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subsubproblem</a:t>
            </a:r>
            <a:endParaRPr lang="en-US" sz="2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is applied when the sub-problems overlaps-</a:t>
            </a:r>
            <a:endParaRPr 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sub-problems share sub-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-- apply it to optimization problems</a:t>
            </a: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Dynamic Programming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44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Matrix chain multiplication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431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𝐌𝐚𝐭𝐫𝐢𝐱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𝑪𝒉𝒂𝒊𝒏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𝑴𝒖𝒍𝒕𝒊𝒑𝒍𝒊𝒄𝒂𝒕𝒊𝒐𝒏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n=p.length-1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m[1..n, 1..n] and s[1..n-1, 2..n] new tables</a:t>
                </a:r>
                <a:endParaRPr lang="en-US" b="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</a:t>
                </a:r>
              </a:p>
              <a:p>
                <a:pPr marL="541338"/>
                <a:r>
                  <a:rPr lang="en-US" b="0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i,i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l=2 to n</a:t>
                </a:r>
                <a:endPara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</a:t>
                </a:r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b="0" dirty="0" err="1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n-l+1</a:t>
                </a:r>
                <a:endParaRPr lang="en-US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j=i+l-1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m[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][j]=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ꝏ</a:t>
                </a:r>
                <a:endParaRPr lang="en-US" b="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for k=</a:t>
                </a:r>
                <a:r>
                  <a:rPr lang="en-US" dirty="0" err="1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j-1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	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q=m[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i,k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]+m[k+1,j]+p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i-1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en-US" baseline="-250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              if q&lt;m[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  <a:p>
                <a:pPr marL="541338"/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m[</a:t>
                </a:r>
                <a:r>
                  <a:rPr lang="en-US" b="0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]=q</a:t>
                </a: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13.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s[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]=k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14. return m and s</a:t>
                </a:r>
                <a:endParaRPr lang="en-US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431983"/>
              </a:xfrm>
              <a:prstGeom prst="rect">
                <a:avLst/>
              </a:prstGeom>
              <a:blipFill>
                <a:blip r:embed="rId3"/>
                <a:stretch>
                  <a:fillRect t="-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188720" y="1737360"/>
            <a:ext cx="5562600" cy="293721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2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A1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05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A2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583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A3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10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A4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7992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[5x4]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62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[4x6]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306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[6x2]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600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[2x7]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8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431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𝐌𝐚𝐭𝐫𝐢𝐱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𝑪𝒉𝒂𝒊𝒏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𝑴𝒖𝒍𝒕𝒊𝒑𝒍𝒊𝒄𝒂𝒕𝒊𝒐𝒏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n=p.length-1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m[1..n, 1..n] and s[1..n-1, 2..n] new tables</a:t>
                </a:r>
                <a:endParaRPr lang="en-US" b="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</a:t>
                </a:r>
              </a:p>
              <a:p>
                <a:pPr marL="541338"/>
                <a:r>
                  <a:rPr lang="en-US" b="0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i,i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l=2 to n</a:t>
                </a:r>
                <a:endPara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</a:t>
                </a:r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b="0" dirty="0" err="1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n-l+1</a:t>
                </a:r>
                <a:endParaRPr lang="en-US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j=i+l-1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m[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][j]=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ꝏ</a:t>
                </a:r>
                <a:endParaRPr lang="en-US" b="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for k=</a:t>
                </a:r>
                <a:r>
                  <a:rPr lang="en-US" dirty="0" err="1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j-1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	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q=m[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i,k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]+m[k+1,j]+p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i-1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en-US" baseline="-250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              if q&lt;m[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  <a:p>
                <a:pPr marL="541338"/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m[</a:t>
                </a:r>
                <a:r>
                  <a:rPr lang="en-US" b="0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]=q</a:t>
                </a: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13.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s[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]=k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14. return m and s</a:t>
                </a:r>
                <a:endParaRPr lang="en-US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431983"/>
              </a:xfrm>
              <a:prstGeom prst="rect">
                <a:avLst/>
              </a:prstGeom>
              <a:blipFill>
                <a:blip r:embed="rId3"/>
                <a:stretch>
                  <a:fillRect t="-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188720" y="1737360"/>
            <a:ext cx="5562600" cy="293721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2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A1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05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A2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583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A3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10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A4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7992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[5x4]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62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[4x6]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306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[6x2]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600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[2x7]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17080" y="2831068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 smtClean="0">
                <a:solidFill>
                  <a:srgbClr val="002060"/>
                </a:solidFill>
              </a:rPr>
              <a:t>0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364730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364731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364732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364733" y="2588042"/>
            <a:ext cx="0" cy="2725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85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431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𝐌𝐚𝐭𝐫𝐢𝐱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𝑪𝒉𝒂𝒊𝒏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𝑴𝒖𝒍𝒕𝒊𝒑𝒍𝒊𝒄𝒂𝒕𝒊𝒐𝒏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n=p.length-1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m[1..n, 1..n] and s[1..n-1, 2..n] new tables</a:t>
                </a:r>
                <a:endParaRPr lang="en-US" b="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</a:t>
                </a:r>
              </a:p>
              <a:p>
                <a:pPr marL="541338"/>
                <a:r>
                  <a:rPr lang="en-US" b="0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i,i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l=2 to n</a:t>
                </a:r>
                <a:endPara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</a:t>
                </a:r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b="0" dirty="0" err="1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n-l+1</a:t>
                </a:r>
                <a:endParaRPr lang="en-US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j=i+l-1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m[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][j]=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ꝏ</a:t>
                </a:r>
                <a:endParaRPr lang="en-US" b="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for k=</a:t>
                </a:r>
                <a:r>
                  <a:rPr lang="en-US" dirty="0" err="1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j-1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	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q=m[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i,k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]+m[k+1,j]+p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i-1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en-US" baseline="-250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              if q&lt;m[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  <a:p>
                <a:pPr marL="541338"/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m[</a:t>
                </a:r>
                <a:r>
                  <a:rPr lang="en-US" b="0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]=q</a:t>
                </a: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13.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s[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]=k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14. return m and s</a:t>
                </a:r>
                <a:endParaRPr lang="en-US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431983"/>
              </a:xfrm>
              <a:prstGeom prst="rect">
                <a:avLst/>
              </a:prstGeom>
              <a:blipFill>
                <a:blip r:embed="rId3"/>
                <a:stretch>
                  <a:fillRect t="-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188720" y="1737360"/>
            <a:ext cx="5562600" cy="293721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2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A1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05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A2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583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A3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10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A4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7992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[5x4]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62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[4x6]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306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[6x2]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600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[2x7]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17080" y="2831068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 smtClean="0">
                <a:solidFill>
                  <a:srgbClr val="002060"/>
                </a:solidFill>
              </a:rPr>
              <a:t>0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04785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1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364730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16200000">
            <a:off x="7865991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364731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 rot="16200000">
            <a:off x="7865992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364732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/>
          <p:cNvSpPr/>
          <p:nvPr/>
        </p:nvSpPr>
        <p:spPr>
          <a:xfrm rot="16200000">
            <a:off x="7865993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64733" y="2588042"/>
            <a:ext cx="0" cy="2725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/>
          <p:cNvSpPr/>
          <p:nvPr/>
        </p:nvSpPr>
        <p:spPr>
          <a:xfrm rot="16200000">
            <a:off x="7865994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Left Brace 35"/>
          <p:cNvSpPr/>
          <p:nvPr/>
        </p:nvSpPr>
        <p:spPr>
          <a:xfrm rot="16200000">
            <a:off x="7865995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84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431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𝐌𝐚𝐭𝐫𝐢𝐱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𝑪𝒉𝒂𝒊𝒏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𝑴𝒖𝒍𝒕𝒊𝒑𝒍𝒊𝒄𝒂𝒕𝒊𝒐𝒏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n=p.length-1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m[1..n, 1..n] and s[1..n-1, 2..n] new tables</a:t>
                </a:r>
                <a:endParaRPr lang="en-US" b="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</a:t>
                </a:r>
              </a:p>
              <a:p>
                <a:pPr marL="541338"/>
                <a:r>
                  <a:rPr lang="en-US" b="0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i,i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l=2 to n</a:t>
                </a:r>
                <a:endPara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</a:t>
                </a:r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b="0" dirty="0" err="1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n-l+1</a:t>
                </a:r>
                <a:endParaRPr lang="en-US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j=i+l-1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m[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][j]=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ꝏ</a:t>
                </a:r>
                <a:endParaRPr lang="en-US" b="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for k=</a:t>
                </a:r>
                <a:r>
                  <a:rPr lang="en-US" dirty="0" err="1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j-1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	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q=m[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i,k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]+m[k+1,j]+p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i-1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en-US" baseline="-250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              if q&lt;m[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  <a:p>
                <a:pPr marL="541338"/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m[</a:t>
                </a:r>
                <a:r>
                  <a:rPr lang="en-US" b="0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]=q</a:t>
                </a: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13.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s[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]=k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14. return m and s</a:t>
                </a:r>
                <a:endParaRPr lang="en-US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431983"/>
              </a:xfrm>
              <a:prstGeom prst="rect">
                <a:avLst/>
              </a:prstGeom>
              <a:blipFill>
                <a:blip r:embed="rId3"/>
                <a:stretch>
                  <a:fillRect t="-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188720" y="1737360"/>
            <a:ext cx="5562600" cy="293721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2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A1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05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A2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583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A3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10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A4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7992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[5x4]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62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[4x6]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306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[6x2]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600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[2x7]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17080" y="2831068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 smtClean="0">
                <a:solidFill>
                  <a:srgbClr val="002060"/>
                </a:solidFill>
              </a:rPr>
              <a:t>0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04785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1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41105" y="2829501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2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364730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16200000">
            <a:off x="7865991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Left Brace 23"/>
          <p:cNvSpPr/>
          <p:nvPr/>
        </p:nvSpPr>
        <p:spPr>
          <a:xfrm rot="16200000">
            <a:off x="8818491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364731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 rot="16200000">
            <a:off x="7865992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Left Brace 27"/>
          <p:cNvSpPr/>
          <p:nvPr/>
        </p:nvSpPr>
        <p:spPr>
          <a:xfrm rot="16200000">
            <a:off x="8818492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364732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/>
          <p:cNvSpPr/>
          <p:nvPr/>
        </p:nvSpPr>
        <p:spPr>
          <a:xfrm rot="16200000">
            <a:off x="7865993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Left Brace 31"/>
          <p:cNvSpPr/>
          <p:nvPr/>
        </p:nvSpPr>
        <p:spPr>
          <a:xfrm rot="16200000">
            <a:off x="8818493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64733" y="2588042"/>
            <a:ext cx="0" cy="2725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/>
          <p:cNvSpPr/>
          <p:nvPr/>
        </p:nvSpPr>
        <p:spPr>
          <a:xfrm rot="16200000">
            <a:off x="7865994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Left Brace 35"/>
          <p:cNvSpPr/>
          <p:nvPr/>
        </p:nvSpPr>
        <p:spPr>
          <a:xfrm rot="16200000">
            <a:off x="7865995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84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431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𝐌𝐚𝐭𝐫𝐢𝐱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𝑪𝒉𝒂𝒊𝒏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𝑴𝒖𝒍𝒕𝒊𝒑𝒍𝒊𝒄𝒂𝒕𝒊𝒐𝒏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n=p.length-1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m[1..n, 1..n] and s[1..n-1, 2..n] new tables</a:t>
                </a:r>
                <a:endParaRPr lang="en-US" b="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</a:t>
                </a:r>
              </a:p>
              <a:p>
                <a:pPr marL="541338"/>
                <a:r>
                  <a:rPr lang="en-US" b="0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i,i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l=2 to n</a:t>
                </a:r>
                <a:endPara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</a:t>
                </a:r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b="0" dirty="0" err="1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n-l+1</a:t>
                </a:r>
                <a:endParaRPr lang="en-US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j=i+l-1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m[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][j]=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ꝏ</a:t>
                </a:r>
                <a:endParaRPr lang="en-US" b="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for k=</a:t>
                </a:r>
                <a:r>
                  <a:rPr lang="en-US" dirty="0" err="1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j-1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	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q=m[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i,k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]+m[k+1,j]+p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i-1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en-US" baseline="-250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              if q&lt;m[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  <a:p>
                <a:pPr marL="541338"/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m[</a:t>
                </a:r>
                <a:r>
                  <a:rPr lang="en-US" b="0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]=q</a:t>
                </a: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13.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s[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]=k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14. return m and s</a:t>
                </a:r>
                <a:endParaRPr lang="en-US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431983"/>
              </a:xfrm>
              <a:prstGeom prst="rect">
                <a:avLst/>
              </a:prstGeom>
              <a:blipFill>
                <a:blip r:embed="rId3"/>
                <a:stretch>
                  <a:fillRect t="-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188720" y="1737360"/>
            <a:ext cx="5562600" cy="293721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2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A1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05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A2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583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A3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10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A4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7992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[5x4]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62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[4x6]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306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[6x2]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600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[2x7]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17080" y="2831068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 smtClean="0">
                <a:solidFill>
                  <a:srgbClr val="002060"/>
                </a:solidFill>
              </a:rPr>
              <a:t>0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04785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1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41105" y="2829501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2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47885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3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364730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16200000">
            <a:off x="7865991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Left Brace 23"/>
          <p:cNvSpPr/>
          <p:nvPr/>
        </p:nvSpPr>
        <p:spPr>
          <a:xfrm rot="16200000">
            <a:off x="8818491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Left Brace 24"/>
          <p:cNvSpPr/>
          <p:nvPr/>
        </p:nvSpPr>
        <p:spPr>
          <a:xfrm rot="16200000">
            <a:off x="9770991" y="2369805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364731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 rot="16200000">
            <a:off x="7865992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Left Brace 27"/>
          <p:cNvSpPr/>
          <p:nvPr/>
        </p:nvSpPr>
        <p:spPr>
          <a:xfrm rot="16200000">
            <a:off x="8818492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364732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/>
          <p:cNvSpPr/>
          <p:nvPr/>
        </p:nvSpPr>
        <p:spPr>
          <a:xfrm rot="16200000">
            <a:off x="7865993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Left Brace 30"/>
          <p:cNvSpPr/>
          <p:nvPr/>
        </p:nvSpPr>
        <p:spPr>
          <a:xfrm rot="16200000">
            <a:off x="9770992" y="2369805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Left Brace 31"/>
          <p:cNvSpPr/>
          <p:nvPr/>
        </p:nvSpPr>
        <p:spPr>
          <a:xfrm rot="16200000">
            <a:off x="8818493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64733" y="2588042"/>
            <a:ext cx="0" cy="2725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/>
          <p:cNvSpPr/>
          <p:nvPr/>
        </p:nvSpPr>
        <p:spPr>
          <a:xfrm rot="16200000">
            <a:off x="7865994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Left Brace 35"/>
          <p:cNvSpPr/>
          <p:nvPr/>
        </p:nvSpPr>
        <p:spPr>
          <a:xfrm rot="16200000">
            <a:off x="7865995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46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431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𝐌𝐚𝐭𝐫𝐢𝐱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𝑪𝒉𝒂𝒊𝒏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𝑴𝒖𝒍𝒕𝒊𝒑𝒍𝒊𝒄𝒂𝒕𝒊𝒐𝒏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n=p.length-1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m[1..n, 1..n] and s[1..n-1, 2..n] new tables</a:t>
                </a:r>
                <a:endParaRPr lang="en-US" b="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</a:t>
                </a:r>
              </a:p>
              <a:p>
                <a:pPr marL="541338"/>
                <a:r>
                  <a:rPr lang="en-US" b="0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i,i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l=2 to n</a:t>
                </a:r>
                <a:endPara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</a:t>
                </a:r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b="0" dirty="0" err="1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n-l+1</a:t>
                </a:r>
                <a:endParaRPr lang="en-US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j=i+l-1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m[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][j]=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ꝏ</a:t>
                </a:r>
                <a:endParaRPr lang="en-US" b="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for k=</a:t>
                </a:r>
                <a:r>
                  <a:rPr lang="en-US" dirty="0" err="1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j-1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	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q=m[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i,k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]+m[k+1,j]+p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i-1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en-US" baseline="-250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              if q&lt;m[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  <a:p>
                <a:pPr marL="541338"/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m[</a:t>
                </a:r>
                <a:r>
                  <a:rPr lang="en-US" b="0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]=q</a:t>
                </a: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13.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s[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]=k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14. return m and s</a:t>
                </a:r>
                <a:endParaRPr lang="en-US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431983"/>
              </a:xfrm>
              <a:prstGeom prst="rect">
                <a:avLst/>
              </a:prstGeom>
              <a:blipFill>
                <a:blip r:embed="rId3"/>
                <a:stretch>
                  <a:fillRect t="-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188720" y="1737360"/>
            <a:ext cx="5562600" cy="293721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2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A1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05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A2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583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A3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10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A4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7992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[5x4]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62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[4x6]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306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[6x2]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600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[2x7]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17080" y="2831068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 smtClean="0">
                <a:solidFill>
                  <a:srgbClr val="002060"/>
                </a:solidFill>
              </a:rPr>
              <a:t>0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04785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1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41105" y="2829501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2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47885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3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32720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4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364730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515600" y="2534364"/>
            <a:ext cx="0" cy="2725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16200000">
            <a:off x="7865991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Left Brace 23"/>
          <p:cNvSpPr/>
          <p:nvPr/>
        </p:nvSpPr>
        <p:spPr>
          <a:xfrm rot="16200000">
            <a:off x="8818491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Left Brace 24"/>
          <p:cNvSpPr/>
          <p:nvPr/>
        </p:nvSpPr>
        <p:spPr>
          <a:xfrm rot="16200000">
            <a:off x="9770991" y="2369805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364731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 rot="16200000">
            <a:off x="7865992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Left Brace 27"/>
          <p:cNvSpPr/>
          <p:nvPr/>
        </p:nvSpPr>
        <p:spPr>
          <a:xfrm rot="16200000">
            <a:off x="8818492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364732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/>
          <p:cNvSpPr/>
          <p:nvPr/>
        </p:nvSpPr>
        <p:spPr>
          <a:xfrm rot="16200000">
            <a:off x="7865993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Left Brace 30"/>
          <p:cNvSpPr/>
          <p:nvPr/>
        </p:nvSpPr>
        <p:spPr>
          <a:xfrm rot="16200000">
            <a:off x="9770992" y="2369805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Left Brace 31"/>
          <p:cNvSpPr/>
          <p:nvPr/>
        </p:nvSpPr>
        <p:spPr>
          <a:xfrm rot="16200000">
            <a:off x="8818493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64733" y="2588042"/>
            <a:ext cx="0" cy="2725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/>
          <p:cNvSpPr/>
          <p:nvPr/>
        </p:nvSpPr>
        <p:spPr>
          <a:xfrm rot="16200000">
            <a:off x="7865994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Left Brace 35"/>
          <p:cNvSpPr/>
          <p:nvPr/>
        </p:nvSpPr>
        <p:spPr>
          <a:xfrm rot="16200000">
            <a:off x="7865995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4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431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𝐌𝐚𝐭𝐫𝐢𝐱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𝑪𝒉𝒂𝒊𝒏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𝑴𝒖𝒍𝒕𝒊𝒑𝒍𝒊𝒄𝒂𝒕𝒊𝒐𝒏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n=p.length-1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m[1..n, 1..n] and s[1..n-1, 2..n] new tables</a:t>
                </a:r>
                <a:endParaRPr lang="en-US" b="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</a:t>
                </a:r>
              </a:p>
              <a:p>
                <a:pPr marL="541338"/>
                <a:r>
                  <a:rPr lang="en-US" b="0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i,i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l=2 to n</a:t>
                </a:r>
                <a:endPara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</a:t>
                </a:r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b="0" dirty="0" err="1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n-l+1</a:t>
                </a:r>
                <a:endParaRPr lang="en-US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j=i+l-1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m[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][j]=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ꝏ</a:t>
                </a:r>
                <a:endParaRPr lang="en-US" b="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for k=</a:t>
                </a:r>
                <a:r>
                  <a:rPr lang="en-US" dirty="0" err="1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j-1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	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q=m[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i,k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]+m[k+1,j]+p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i-1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en-US" baseline="-250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              if q&lt;m[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  <a:p>
                <a:pPr marL="541338"/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m[</a:t>
                </a:r>
                <a:r>
                  <a:rPr lang="en-US" b="0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]=q</a:t>
                </a: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13.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s[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]=k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14. return m and s</a:t>
                </a:r>
                <a:endParaRPr lang="en-US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431983"/>
              </a:xfrm>
              <a:prstGeom prst="rect">
                <a:avLst/>
              </a:prstGeom>
              <a:blipFill>
                <a:blip r:embed="rId3"/>
                <a:stretch>
                  <a:fillRect t="-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188720" y="1992279"/>
            <a:ext cx="5562600" cy="293721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2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A1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05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A2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583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A3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10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A4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7992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[5x4]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62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[4x6]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306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[6x2]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600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[2x7]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17080" y="2831068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 smtClean="0">
                <a:solidFill>
                  <a:srgbClr val="002060"/>
                </a:solidFill>
              </a:rPr>
              <a:t>0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04785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1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41105" y="2829501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2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47885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3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32720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4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364730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515600" y="2534364"/>
            <a:ext cx="0" cy="2725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16200000">
            <a:off x="7865991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Left Brace 23"/>
          <p:cNvSpPr/>
          <p:nvPr/>
        </p:nvSpPr>
        <p:spPr>
          <a:xfrm rot="16200000">
            <a:off x="8818491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Left Brace 24"/>
          <p:cNvSpPr/>
          <p:nvPr/>
        </p:nvSpPr>
        <p:spPr>
          <a:xfrm rot="16200000">
            <a:off x="9770991" y="2369805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364731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 rot="16200000">
            <a:off x="7865992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Left Brace 27"/>
          <p:cNvSpPr/>
          <p:nvPr/>
        </p:nvSpPr>
        <p:spPr>
          <a:xfrm rot="16200000">
            <a:off x="8818492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364732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/>
          <p:cNvSpPr/>
          <p:nvPr/>
        </p:nvSpPr>
        <p:spPr>
          <a:xfrm rot="16200000">
            <a:off x="7865993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Left Brace 30"/>
          <p:cNvSpPr/>
          <p:nvPr/>
        </p:nvSpPr>
        <p:spPr>
          <a:xfrm rot="16200000">
            <a:off x="9770992" y="2369805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Left Brace 31"/>
          <p:cNvSpPr/>
          <p:nvPr/>
        </p:nvSpPr>
        <p:spPr>
          <a:xfrm rot="16200000">
            <a:off x="8818493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64733" y="2588042"/>
            <a:ext cx="0" cy="2725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/>
          <p:cNvSpPr/>
          <p:nvPr/>
        </p:nvSpPr>
        <p:spPr>
          <a:xfrm rot="16200000">
            <a:off x="7865994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Left Brace 35"/>
          <p:cNvSpPr/>
          <p:nvPr/>
        </p:nvSpPr>
        <p:spPr>
          <a:xfrm rot="16200000">
            <a:off x="7865995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4883832" y="195447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4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77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431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𝐌𝐚𝐭𝐫𝐢𝐱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𝑪𝒉𝒂𝒊𝒏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𝑴𝒖𝒍𝒕𝒊𝒑𝒍𝒊𝒄𝒂𝒕𝒊𝒐𝒏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n=p.length-1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m[1..n, 1..n] and s[1..n-1, 2..n] new tables</a:t>
                </a:r>
                <a:endParaRPr lang="en-US" b="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</a:t>
                </a:r>
              </a:p>
              <a:p>
                <a:pPr marL="541338"/>
                <a:r>
                  <a:rPr lang="en-US" b="0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i,i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l=2 to n</a:t>
                </a:r>
                <a:endPara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</a:t>
                </a:r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b="0" dirty="0" err="1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n-l+1</a:t>
                </a:r>
                <a:endParaRPr lang="en-US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j=i+l-1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m[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][j]=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ꝏ</a:t>
                </a:r>
                <a:endParaRPr lang="en-US" b="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for k=</a:t>
                </a:r>
                <a:r>
                  <a:rPr lang="en-US" dirty="0" err="1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j-1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	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q=m[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i,k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]+m[k+1,j]+p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i-1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en-US" baseline="-250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              if q&lt;m[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  <a:p>
                <a:pPr marL="541338"/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m[</a:t>
                </a:r>
                <a:r>
                  <a:rPr lang="en-US" b="0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]=q</a:t>
                </a: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13.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s[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]=k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14. return m and s</a:t>
                </a:r>
                <a:endParaRPr lang="en-US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431983"/>
              </a:xfrm>
              <a:prstGeom prst="rect">
                <a:avLst/>
              </a:prstGeom>
              <a:blipFill>
                <a:blip r:embed="rId3"/>
                <a:stretch>
                  <a:fillRect t="-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188720" y="2297079"/>
            <a:ext cx="5562600" cy="293721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2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A1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05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A2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583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A3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10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A4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7992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[5x4]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62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[4x6]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306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[6x2]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600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[2x7]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17080" y="2831068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 smtClean="0">
                <a:solidFill>
                  <a:srgbClr val="002060"/>
                </a:solidFill>
              </a:rPr>
              <a:t>0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04785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1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41105" y="2829501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2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47885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3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32720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4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364730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515600" y="2534364"/>
            <a:ext cx="0" cy="2725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16200000">
            <a:off x="7865991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Left Brace 23"/>
          <p:cNvSpPr/>
          <p:nvPr/>
        </p:nvSpPr>
        <p:spPr>
          <a:xfrm rot="16200000">
            <a:off x="8818491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Left Brace 24"/>
          <p:cNvSpPr/>
          <p:nvPr/>
        </p:nvSpPr>
        <p:spPr>
          <a:xfrm rot="16200000">
            <a:off x="9770991" y="2369805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364731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 rot="16200000">
            <a:off x="7865992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Left Brace 27"/>
          <p:cNvSpPr/>
          <p:nvPr/>
        </p:nvSpPr>
        <p:spPr>
          <a:xfrm rot="16200000">
            <a:off x="8818492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364732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/>
          <p:cNvSpPr/>
          <p:nvPr/>
        </p:nvSpPr>
        <p:spPr>
          <a:xfrm rot="16200000">
            <a:off x="7865993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Left Brace 30"/>
          <p:cNvSpPr/>
          <p:nvPr/>
        </p:nvSpPr>
        <p:spPr>
          <a:xfrm rot="16200000">
            <a:off x="9770992" y="2369805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Left Brace 31"/>
          <p:cNvSpPr/>
          <p:nvPr/>
        </p:nvSpPr>
        <p:spPr>
          <a:xfrm rot="16200000">
            <a:off x="8818493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64733" y="2588042"/>
            <a:ext cx="0" cy="2725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/>
          <p:cNvSpPr/>
          <p:nvPr/>
        </p:nvSpPr>
        <p:spPr>
          <a:xfrm rot="16200000">
            <a:off x="7865994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Left Brace 35"/>
          <p:cNvSpPr/>
          <p:nvPr/>
        </p:nvSpPr>
        <p:spPr>
          <a:xfrm rot="16200000">
            <a:off x="7865995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4883832" y="195447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4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725963"/>
              </p:ext>
            </p:extLst>
          </p:nvPr>
        </p:nvGraphicFramePr>
        <p:xfrm>
          <a:off x="6660199" y="3381112"/>
          <a:ext cx="2404744" cy="1511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86">
                  <a:extLst>
                    <a:ext uri="{9D8B030D-6E8A-4147-A177-3AD203B41FA5}">
                      <a16:colId xmlns:a16="http://schemas.microsoft.com/office/drawing/2014/main" val="1851649364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2738885772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2893747436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4267813960"/>
                    </a:ext>
                  </a:extLst>
                </a:gridCol>
              </a:tblGrid>
              <a:tr h="39896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846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54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4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32676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566575"/>
              </p:ext>
            </p:extLst>
          </p:nvPr>
        </p:nvGraphicFramePr>
        <p:xfrm>
          <a:off x="9418320" y="3533329"/>
          <a:ext cx="18592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60">
                  <a:extLst>
                    <a:ext uri="{9D8B030D-6E8A-4147-A177-3AD203B41FA5}">
                      <a16:colId xmlns:a16="http://schemas.microsoft.com/office/drawing/2014/main" val="638607186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4255151540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68809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86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09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982575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372115" y="3056823"/>
            <a:ext cx="42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59240" y="3206841"/>
            <a:ext cx="34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57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431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𝐌𝐚𝐭𝐫𝐢𝐱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𝑪𝒉𝒂𝒊𝒏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𝑴𝒖𝒍𝒕𝒊𝒑𝒍𝒊𝒄𝒂𝒕𝒊𝒐𝒏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n=p.length-1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m[1..n, 1..n] and s[1..n-1, 2..n] new tables</a:t>
                </a:r>
                <a:endParaRPr lang="en-US" b="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</a:t>
                </a:r>
              </a:p>
              <a:p>
                <a:pPr marL="541338"/>
                <a:r>
                  <a:rPr lang="en-US" b="0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i,i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l=2 to n</a:t>
                </a:r>
                <a:endPara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</a:t>
                </a:r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b="0" dirty="0" err="1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n-l+1</a:t>
                </a:r>
                <a:endParaRPr lang="en-US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j=i+l-1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m[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][j]=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ꝏ</a:t>
                </a:r>
                <a:endParaRPr lang="en-US" b="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for k=</a:t>
                </a:r>
                <a:r>
                  <a:rPr lang="en-US" dirty="0" err="1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j-1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	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q=m[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i,k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]+m[k+1,j]+p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i-1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en-US" baseline="-250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              if q&lt;m[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  <a:p>
                <a:pPr marL="541338"/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m[</a:t>
                </a:r>
                <a:r>
                  <a:rPr lang="en-US" b="0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]=q</a:t>
                </a: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13.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s[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]=k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14. return m and s</a:t>
                </a:r>
                <a:endParaRPr lang="en-US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431983"/>
              </a:xfrm>
              <a:prstGeom prst="rect">
                <a:avLst/>
              </a:prstGeom>
              <a:blipFill>
                <a:blip r:embed="rId3"/>
                <a:stretch>
                  <a:fillRect t="-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188720" y="2590800"/>
            <a:ext cx="5562600" cy="466023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2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A1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05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A2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583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A3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10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A4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7992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[5x4]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62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[4x6]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306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[6x2]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600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[2x7]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17080" y="2831068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 smtClean="0">
                <a:solidFill>
                  <a:srgbClr val="002060"/>
                </a:solidFill>
              </a:rPr>
              <a:t>0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04785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1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41105" y="2829501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2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47885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3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32720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4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364730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515600" y="2534364"/>
            <a:ext cx="0" cy="2725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16200000">
            <a:off x="7865991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Left Brace 23"/>
          <p:cNvSpPr/>
          <p:nvPr/>
        </p:nvSpPr>
        <p:spPr>
          <a:xfrm rot="16200000">
            <a:off x="8818491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Left Brace 24"/>
          <p:cNvSpPr/>
          <p:nvPr/>
        </p:nvSpPr>
        <p:spPr>
          <a:xfrm rot="16200000">
            <a:off x="9770991" y="2369805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364731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 rot="16200000">
            <a:off x="7865992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Left Brace 27"/>
          <p:cNvSpPr/>
          <p:nvPr/>
        </p:nvSpPr>
        <p:spPr>
          <a:xfrm rot="16200000">
            <a:off x="8818492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364732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/>
          <p:cNvSpPr/>
          <p:nvPr/>
        </p:nvSpPr>
        <p:spPr>
          <a:xfrm rot="16200000">
            <a:off x="7865993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Left Brace 30"/>
          <p:cNvSpPr/>
          <p:nvPr/>
        </p:nvSpPr>
        <p:spPr>
          <a:xfrm rot="16200000">
            <a:off x="9770992" y="2369805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Left Brace 31"/>
          <p:cNvSpPr/>
          <p:nvPr/>
        </p:nvSpPr>
        <p:spPr>
          <a:xfrm rot="16200000">
            <a:off x="8818493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64733" y="2588042"/>
            <a:ext cx="0" cy="2725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/>
          <p:cNvSpPr/>
          <p:nvPr/>
        </p:nvSpPr>
        <p:spPr>
          <a:xfrm rot="16200000">
            <a:off x="7865994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Left Brace 35"/>
          <p:cNvSpPr/>
          <p:nvPr/>
        </p:nvSpPr>
        <p:spPr>
          <a:xfrm rot="16200000">
            <a:off x="7865995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4883832" y="195447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4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725963"/>
              </p:ext>
            </p:extLst>
          </p:nvPr>
        </p:nvGraphicFramePr>
        <p:xfrm>
          <a:off x="6660199" y="3381112"/>
          <a:ext cx="2404744" cy="1511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86">
                  <a:extLst>
                    <a:ext uri="{9D8B030D-6E8A-4147-A177-3AD203B41FA5}">
                      <a16:colId xmlns:a16="http://schemas.microsoft.com/office/drawing/2014/main" val="1851649364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2738885772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2893747436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4267813960"/>
                    </a:ext>
                  </a:extLst>
                </a:gridCol>
              </a:tblGrid>
              <a:tr h="39896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846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54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4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32676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566575"/>
              </p:ext>
            </p:extLst>
          </p:nvPr>
        </p:nvGraphicFramePr>
        <p:xfrm>
          <a:off x="9418320" y="3533329"/>
          <a:ext cx="18592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60">
                  <a:extLst>
                    <a:ext uri="{9D8B030D-6E8A-4147-A177-3AD203B41FA5}">
                      <a16:colId xmlns:a16="http://schemas.microsoft.com/office/drawing/2014/main" val="638607186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4255151540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68809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86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09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982575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372115" y="3056823"/>
            <a:ext cx="42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59240" y="3206841"/>
            <a:ext cx="34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81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431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𝐌𝐚𝐭𝐫𝐢𝐱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𝑪𝒉𝒂𝒊𝒏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𝑴𝒖𝒍𝒕𝒊𝒑𝒍𝒊𝒄𝒂𝒕𝒊𝒐𝒏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n=p.length-1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m[1..n, 1..n] and s[1..n-1, 2..n] new tables</a:t>
                </a:r>
                <a:endParaRPr lang="en-US" b="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</a:t>
                </a:r>
              </a:p>
              <a:p>
                <a:pPr marL="541338"/>
                <a:r>
                  <a:rPr lang="en-US" b="0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i,i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l=2 to n</a:t>
                </a:r>
                <a:endPara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</a:t>
                </a:r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b="0" dirty="0" err="1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n-l+1</a:t>
                </a:r>
                <a:endParaRPr lang="en-US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j=i+l-1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m[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][j]=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ꝏ</a:t>
                </a:r>
                <a:endParaRPr lang="en-US" b="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for k=</a:t>
                </a:r>
                <a:r>
                  <a:rPr lang="en-US" dirty="0" err="1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j-1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	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q=m[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i,k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]+m[k+1,j]+p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i-1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en-US" baseline="-250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              if q&lt;m[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  <a:p>
                <a:pPr marL="541338"/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m[</a:t>
                </a:r>
                <a:r>
                  <a:rPr lang="en-US" b="0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]=q</a:t>
                </a: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13.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s[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]=k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14. return m and s</a:t>
                </a:r>
                <a:endParaRPr lang="en-US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431983"/>
              </a:xfrm>
              <a:prstGeom prst="rect">
                <a:avLst/>
              </a:prstGeom>
              <a:blipFill>
                <a:blip r:embed="rId3"/>
                <a:stretch>
                  <a:fillRect t="-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188720" y="2590800"/>
            <a:ext cx="5562600" cy="466023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2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A1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05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A2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583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A3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10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A4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7992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[5x4]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62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[4x6]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306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[6x2]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600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[2x7]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17080" y="2831068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 smtClean="0">
                <a:solidFill>
                  <a:srgbClr val="002060"/>
                </a:solidFill>
              </a:rPr>
              <a:t>0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04785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1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41105" y="2829501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2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47885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3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32720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4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364730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515600" y="2534364"/>
            <a:ext cx="0" cy="2725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16200000">
            <a:off x="7865991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Left Brace 23"/>
          <p:cNvSpPr/>
          <p:nvPr/>
        </p:nvSpPr>
        <p:spPr>
          <a:xfrm rot="16200000">
            <a:off x="8818491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Left Brace 24"/>
          <p:cNvSpPr/>
          <p:nvPr/>
        </p:nvSpPr>
        <p:spPr>
          <a:xfrm rot="16200000">
            <a:off x="9770991" y="2369805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364731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 rot="16200000">
            <a:off x="7865992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Left Brace 27"/>
          <p:cNvSpPr/>
          <p:nvPr/>
        </p:nvSpPr>
        <p:spPr>
          <a:xfrm rot="16200000">
            <a:off x="8818492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364732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/>
          <p:cNvSpPr/>
          <p:nvPr/>
        </p:nvSpPr>
        <p:spPr>
          <a:xfrm rot="16200000">
            <a:off x="7865993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Left Brace 30"/>
          <p:cNvSpPr/>
          <p:nvPr/>
        </p:nvSpPr>
        <p:spPr>
          <a:xfrm rot="16200000">
            <a:off x="9770992" y="2369805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Left Brace 31"/>
          <p:cNvSpPr/>
          <p:nvPr/>
        </p:nvSpPr>
        <p:spPr>
          <a:xfrm rot="16200000">
            <a:off x="8818493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64733" y="2588042"/>
            <a:ext cx="0" cy="2725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/>
          <p:cNvSpPr/>
          <p:nvPr/>
        </p:nvSpPr>
        <p:spPr>
          <a:xfrm rot="16200000">
            <a:off x="7865994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Left Brace 35"/>
          <p:cNvSpPr/>
          <p:nvPr/>
        </p:nvSpPr>
        <p:spPr>
          <a:xfrm rot="16200000">
            <a:off x="7865995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4883832" y="195447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4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12274"/>
              </p:ext>
            </p:extLst>
          </p:nvPr>
        </p:nvGraphicFramePr>
        <p:xfrm>
          <a:off x="6660199" y="4051111"/>
          <a:ext cx="2404744" cy="1511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86">
                  <a:extLst>
                    <a:ext uri="{9D8B030D-6E8A-4147-A177-3AD203B41FA5}">
                      <a16:colId xmlns:a16="http://schemas.microsoft.com/office/drawing/2014/main" val="1851649364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2738885772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2893747436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4267813960"/>
                    </a:ext>
                  </a:extLst>
                </a:gridCol>
              </a:tblGrid>
              <a:tr h="39896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846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54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4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32676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91325"/>
              </p:ext>
            </p:extLst>
          </p:nvPr>
        </p:nvGraphicFramePr>
        <p:xfrm>
          <a:off x="9418320" y="4203328"/>
          <a:ext cx="18592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60">
                  <a:extLst>
                    <a:ext uri="{9D8B030D-6E8A-4147-A177-3AD203B41FA5}">
                      <a16:colId xmlns:a16="http://schemas.microsoft.com/office/drawing/2014/main" val="638607186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4255151540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68809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86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09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982575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372115" y="3726822"/>
            <a:ext cx="42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59240" y="3876840"/>
            <a:ext cx="34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93439" y="3717999"/>
            <a:ext cx="213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1          2         3         4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6306822" y="3976807"/>
            <a:ext cx="25908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4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9166860" y="4206151"/>
            <a:ext cx="259080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3</a:t>
            </a:r>
          </a:p>
          <a:p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9425940" y="3833996"/>
            <a:ext cx="213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2         3         4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300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395E71CB-00CA-4F1C-9557-9D57CB6D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720" y="1741944"/>
            <a:ext cx="993648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 is used for optimization problems: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0/1 Knapsack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--  Longest common sub-sequence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--  Matrix chain multiplication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--  Resource allocation problems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--  All pair shortest paths</a:t>
            </a: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27969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431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𝐌𝐚𝐭𝐫𝐢𝐱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𝑪𝒉𝒂𝒊𝒏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𝑴𝒖𝒍𝒕𝒊𝒑𝒍𝒊𝒄𝒂𝒕𝒊𝒐𝒏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n=p.length-1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m[1..n, 1..n] and s[1..n-1, 2..n] new tables</a:t>
                </a:r>
                <a:endParaRPr lang="en-US" b="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</a:t>
                </a:r>
              </a:p>
              <a:p>
                <a:pPr marL="541338"/>
                <a:r>
                  <a:rPr lang="en-US" b="0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i,i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l=2 to n</a:t>
                </a:r>
                <a:endPara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</a:t>
                </a:r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b="0" dirty="0" err="1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n-l+1</a:t>
                </a:r>
                <a:endParaRPr lang="en-US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j=i+l-1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m[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][j]=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ꝏ</a:t>
                </a:r>
                <a:endParaRPr lang="en-US" b="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for k=</a:t>
                </a:r>
                <a:r>
                  <a:rPr lang="en-US" dirty="0" err="1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j-1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	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q=m[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i,k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]+m[k+1,j]+p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i-1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en-US" baseline="-250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              if q&lt;m[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  <a:p>
                <a:pPr marL="541338"/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m[</a:t>
                </a:r>
                <a:r>
                  <a:rPr lang="en-US" b="0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]=q</a:t>
                </a: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13.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s[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]=k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14. return m and s</a:t>
                </a:r>
                <a:endParaRPr lang="en-US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431983"/>
              </a:xfrm>
              <a:prstGeom prst="rect">
                <a:avLst/>
              </a:prstGeom>
              <a:blipFill>
                <a:blip r:embed="rId3"/>
                <a:stretch>
                  <a:fillRect t="-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188720" y="3073624"/>
            <a:ext cx="5562600" cy="583976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2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A1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05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A2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583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A3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10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A4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7992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[5x4]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62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[4x6]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306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[6x2]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600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[2x7]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17080" y="2831068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 smtClean="0">
                <a:solidFill>
                  <a:srgbClr val="002060"/>
                </a:solidFill>
              </a:rPr>
              <a:t>0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04785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1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41105" y="2829501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2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47885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3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32720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4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364730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515600" y="2534364"/>
            <a:ext cx="0" cy="2725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16200000">
            <a:off x="7865991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Left Brace 23"/>
          <p:cNvSpPr/>
          <p:nvPr/>
        </p:nvSpPr>
        <p:spPr>
          <a:xfrm rot="16200000">
            <a:off x="8818491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Left Brace 24"/>
          <p:cNvSpPr/>
          <p:nvPr/>
        </p:nvSpPr>
        <p:spPr>
          <a:xfrm rot="16200000">
            <a:off x="9770991" y="2369805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364731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 rot="16200000">
            <a:off x="7865992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Left Brace 27"/>
          <p:cNvSpPr/>
          <p:nvPr/>
        </p:nvSpPr>
        <p:spPr>
          <a:xfrm rot="16200000">
            <a:off x="8818492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364732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/>
          <p:cNvSpPr/>
          <p:nvPr/>
        </p:nvSpPr>
        <p:spPr>
          <a:xfrm rot="16200000">
            <a:off x="7865993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Left Brace 30"/>
          <p:cNvSpPr/>
          <p:nvPr/>
        </p:nvSpPr>
        <p:spPr>
          <a:xfrm rot="16200000">
            <a:off x="9770992" y="2369805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Left Brace 31"/>
          <p:cNvSpPr/>
          <p:nvPr/>
        </p:nvSpPr>
        <p:spPr>
          <a:xfrm rot="16200000">
            <a:off x="8818493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64733" y="2588042"/>
            <a:ext cx="0" cy="2725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/>
          <p:cNvSpPr/>
          <p:nvPr/>
        </p:nvSpPr>
        <p:spPr>
          <a:xfrm rot="16200000">
            <a:off x="7865994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Left Brace 35"/>
          <p:cNvSpPr/>
          <p:nvPr/>
        </p:nvSpPr>
        <p:spPr>
          <a:xfrm rot="16200000">
            <a:off x="7865995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4883832" y="195447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4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12274"/>
              </p:ext>
            </p:extLst>
          </p:nvPr>
        </p:nvGraphicFramePr>
        <p:xfrm>
          <a:off x="6660199" y="4051111"/>
          <a:ext cx="2404744" cy="1511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86">
                  <a:extLst>
                    <a:ext uri="{9D8B030D-6E8A-4147-A177-3AD203B41FA5}">
                      <a16:colId xmlns:a16="http://schemas.microsoft.com/office/drawing/2014/main" val="1851649364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2738885772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2893747436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4267813960"/>
                    </a:ext>
                  </a:extLst>
                </a:gridCol>
              </a:tblGrid>
              <a:tr h="39896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846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54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4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32676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91325"/>
              </p:ext>
            </p:extLst>
          </p:nvPr>
        </p:nvGraphicFramePr>
        <p:xfrm>
          <a:off x="9418320" y="4203328"/>
          <a:ext cx="18592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60">
                  <a:extLst>
                    <a:ext uri="{9D8B030D-6E8A-4147-A177-3AD203B41FA5}">
                      <a16:colId xmlns:a16="http://schemas.microsoft.com/office/drawing/2014/main" val="638607186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4255151540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68809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86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09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982575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372115" y="3726822"/>
            <a:ext cx="42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59240" y="3876840"/>
            <a:ext cx="34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93439" y="3717999"/>
            <a:ext cx="213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1          2         3         4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6306822" y="4114800"/>
            <a:ext cx="259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9166860" y="4324014"/>
            <a:ext cx="259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9425940" y="3833996"/>
            <a:ext cx="213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2         3         4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70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431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𝐌𝐚𝐭𝐫𝐢𝐱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𝑪𝒉𝒂𝒊𝒏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𝑴𝒖𝒍𝒕𝒊𝒑𝒍𝒊𝒄𝒂𝒕𝒊𝒐𝒏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n=p.length-1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m[1..n, 1..n] and s[1..n-1, 2..n] new tables</a:t>
                </a:r>
                <a:endParaRPr lang="en-US" b="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</a:t>
                </a:r>
              </a:p>
              <a:p>
                <a:pPr marL="541338"/>
                <a:r>
                  <a:rPr lang="en-US" b="0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i,i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l=2 to n</a:t>
                </a:r>
                <a:endPara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</a:t>
                </a:r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b="0" dirty="0" err="1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n-l+1</a:t>
                </a:r>
                <a:endParaRPr lang="en-US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j=i+l-1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m[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][j]=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ꝏ</a:t>
                </a:r>
                <a:endParaRPr lang="en-US" b="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for k=</a:t>
                </a:r>
                <a:r>
                  <a:rPr lang="en-US" dirty="0" err="1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j-1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	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q=m[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i,k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]+m[k+1,j]+p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i-1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en-US" baseline="-250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              if q&lt;m[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  <a:p>
                <a:pPr marL="541338"/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m[</a:t>
                </a:r>
                <a:r>
                  <a:rPr lang="en-US" b="0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]=q</a:t>
                </a: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13.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s[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]=k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14. return m and s</a:t>
                </a:r>
                <a:endParaRPr lang="en-US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431983"/>
              </a:xfrm>
              <a:prstGeom prst="rect">
                <a:avLst/>
              </a:prstGeom>
              <a:blipFill>
                <a:blip r:embed="rId3"/>
                <a:stretch>
                  <a:fillRect t="-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188720" y="3073624"/>
            <a:ext cx="4976179" cy="2488976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2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A1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05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A2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583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A3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10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A4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7992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[5x4]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62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[4x6]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306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[6x2]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600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[2x7]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17080" y="2831068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 smtClean="0">
                <a:solidFill>
                  <a:srgbClr val="002060"/>
                </a:solidFill>
              </a:rPr>
              <a:t>0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04785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1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41105" y="2829501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2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47885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3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32720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4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364730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515600" y="2534364"/>
            <a:ext cx="0" cy="2725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16200000">
            <a:off x="7865991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Left Brace 23"/>
          <p:cNvSpPr/>
          <p:nvPr/>
        </p:nvSpPr>
        <p:spPr>
          <a:xfrm rot="16200000">
            <a:off x="8818491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Left Brace 24"/>
          <p:cNvSpPr/>
          <p:nvPr/>
        </p:nvSpPr>
        <p:spPr>
          <a:xfrm rot="16200000">
            <a:off x="9770991" y="2369805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364731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 rot="16200000">
            <a:off x="7865992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Left Brace 27"/>
          <p:cNvSpPr/>
          <p:nvPr/>
        </p:nvSpPr>
        <p:spPr>
          <a:xfrm rot="16200000">
            <a:off x="8818492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364732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/>
          <p:cNvSpPr/>
          <p:nvPr/>
        </p:nvSpPr>
        <p:spPr>
          <a:xfrm rot="16200000">
            <a:off x="7865993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Left Brace 30"/>
          <p:cNvSpPr/>
          <p:nvPr/>
        </p:nvSpPr>
        <p:spPr>
          <a:xfrm rot="16200000">
            <a:off x="9770992" y="2369805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Left Brace 31"/>
          <p:cNvSpPr/>
          <p:nvPr/>
        </p:nvSpPr>
        <p:spPr>
          <a:xfrm rot="16200000">
            <a:off x="8818493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64733" y="2588042"/>
            <a:ext cx="0" cy="2725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/>
          <p:cNvSpPr/>
          <p:nvPr/>
        </p:nvSpPr>
        <p:spPr>
          <a:xfrm rot="16200000">
            <a:off x="7865994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Left Brace 35"/>
          <p:cNvSpPr/>
          <p:nvPr/>
        </p:nvSpPr>
        <p:spPr>
          <a:xfrm rot="16200000">
            <a:off x="7865995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4883832" y="195447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4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12274"/>
              </p:ext>
            </p:extLst>
          </p:nvPr>
        </p:nvGraphicFramePr>
        <p:xfrm>
          <a:off x="6660199" y="4051111"/>
          <a:ext cx="2404744" cy="1511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86">
                  <a:extLst>
                    <a:ext uri="{9D8B030D-6E8A-4147-A177-3AD203B41FA5}">
                      <a16:colId xmlns:a16="http://schemas.microsoft.com/office/drawing/2014/main" val="1851649364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2738885772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2893747436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4267813960"/>
                    </a:ext>
                  </a:extLst>
                </a:gridCol>
              </a:tblGrid>
              <a:tr h="39896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846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54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4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32676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91325"/>
              </p:ext>
            </p:extLst>
          </p:nvPr>
        </p:nvGraphicFramePr>
        <p:xfrm>
          <a:off x="9418320" y="4203328"/>
          <a:ext cx="18592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60">
                  <a:extLst>
                    <a:ext uri="{9D8B030D-6E8A-4147-A177-3AD203B41FA5}">
                      <a16:colId xmlns:a16="http://schemas.microsoft.com/office/drawing/2014/main" val="638607186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4255151540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68809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86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09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982575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372115" y="3726822"/>
            <a:ext cx="42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59240" y="3876840"/>
            <a:ext cx="34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93439" y="3717999"/>
            <a:ext cx="213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1          2         3         4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6306822" y="4114800"/>
            <a:ext cx="259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9166860" y="4324014"/>
            <a:ext cx="259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9425940" y="3833996"/>
            <a:ext cx="213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2         3         4</a:t>
            </a:r>
            <a:endParaRPr lang="en-IN" dirty="0"/>
          </a:p>
        </p:txBody>
      </p:sp>
      <p:sp>
        <p:nvSpPr>
          <p:cNvPr id="43" name="Rectangle 42"/>
          <p:cNvSpPr/>
          <p:nvPr/>
        </p:nvSpPr>
        <p:spPr>
          <a:xfrm>
            <a:off x="1219200" y="3660069"/>
            <a:ext cx="4876800" cy="279564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104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431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𝐌𝐚𝐭𝐫𝐢𝐱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𝑪𝒉𝒂𝒊𝒏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𝑴𝒖𝒍𝒕𝒊𝒑𝒍𝒊𝒄𝒂𝒕𝒊𝒐𝒏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n=p.length-1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m[1..n, 1..n] and s[1..n-1, 2..n] new tables</a:t>
                </a:r>
                <a:endParaRPr lang="en-US" b="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</a:t>
                </a:r>
              </a:p>
              <a:p>
                <a:pPr marL="541338"/>
                <a:r>
                  <a:rPr lang="en-US" b="0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i,i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l=2 to n</a:t>
                </a:r>
                <a:endPara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</a:t>
                </a:r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b="0" dirty="0" err="1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n-l+1</a:t>
                </a:r>
                <a:endParaRPr lang="en-US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j=i+l-1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m[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][j]=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ꝏ</a:t>
                </a:r>
                <a:endParaRPr lang="en-US" b="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for k=</a:t>
                </a:r>
                <a:r>
                  <a:rPr lang="en-US" dirty="0" err="1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j-1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	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q=m[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i,k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]+m[k+1,j]+p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i-1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en-US" baseline="-250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              if q&lt;m[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  <a:p>
                <a:pPr marL="541338"/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m[</a:t>
                </a:r>
                <a:r>
                  <a:rPr lang="en-US" b="0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]=q</a:t>
                </a: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13.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s[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]=k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14. return m and s</a:t>
                </a:r>
                <a:endParaRPr lang="en-US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431983"/>
              </a:xfrm>
              <a:prstGeom prst="rect">
                <a:avLst/>
              </a:prstGeom>
              <a:blipFill>
                <a:blip r:embed="rId3"/>
                <a:stretch>
                  <a:fillRect t="-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188720" y="3073624"/>
            <a:ext cx="4976179" cy="2488976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2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A1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05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A2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583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A3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10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A4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7992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[5x4]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62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[4x6]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306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[6x2]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600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[2x7]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17080" y="2831068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 smtClean="0">
                <a:solidFill>
                  <a:srgbClr val="002060"/>
                </a:solidFill>
              </a:rPr>
              <a:t>0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04785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1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41105" y="2829501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2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47885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3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32720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4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364730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515600" y="2534364"/>
            <a:ext cx="0" cy="2725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16200000">
            <a:off x="7865991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Left Brace 23"/>
          <p:cNvSpPr/>
          <p:nvPr/>
        </p:nvSpPr>
        <p:spPr>
          <a:xfrm rot="16200000">
            <a:off x="8818491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Left Brace 24"/>
          <p:cNvSpPr/>
          <p:nvPr/>
        </p:nvSpPr>
        <p:spPr>
          <a:xfrm rot="16200000">
            <a:off x="9770991" y="2369805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364731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 rot="16200000">
            <a:off x="7865992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Left Brace 27"/>
          <p:cNvSpPr/>
          <p:nvPr/>
        </p:nvSpPr>
        <p:spPr>
          <a:xfrm rot="16200000">
            <a:off x="8818492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364732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/>
          <p:cNvSpPr/>
          <p:nvPr/>
        </p:nvSpPr>
        <p:spPr>
          <a:xfrm rot="16200000">
            <a:off x="7865993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Left Brace 30"/>
          <p:cNvSpPr/>
          <p:nvPr/>
        </p:nvSpPr>
        <p:spPr>
          <a:xfrm rot="16200000">
            <a:off x="9770992" y="2369805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Left Brace 31"/>
          <p:cNvSpPr/>
          <p:nvPr/>
        </p:nvSpPr>
        <p:spPr>
          <a:xfrm rot="16200000">
            <a:off x="8818493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64733" y="2588042"/>
            <a:ext cx="0" cy="2725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/>
          <p:cNvSpPr/>
          <p:nvPr/>
        </p:nvSpPr>
        <p:spPr>
          <a:xfrm rot="16200000">
            <a:off x="7865994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Left Brace 35"/>
          <p:cNvSpPr/>
          <p:nvPr/>
        </p:nvSpPr>
        <p:spPr>
          <a:xfrm rot="16200000">
            <a:off x="7865995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4883832" y="195447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4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12274"/>
              </p:ext>
            </p:extLst>
          </p:nvPr>
        </p:nvGraphicFramePr>
        <p:xfrm>
          <a:off x="6660199" y="4051111"/>
          <a:ext cx="2404744" cy="1511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86">
                  <a:extLst>
                    <a:ext uri="{9D8B030D-6E8A-4147-A177-3AD203B41FA5}">
                      <a16:colId xmlns:a16="http://schemas.microsoft.com/office/drawing/2014/main" val="1851649364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2738885772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2893747436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4267813960"/>
                    </a:ext>
                  </a:extLst>
                </a:gridCol>
              </a:tblGrid>
              <a:tr h="39896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846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54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4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32676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91325"/>
              </p:ext>
            </p:extLst>
          </p:nvPr>
        </p:nvGraphicFramePr>
        <p:xfrm>
          <a:off x="9418320" y="4203328"/>
          <a:ext cx="18592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60">
                  <a:extLst>
                    <a:ext uri="{9D8B030D-6E8A-4147-A177-3AD203B41FA5}">
                      <a16:colId xmlns:a16="http://schemas.microsoft.com/office/drawing/2014/main" val="638607186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4255151540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68809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86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09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982575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372115" y="3726822"/>
            <a:ext cx="42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59240" y="3876840"/>
            <a:ext cx="34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93439" y="3717999"/>
            <a:ext cx="213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1          2         3         4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6306822" y="4114800"/>
            <a:ext cx="259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9166860" y="4324014"/>
            <a:ext cx="259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9425940" y="3833996"/>
            <a:ext cx="213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2         3         4</a:t>
            </a:r>
            <a:endParaRPr lang="en-IN" dirty="0"/>
          </a:p>
        </p:txBody>
      </p:sp>
      <p:sp>
        <p:nvSpPr>
          <p:cNvPr id="43" name="Rectangle 42"/>
          <p:cNvSpPr/>
          <p:nvPr/>
        </p:nvSpPr>
        <p:spPr>
          <a:xfrm>
            <a:off x="1219200" y="3962400"/>
            <a:ext cx="4876800" cy="279564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702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431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𝐌𝐚𝐭𝐫𝐢𝐱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𝑪𝒉𝒂𝒊𝒏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𝑴𝒖𝒍𝒕𝒊𝒑𝒍𝒊𝒄𝒂𝒕𝒊𝒐𝒏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n=p.length-1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m[1..n, 1..n] and s[1..n-1, 2..n] new tables</a:t>
                </a:r>
                <a:endParaRPr lang="en-US" b="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</a:t>
                </a:r>
              </a:p>
              <a:p>
                <a:pPr marL="541338"/>
                <a:r>
                  <a:rPr lang="en-US" b="0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i,i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l=2 to n</a:t>
                </a:r>
                <a:endPara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</a:t>
                </a:r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b="0" dirty="0" err="1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n-l+1</a:t>
                </a:r>
                <a:endParaRPr lang="en-US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j=i+l-1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m[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][j]=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ꝏ</a:t>
                </a:r>
                <a:endParaRPr lang="en-US" b="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for k=</a:t>
                </a:r>
                <a:r>
                  <a:rPr lang="en-US" dirty="0" err="1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j-1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	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q=m[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i,k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]+m[k+1,j]+p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i-1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en-US" baseline="-250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              if q&lt;m[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  <a:p>
                <a:pPr marL="541338"/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m[</a:t>
                </a:r>
                <a:r>
                  <a:rPr lang="en-US" b="0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]=q</a:t>
                </a: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13.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s[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]=k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14. return m and s</a:t>
                </a:r>
                <a:endParaRPr lang="en-US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431983"/>
              </a:xfrm>
              <a:prstGeom prst="rect">
                <a:avLst/>
              </a:prstGeom>
              <a:blipFill>
                <a:blip r:embed="rId3"/>
                <a:stretch>
                  <a:fillRect t="-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188720" y="3073624"/>
            <a:ext cx="4976179" cy="2488976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2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A1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05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A2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583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A3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10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A4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7992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[5x4]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62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[4x6]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306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[6x2]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600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[2x7]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17080" y="2831068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 smtClean="0">
                <a:solidFill>
                  <a:srgbClr val="002060"/>
                </a:solidFill>
              </a:rPr>
              <a:t>0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04785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1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41105" y="2829501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2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47885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3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32720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4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364730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515600" y="2534364"/>
            <a:ext cx="0" cy="2725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16200000">
            <a:off x="7865991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Left Brace 23"/>
          <p:cNvSpPr/>
          <p:nvPr/>
        </p:nvSpPr>
        <p:spPr>
          <a:xfrm rot="16200000">
            <a:off x="8818491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Left Brace 24"/>
          <p:cNvSpPr/>
          <p:nvPr/>
        </p:nvSpPr>
        <p:spPr>
          <a:xfrm rot="16200000">
            <a:off x="9770991" y="2369805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364731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 rot="16200000">
            <a:off x="7865992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Left Brace 27"/>
          <p:cNvSpPr/>
          <p:nvPr/>
        </p:nvSpPr>
        <p:spPr>
          <a:xfrm rot="16200000">
            <a:off x="8818492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364732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/>
          <p:cNvSpPr/>
          <p:nvPr/>
        </p:nvSpPr>
        <p:spPr>
          <a:xfrm rot="16200000">
            <a:off x="7865993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Left Brace 30"/>
          <p:cNvSpPr/>
          <p:nvPr/>
        </p:nvSpPr>
        <p:spPr>
          <a:xfrm rot="16200000">
            <a:off x="9770992" y="2369805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Left Brace 31"/>
          <p:cNvSpPr/>
          <p:nvPr/>
        </p:nvSpPr>
        <p:spPr>
          <a:xfrm rot="16200000">
            <a:off x="8818493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64733" y="2588042"/>
            <a:ext cx="0" cy="2725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/>
          <p:cNvSpPr/>
          <p:nvPr/>
        </p:nvSpPr>
        <p:spPr>
          <a:xfrm rot="16200000">
            <a:off x="7865994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Left Brace 35"/>
          <p:cNvSpPr/>
          <p:nvPr/>
        </p:nvSpPr>
        <p:spPr>
          <a:xfrm rot="16200000">
            <a:off x="7865995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4883832" y="195447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4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12274"/>
              </p:ext>
            </p:extLst>
          </p:nvPr>
        </p:nvGraphicFramePr>
        <p:xfrm>
          <a:off x="6660199" y="4051111"/>
          <a:ext cx="2404744" cy="1511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86">
                  <a:extLst>
                    <a:ext uri="{9D8B030D-6E8A-4147-A177-3AD203B41FA5}">
                      <a16:colId xmlns:a16="http://schemas.microsoft.com/office/drawing/2014/main" val="1851649364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2738885772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2893747436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4267813960"/>
                    </a:ext>
                  </a:extLst>
                </a:gridCol>
              </a:tblGrid>
              <a:tr h="39896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846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54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4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32676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91325"/>
              </p:ext>
            </p:extLst>
          </p:nvPr>
        </p:nvGraphicFramePr>
        <p:xfrm>
          <a:off x="9418320" y="4203328"/>
          <a:ext cx="18592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60">
                  <a:extLst>
                    <a:ext uri="{9D8B030D-6E8A-4147-A177-3AD203B41FA5}">
                      <a16:colId xmlns:a16="http://schemas.microsoft.com/office/drawing/2014/main" val="638607186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4255151540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68809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86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09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982575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372115" y="3726822"/>
            <a:ext cx="42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59240" y="3876840"/>
            <a:ext cx="34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93439" y="3717999"/>
            <a:ext cx="213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1          2         3         4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6306822" y="4114800"/>
            <a:ext cx="259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9166860" y="4324014"/>
            <a:ext cx="259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9425940" y="3833996"/>
            <a:ext cx="213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2         3         4</a:t>
            </a:r>
            <a:endParaRPr lang="en-IN" dirty="0"/>
          </a:p>
        </p:txBody>
      </p:sp>
      <p:sp>
        <p:nvSpPr>
          <p:cNvPr id="43" name="Rectangle 42"/>
          <p:cNvSpPr/>
          <p:nvPr/>
        </p:nvSpPr>
        <p:spPr>
          <a:xfrm>
            <a:off x="1219200" y="4216236"/>
            <a:ext cx="4876800" cy="279564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395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431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𝐌𝐚𝐭𝐫𝐢𝐱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𝑪𝒉𝒂𝒊𝒏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𝑴𝒖𝒍𝒕𝒊𝒑𝒍𝒊𝒄𝒂𝒕𝒊𝒐𝒏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n=p.length-1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m[1..n, 1..n] and s[1..n-1, 2..n] new tables</a:t>
                </a:r>
                <a:endParaRPr lang="en-US" b="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</a:t>
                </a:r>
              </a:p>
              <a:p>
                <a:pPr marL="541338"/>
                <a:r>
                  <a:rPr lang="en-US" b="0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i,i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l=2 to n</a:t>
                </a:r>
                <a:endPara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</a:t>
                </a:r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b="0" dirty="0" err="1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n-l+1</a:t>
                </a:r>
                <a:endParaRPr lang="en-US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j=i+l-1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m[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][j]=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ꝏ</a:t>
                </a:r>
                <a:endParaRPr lang="en-US" b="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for k=</a:t>
                </a:r>
                <a:r>
                  <a:rPr lang="en-US" dirty="0" err="1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j-1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	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q=m[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i,k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]+m[k+1,j]+p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i-1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en-US" baseline="-250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              if q&lt;m[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  <a:p>
                <a:pPr marL="541338"/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m[</a:t>
                </a:r>
                <a:r>
                  <a:rPr lang="en-US" b="0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]=q</a:t>
                </a: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13.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s[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]=k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14. return m and s</a:t>
                </a:r>
                <a:endParaRPr lang="en-US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431983"/>
              </a:xfrm>
              <a:prstGeom prst="rect">
                <a:avLst/>
              </a:prstGeom>
              <a:blipFill>
                <a:blip r:embed="rId3"/>
                <a:stretch>
                  <a:fillRect t="-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188720" y="3073624"/>
            <a:ext cx="4976179" cy="2488976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2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A1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05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A2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583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A3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10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A4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7992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[5x4]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62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[4x6]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306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[6x2]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600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[2x7]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17080" y="2831068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 smtClean="0">
                <a:solidFill>
                  <a:srgbClr val="002060"/>
                </a:solidFill>
              </a:rPr>
              <a:t>0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04785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1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41105" y="2829501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2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47885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3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32720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4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364730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515600" y="2534364"/>
            <a:ext cx="0" cy="2725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16200000">
            <a:off x="7865991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Left Brace 23"/>
          <p:cNvSpPr/>
          <p:nvPr/>
        </p:nvSpPr>
        <p:spPr>
          <a:xfrm rot="16200000">
            <a:off x="8818491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Left Brace 24"/>
          <p:cNvSpPr/>
          <p:nvPr/>
        </p:nvSpPr>
        <p:spPr>
          <a:xfrm rot="16200000">
            <a:off x="9770991" y="2369805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364731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 rot="16200000">
            <a:off x="7865992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Left Brace 27"/>
          <p:cNvSpPr/>
          <p:nvPr/>
        </p:nvSpPr>
        <p:spPr>
          <a:xfrm rot="16200000">
            <a:off x="8818492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364732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/>
          <p:cNvSpPr/>
          <p:nvPr/>
        </p:nvSpPr>
        <p:spPr>
          <a:xfrm rot="16200000">
            <a:off x="7865993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Left Brace 30"/>
          <p:cNvSpPr/>
          <p:nvPr/>
        </p:nvSpPr>
        <p:spPr>
          <a:xfrm rot="16200000">
            <a:off x="9770992" y="2369805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Left Brace 31"/>
          <p:cNvSpPr/>
          <p:nvPr/>
        </p:nvSpPr>
        <p:spPr>
          <a:xfrm rot="16200000">
            <a:off x="8818493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64733" y="2588042"/>
            <a:ext cx="0" cy="2725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/>
          <p:cNvSpPr/>
          <p:nvPr/>
        </p:nvSpPr>
        <p:spPr>
          <a:xfrm rot="16200000">
            <a:off x="7865994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Left Brace 35"/>
          <p:cNvSpPr/>
          <p:nvPr/>
        </p:nvSpPr>
        <p:spPr>
          <a:xfrm rot="16200000">
            <a:off x="7865995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4883832" y="195447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4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12274"/>
              </p:ext>
            </p:extLst>
          </p:nvPr>
        </p:nvGraphicFramePr>
        <p:xfrm>
          <a:off x="6660199" y="4051111"/>
          <a:ext cx="2404744" cy="1511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86">
                  <a:extLst>
                    <a:ext uri="{9D8B030D-6E8A-4147-A177-3AD203B41FA5}">
                      <a16:colId xmlns:a16="http://schemas.microsoft.com/office/drawing/2014/main" val="1851649364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2738885772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2893747436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4267813960"/>
                    </a:ext>
                  </a:extLst>
                </a:gridCol>
              </a:tblGrid>
              <a:tr h="39896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846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54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4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32676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91325"/>
              </p:ext>
            </p:extLst>
          </p:nvPr>
        </p:nvGraphicFramePr>
        <p:xfrm>
          <a:off x="9418320" y="4203328"/>
          <a:ext cx="18592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60">
                  <a:extLst>
                    <a:ext uri="{9D8B030D-6E8A-4147-A177-3AD203B41FA5}">
                      <a16:colId xmlns:a16="http://schemas.microsoft.com/office/drawing/2014/main" val="638607186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4255151540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68809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86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09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982575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372115" y="3726822"/>
            <a:ext cx="42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59240" y="3876840"/>
            <a:ext cx="34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93439" y="3717999"/>
            <a:ext cx="213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1          2         3         4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6306822" y="4114800"/>
            <a:ext cx="259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9166860" y="4324014"/>
            <a:ext cx="259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9425940" y="3833996"/>
            <a:ext cx="213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2         3         4</a:t>
            </a:r>
            <a:endParaRPr lang="en-IN" dirty="0"/>
          </a:p>
        </p:txBody>
      </p:sp>
      <p:sp>
        <p:nvSpPr>
          <p:cNvPr id="43" name="Rectangle 42"/>
          <p:cNvSpPr/>
          <p:nvPr/>
        </p:nvSpPr>
        <p:spPr>
          <a:xfrm>
            <a:off x="1219200" y="4495800"/>
            <a:ext cx="4876800" cy="279564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391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431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𝐌𝐚𝐭𝐫𝐢𝐱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𝑪𝒉𝒂𝒊𝒏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𝑴𝒖𝒍𝒕𝒊𝒑𝒍𝒊𝒄𝒂𝒕𝒊𝒐𝒏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n=p.length-1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m[1..n, 1..n] and s[1..n-1, 2..n] new tables</a:t>
                </a:r>
                <a:endParaRPr lang="en-US" b="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</a:t>
                </a:r>
              </a:p>
              <a:p>
                <a:pPr marL="541338"/>
                <a:r>
                  <a:rPr lang="en-US" b="0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i,i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l=2 to n</a:t>
                </a:r>
                <a:endPara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</a:t>
                </a:r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b="0" dirty="0" err="1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n-l+1</a:t>
                </a:r>
                <a:endParaRPr lang="en-US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j=i+l-1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m[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][j]=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ꝏ</a:t>
                </a:r>
                <a:endParaRPr lang="en-US" b="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for k=</a:t>
                </a:r>
                <a:r>
                  <a:rPr lang="en-US" dirty="0" err="1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j-1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	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q=m[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i,k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]+m[k+1,j]+p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i-1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en-US" baseline="-250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              if q&lt;m[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  <a:p>
                <a:pPr marL="541338"/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m[</a:t>
                </a:r>
                <a:r>
                  <a:rPr lang="en-US" b="0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]=q</a:t>
                </a: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13.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s[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]=k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14. return m and s</a:t>
                </a:r>
                <a:endParaRPr lang="en-US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431983"/>
              </a:xfrm>
              <a:prstGeom prst="rect">
                <a:avLst/>
              </a:prstGeom>
              <a:blipFill>
                <a:blip r:embed="rId3"/>
                <a:stretch>
                  <a:fillRect t="-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188720" y="3073624"/>
            <a:ext cx="4976179" cy="2488976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2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A1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05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A2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583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A3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10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A4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7992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[5x4]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62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[4x6]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306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[6x2]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600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[2x7]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17080" y="2831068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 smtClean="0">
                <a:solidFill>
                  <a:srgbClr val="002060"/>
                </a:solidFill>
              </a:rPr>
              <a:t>0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04785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1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41105" y="2829501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2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47885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3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32720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4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364730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515600" y="2534364"/>
            <a:ext cx="0" cy="2725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16200000">
            <a:off x="7865991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Left Brace 23"/>
          <p:cNvSpPr/>
          <p:nvPr/>
        </p:nvSpPr>
        <p:spPr>
          <a:xfrm rot="16200000">
            <a:off x="8818491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Left Brace 24"/>
          <p:cNvSpPr/>
          <p:nvPr/>
        </p:nvSpPr>
        <p:spPr>
          <a:xfrm rot="16200000">
            <a:off x="9770991" y="2369805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364731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 rot="16200000">
            <a:off x="7865992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Left Brace 27"/>
          <p:cNvSpPr/>
          <p:nvPr/>
        </p:nvSpPr>
        <p:spPr>
          <a:xfrm rot="16200000">
            <a:off x="8818492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364732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/>
          <p:cNvSpPr/>
          <p:nvPr/>
        </p:nvSpPr>
        <p:spPr>
          <a:xfrm rot="16200000">
            <a:off x="7865993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Left Brace 30"/>
          <p:cNvSpPr/>
          <p:nvPr/>
        </p:nvSpPr>
        <p:spPr>
          <a:xfrm rot="16200000">
            <a:off x="9770992" y="2369805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Left Brace 31"/>
          <p:cNvSpPr/>
          <p:nvPr/>
        </p:nvSpPr>
        <p:spPr>
          <a:xfrm rot="16200000">
            <a:off x="8818493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64733" y="2588042"/>
            <a:ext cx="0" cy="2725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/>
          <p:cNvSpPr/>
          <p:nvPr/>
        </p:nvSpPr>
        <p:spPr>
          <a:xfrm rot="16200000">
            <a:off x="7865994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Left Brace 35"/>
          <p:cNvSpPr/>
          <p:nvPr/>
        </p:nvSpPr>
        <p:spPr>
          <a:xfrm rot="16200000">
            <a:off x="7865995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4883832" y="195447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4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12274"/>
              </p:ext>
            </p:extLst>
          </p:nvPr>
        </p:nvGraphicFramePr>
        <p:xfrm>
          <a:off x="6660199" y="4051111"/>
          <a:ext cx="2404744" cy="1511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86">
                  <a:extLst>
                    <a:ext uri="{9D8B030D-6E8A-4147-A177-3AD203B41FA5}">
                      <a16:colId xmlns:a16="http://schemas.microsoft.com/office/drawing/2014/main" val="1851649364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2738885772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2893747436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4267813960"/>
                    </a:ext>
                  </a:extLst>
                </a:gridCol>
              </a:tblGrid>
              <a:tr h="39896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846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54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4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32676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91325"/>
              </p:ext>
            </p:extLst>
          </p:nvPr>
        </p:nvGraphicFramePr>
        <p:xfrm>
          <a:off x="9418320" y="4203328"/>
          <a:ext cx="18592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60">
                  <a:extLst>
                    <a:ext uri="{9D8B030D-6E8A-4147-A177-3AD203B41FA5}">
                      <a16:colId xmlns:a16="http://schemas.microsoft.com/office/drawing/2014/main" val="638607186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4255151540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68809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86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09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982575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372115" y="3726822"/>
            <a:ext cx="42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59240" y="3876840"/>
            <a:ext cx="34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93439" y="3717999"/>
            <a:ext cx="213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1          2         3         4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6306822" y="4114800"/>
            <a:ext cx="259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9166860" y="4324014"/>
            <a:ext cx="259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9425940" y="3833996"/>
            <a:ext cx="213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2         3         4</a:t>
            </a:r>
            <a:endParaRPr lang="en-IN" dirty="0"/>
          </a:p>
        </p:txBody>
      </p:sp>
      <p:sp>
        <p:nvSpPr>
          <p:cNvPr id="43" name="Rectangle 42"/>
          <p:cNvSpPr/>
          <p:nvPr/>
        </p:nvSpPr>
        <p:spPr>
          <a:xfrm>
            <a:off x="1219200" y="4749635"/>
            <a:ext cx="4876800" cy="774707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34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431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𝐌𝐚𝐭𝐫𝐢𝐱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𝑪𝒉𝒂𝒊𝒏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𝑴𝒖𝒍𝒕𝒊𝒑𝒍𝒊𝒄𝒂𝒕𝒊𝒐𝒏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n=p.length-1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m[1..n, 1..n] and s[1..n-1, 2..n] new tables</a:t>
                </a:r>
                <a:endParaRPr lang="en-US" b="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</a:t>
                </a:r>
              </a:p>
              <a:p>
                <a:pPr marL="541338"/>
                <a:r>
                  <a:rPr lang="en-US" b="0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i,i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l=2 to n</a:t>
                </a:r>
                <a:endPara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</a:t>
                </a:r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b="0" dirty="0" err="1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n-l+1</a:t>
                </a:r>
                <a:endParaRPr lang="en-US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j=i+l-1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m[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][j]=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ꝏ</a:t>
                </a:r>
                <a:endParaRPr lang="en-US" b="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for k=</a:t>
                </a:r>
                <a:r>
                  <a:rPr lang="en-US" dirty="0" err="1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j-1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	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q=m[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i,k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]+m[k+1,j]+p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i-1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en-US" baseline="-250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              if q&lt;m[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  <a:p>
                <a:pPr marL="541338"/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m[</a:t>
                </a:r>
                <a:r>
                  <a:rPr lang="en-US" b="0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]=q</a:t>
                </a: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13.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s[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]=k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14. return m and s</a:t>
                </a:r>
                <a:endParaRPr lang="en-US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431983"/>
              </a:xfrm>
              <a:prstGeom prst="rect">
                <a:avLst/>
              </a:prstGeom>
              <a:blipFill>
                <a:blip r:embed="rId3"/>
                <a:stretch>
                  <a:fillRect t="-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188720" y="3073624"/>
            <a:ext cx="4976179" cy="2488976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2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A1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05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A2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583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A3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10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A4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7992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[5x4]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62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[4x6]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306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[6x2]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600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[2x7]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17080" y="2831068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 smtClean="0">
                <a:solidFill>
                  <a:srgbClr val="002060"/>
                </a:solidFill>
              </a:rPr>
              <a:t>0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04785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1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41105" y="2829501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2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47885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3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32720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4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364730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515600" y="2534364"/>
            <a:ext cx="0" cy="2725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16200000">
            <a:off x="7865991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Left Brace 23"/>
          <p:cNvSpPr/>
          <p:nvPr/>
        </p:nvSpPr>
        <p:spPr>
          <a:xfrm rot="16200000">
            <a:off x="8818491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Left Brace 24"/>
          <p:cNvSpPr/>
          <p:nvPr/>
        </p:nvSpPr>
        <p:spPr>
          <a:xfrm rot="16200000">
            <a:off x="9770991" y="2369805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364731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 rot="16200000">
            <a:off x="7865992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Left Brace 27"/>
          <p:cNvSpPr/>
          <p:nvPr/>
        </p:nvSpPr>
        <p:spPr>
          <a:xfrm rot="16200000">
            <a:off x="8818492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364732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/>
          <p:cNvSpPr/>
          <p:nvPr/>
        </p:nvSpPr>
        <p:spPr>
          <a:xfrm rot="16200000">
            <a:off x="7865993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Left Brace 30"/>
          <p:cNvSpPr/>
          <p:nvPr/>
        </p:nvSpPr>
        <p:spPr>
          <a:xfrm rot="16200000">
            <a:off x="9770992" y="2369805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Left Brace 31"/>
          <p:cNvSpPr/>
          <p:nvPr/>
        </p:nvSpPr>
        <p:spPr>
          <a:xfrm rot="16200000">
            <a:off x="8818493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64733" y="2588042"/>
            <a:ext cx="0" cy="2725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/>
          <p:cNvSpPr/>
          <p:nvPr/>
        </p:nvSpPr>
        <p:spPr>
          <a:xfrm rot="16200000">
            <a:off x="7865994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Left Brace 35"/>
          <p:cNvSpPr/>
          <p:nvPr/>
        </p:nvSpPr>
        <p:spPr>
          <a:xfrm rot="16200000">
            <a:off x="7865995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4883832" y="195447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4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12274"/>
              </p:ext>
            </p:extLst>
          </p:nvPr>
        </p:nvGraphicFramePr>
        <p:xfrm>
          <a:off x="6660199" y="4051111"/>
          <a:ext cx="2404744" cy="1511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86">
                  <a:extLst>
                    <a:ext uri="{9D8B030D-6E8A-4147-A177-3AD203B41FA5}">
                      <a16:colId xmlns:a16="http://schemas.microsoft.com/office/drawing/2014/main" val="1851649364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2738885772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2893747436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4267813960"/>
                    </a:ext>
                  </a:extLst>
                </a:gridCol>
              </a:tblGrid>
              <a:tr h="39896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846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54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4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32676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91325"/>
              </p:ext>
            </p:extLst>
          </p:nvPr>
        </p:nvGraphicFramePr>
        <p:xfrm>
          <a:off x="9418320" y="4203328"/>
          <a:ext cx="18592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60">
                  <a:extLst>
                    <a:ext uri="{9D8B030D-6E8A-4147-A177-3AD203B41FA5}">
                      <a16:colId xmlns:a16="http://schemas.microsoft.com/office/drawing/2014/main" val="638607186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4255151540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68809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86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09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982575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372115" y="3726822"/>
            <a:ext cx="42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59240" y="3876840"/>
            <a:ext cx="34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93439" y="3717999"/>
            <a:ext cx="213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1          2         3         4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6306822" y="4114800"/>
            <a:ext cx="259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9166860" y="4324014"/>
            <a:ext cx="259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9425940" y="3833996"/>
            <a:ext cx="213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2         3         4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6650355" y="5638800"/>
            <a:ext cx="3712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q=m[1,2]=m[1,1]+m[2,2]+p</a:t>
            </a:r>
            <a:r>
              <a:rPr lang="en-US" b="1" baseline="-25000" dirty="0" smtClean="0">
                <a:solidFill>
                  <a:srgbClr val="002060"/>
                </a:solidFill>
              </a:rPr>
              <a:t>0</a:t>
            </a:r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 smtClean="0">
                <a:solidFill>
                  <a:srgbClr val="002060"/>
                </a:solidFill>
              </a:rPr>
              <a:t>1</a:t>
            </a:r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 smtClean="0">
                <a:solidFill>
                  <a:srgbClr val="002060"/>
                </a:solidFill>
              </a:rPr>
              <a:t>2</a:t>
            </a:r>
          </a:p>
          <a:p>
            <a:r>
              <a:rPr lang="en-US" b="1" dirty="0">
                <a:solidFill>
                  <a:srgbClr val="002060"/>
                </a:solidFill>
              </a:rPr>
              <a:t>                </a:t>
            </a:r>
            <a:r>
              <a:rPr lang="en-US" b="1" dirty="0" smtClean="0">
                <a:solidFill>
                  <a:srgbClr val="002060"/>
                </a:solidFill>
              </a:rPr>
              <a:t> = 0+0+5x4x6=120   k=1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17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431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𝐌𝐚𝐭𝐫𝐢𝐱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𝑪𝒉𝒂𝒊𝒏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𝑴𝒖𝒍𝒕𝒊𝒑𝒍𝒊𝒄𝒂𝒕𝒊𝒐𝒏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n=p.length-1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m[1..n, 1..n] and s[1..n-1, 2..n] new tables</a:t>
                </a:r>
                <a:endParaRPr lang="en-US" b="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</a:t>
                </a:r>
              </a:p>
              <a:p>
                <a:pPr marL="541338"/>
                <a:r>
                  <a:rPr lang="en-US" b="0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i,i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l=2 to n</a:t>
                </a:r>
                <a:endPara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</a:t>
                </a:r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b="0" dirty="0" err="1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n-l+1</a:t>
                </a:r>
                <a:endParaRPr lang="en-US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j=i+l-1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m[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][j]=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ꝏ</a:t>
                </a:r>
                <a:endParaRPr lang="en-US" b="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for k=</a:t>
                </a:r>
                <a:r>
                  <a:rPr lang="en-US" dirty="0" err="1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j-1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	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q=m[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i,k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]+m[k+1,j]+p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i-1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en-US" baseline="-250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              if q&lt;m[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  <a:p>
                <a:pPr marL="541338"/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m[</a:t>
                </a:r>
                <a:r>
                  <a:rPr lang="en-US" b="0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]=q</a:t>
                </a: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13.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s[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]=k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14. return m and s</a:t>
                </a:r>
                <a:endParaRPr lang="en-US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431983"/>
              </a:xfrm>
              <a:prstGeom prst="rect">
                <a:avLst/>
              </a:prstGeom>
              <a:blipFill>
                <a:blip r:embed="rId3"/>
                <a:stretch>
                  <a:fillRect t="-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188720" y="3073624"/>
            <a:ext cx="4976179" cy="2488976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2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A1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05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A2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583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A3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10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A4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7992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[5x4]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62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[4x6]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306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[6x2]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600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[2x7]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17080" y="2831068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 smtClean="0">
                <a:solidFill>
                  <a:srgbClr val="002060"/>
                </a:solidFill>
              </a:rPr>
              <a:t>0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04785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1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41105" y="2829501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2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47885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3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32720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4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364730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515600" y="2534364"/>
            <a:ext cx="0" cy="2725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16200000">
            <a:off x="7865991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Left Brace 23"/>
          <p:cNvSpPr/>
          <p:nvPr/>
        </p:nvSpPr>
        <p:spPr>
          <a:xfrm rot="16200000">
            <a:off x="8818491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Left Brace 24"/>
          <p:cNvSpPr/>
          <p:nvPr/>
        </p:nvSpPr>
        <p:spPr>
          <a:xfrm rot="16200000">
            <a:off x="9770991" y="2369805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364731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 rot="16200000">
            <a:off x="7865992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Left Brace 27"/>
          <p:cNvSpPr/>
          <p:nvPr/>
        </p:nvSpPr>
        <p:spPr>
          <a:xfrm rot="16200000">
            <a:off x="8818492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364732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/>
          <p:cNvSpPr/>
          <p:nvPr/>
        </p:nvSpPr>
        <p:spPr>
          <a:xfrm rot="16200000">
            <a:off x="7865993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Left Brace 30"/>
          <p:cNvSpPr/>
          <p:nvPr/>
        </p:nvSpPr>
        <p:spPr>
          <a:xfrm rot="16200000">
            <a:off x="9770992" y="2369805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Left Brace 31"/>
          <p:cNvSpPr/>
          <p:nvPr/>
        </p:nvSpPr>
        <p:spPr>
          <a:xfrm rot="16200000">
            <a:off x="8818493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64733" y="2588042"/>
            <a:ext cx="0" cy="2725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/>
          <p:cNvSpPr/>
          <p:nvPr/>
        </p:nvSpPr>
        <p:spPr>
          <a:xfrm rot="16200000">
            <a:off x="7865994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Left Brace 35"/>
          <p:cNvSpPr/>
          <p:nvPr/>
        </p:nvSpPr>
        <p:spPr>
          <a:xfrm rot="16200000">
            <a:off x="7865995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4883832" y="195447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4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930826"/>
              </p:ext>
            </p:extLst>
          </p:nvPr>
        </p:nvGraphicFramePr>
        <p:xfrm>
          <a:off x="6660199" y="4051111"/>
          <a:ext cx="2404744" cy="1511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86">
                  <a:extLst>
                    <a:ext uri="{9D8B030D-6E8A-4147-A177-3AD203B41FA5}">
                      <a16:colId xmlns:a16="http://schemas.microsoft.com/office/drawing/2014/main" val="1851649364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2738885772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2893747436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4267813960"/>
                    </a:ext>
                  </a:extLst>
                </a:gridCol>
              </a:tblGrid>
              <a:tr h="39896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120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846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54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4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32676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414880"/>
              </p:ext>
            </p:extLst>
          </p:nvPr>
        </p:nvGraphicFramePr>
        <p:xfrm>
          <a:off x="9418320" y="4203328"/>
          <a:ext cx="18592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60">
                  <a:extLst>
                    <a:ext uri="{9D8B030D-6E8A-4147-A177-3AD203B41FA5}">
                      <a16:colId xmlns:a16="http://schemas.microsoft.com/office/drawing/2014/main" val="638607186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4255151540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68809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86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09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982575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372115" y="3726822"/>
            <a:ext cx="42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59240" y="3876840"/>
            <a:ext cx="34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93439" y="3717999"/>
            <a:ext cx="213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1          2         3         4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6306822" y="4114800"/>
            <a:ext cx="259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9166860" y="4324014"/>
            <a:ext cx="259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9425940" y="3833996"/>
            <a:ext cx="213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2         3         4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6650355" y="5638800"/>
            <a:ext cx="3712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q=m[1,2]=m[1,1]+m[2,2]+p</a:t>
            </a:r>
            <a:r>
              <a:rPr lang="en-US" b="1" baseline="-25000" dirty="0" smtClean="0">
                <a:solidFill>
                  <a:srgbClr val="002060"/>
                </a:solidFill>
              </a:rPr>
              <a:t>0</a:t>
            </a:r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 smtClean="0">
                <a:solidFill>
                  <a:srgbClr val="002060"/>
                </a:solidFill>
              </a:rPr>
              <a:t>1</a:t>
            </a:r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 smtClean="0">
                <a:solidFill>
                  <a:srgbClr val="002060"/>
                </a:solidFill>
              </a:rPr>
              <a:t>2</a:t>
            </a:r>
          </a:p>
          <a:p>
            <a:r>
              <a:rPr lang="en-US" b="1" dirty="0">
                <a:solidFill>
                  <a:srgbClr val="002060"/>
                </a:solidFill>
              </a:rPr>
              <a:t>                </a:t>
            </a:r>
            <a:r>
              <a:rPr lang="en-US" b="1" dirty="0" smtClean="0">
                <a:solidFill>
                  <a:srgbClr val="002060"/>
                </a:solidFill>
              </a:rPr>
              <a:t> = 0+0+5x4x6=120   k=1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4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431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𝐌𝐚𝐭𝐫𝐢𝐱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𝑪𝒉𝒂𝒊𝒏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𝑴𝒖𝒍𝒕𝒊𝒑𝒍𝒊𝒄𝒂𝒕𝒊𝒐𝒏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n=p.length-1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m[1..n, 1..n] and s[1..n-1, 2..n] new tables</a:t>
                </a:r>
                <a:endParaRPr lang="en-US" b="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</a:t>
                </a:r>
              </a:p>
              <a:p>
                <a:pPr marL="541338"/>
                <a:r>
                  <a:rPr lang="en-US" b="0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i,i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l=2 to n</a:t>
                </a:r>
                <a:endPara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</a:t>
                </a:r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b="0" dirty="0" err="1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n-l+1</a:t>
                </a:r>
                <a:endParaRPr lang="en-US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j=i+l-1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m[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][j]=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ꝏ</a:t>
                </a:r>
                <a:endParaRPr lang="en-US" b="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for k=</a:t>
                </a:r>
                <a:r>
                  <a:rPr lang="en-US" dirty="0" err="1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j-1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	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q=m[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i,k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]+m[k+1,j]+p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i-1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en-US" baseline="-250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              if q&lt;m[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  <a:p>
                <a:pPr marL="541338"/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m[</a:t>
                </a:r>
                <a:r>
                  <a:rPr lang="en-US" b="0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]=q</a:t>
                </a: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13.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s[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]=k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14. return m and s</a:t>
                </a:r>
                <a:endParaRPr lang="en-US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431983"/>
              </a:xfrm>
              <a:prstGeom prst="rect">
                <a:avLst/>
              </a:prstGeom>
              <a:blipFill>
                <a:blip r:embed="rId3"/>
                <a:stretch>
                  <a:fillRect t="-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188720" y="3073624"/>
            <a:ext cx="4976179" cy="2488976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2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A1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05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A2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583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A3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10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A4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7992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[5x4]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62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[4x6]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306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[6x2]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600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[2x7]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17080" y="2831068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 smtClean="0">
                <a:solidFill>
                  <a:srgbClr val="002060"/>
                </a:solidFill>
              </a:rPr>
              <a:t>0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04785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1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41105" y="2829501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2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47885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3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32720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4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364730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515600" y="2534364"/>
            <a:ext cx="0" cy="2725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16200000">
            <a:off x="7865991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Left Brace 23"/>
          <p:cNvSpPr/>
          <p:nvPr/>
        </p:nvSpPr>
        <p:spPr>
          <a:xfrm rot="16200000">
            <a:off x="8818491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Left Brace 24"/>
          <p:cNvSpPr/>
          <p:nvPr/>
        </p:nvSpPr>
        <p:spPr>
          <a:xfrm rot="16200000">
            <a:off x="9770991" y="2369805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364731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 rot="16200000">
            <a:off x="7865992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Left Brace 27"/>
          <p:cNvSpPr/>
          <p:nvPr/>
        </p:nvSpPr>
        <p:spPr>
          <a:xfrm rot="16200000">
            <a:off x="8818492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364732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/>
          <p:cNvSpPr/>
          <p:nvPr/>
        </p:nvSpPr>
        <p:spPr>
          <a:xfrm rot="16200000">
            <a:off x="7865993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Left Brace 30"/>
          <p:cNvSpPr/>
          <p:nvPr/>
        </p:nvSpPr>
        <p:spPr>
          <a:xfrm rot="16200000">
            <a:off x="9770992" y="2369805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Left Brace 31"/>
          <p:cNvSpPr/>
          <p:nvPr/>
        </p:nvSpPr>
        <p:spPr>
          <a:xfrm rot="16200000">
            <a:off x="8818493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64733" y="2588042"/>
            <a:ext cx="0" cy="2725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/>
          <p:cNvSpPr/>
          <p:nvPr/>
        </p:nvSpPr>
        <p:spPr>
          <a:xfrm rot="16200000">
            <a:off x="7865994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Left Brace 35"/>
          <p:cNvSpPr/>
          <p:nvPr/>
        </p:nvSpPr>
        <p:spPr>
          <a:xfrm rot="16200000">
            <a:off x="7865995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4883832" y="195447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4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580949"/>
              </p:ext>
            </p:extLst>
          </p:nvPr>
        </p:nvGraphicFramePr>
        <p:xfrm>
          <a:off x="6660199" y="4051111"/>
          <a:ext cx="2404744" cy="1511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86">
                  <a:extLst>
                    <a:ext uri="{9D8B030D-6E8A-4147-A177-3AD203B41FA5}">
                      <a16:colId xmlns:a16="http://schemas.microsoft.com/office/drawing/2014/main" val="1851649364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2738885772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2893747436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4267813960"/>
                    </a:ext>
                  </a:extLst>
                </a:gridCol>
              </a:tblGrid>
              <a:tr h="39896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120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846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48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54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4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32676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134182"/>
              </p:ext>
            </p:extLst>
          </p:nvPr>
        </p:nvGraphicFramePr>
        <p:xfrm>
          <a:off x="9418320" y="4203328"/>
          <a:ext cx="18592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60">
                  <a:extLst>
                    <a:ext uri="{9D8B030D-6E8A-4147-A177-3AD203B41FA5}">
                      <a16:colId xmlns:a16="http://schemas.microsoft.com/office/drawing/2014/main" val="638607186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4255151540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68809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86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09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982575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372115" y="3726822"/>
            <a:ext cx="42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59240" y="3876840"/>
            <a:ext cx="34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93439" y="3717999"/>
            <a:ext cx="213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1          2         3         4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6306822" y="4114800"/>
            <a:ext cx="259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9166860" y="4324014"/>
            <a:ext cx="259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9425940" y="3833996"/>
            <a:ext cx="213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2         3         4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6324600" y="5486400"/>
            <a:ext cx="4322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q=m[2,3]=m[1,2]+m[3,3]+p</a:t>
            </a:r>
            <a:r>
              <a:rPr lang="en-US" b="1" baseline="-25000" dirty="0" smtClean="0">
                <a:solidFill>
                  <a:srgbClr val="002060"/>
                </a:solidFill>
              </a:rPr>
              <a:t>1</a:t>
            </a:r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 smtClean="0">
                <a:solidFill>
                  <a:srgbClr val="002060"/>
                </a:solidFill>
              </a:rPr>
              <a:t>2</a:t>
            </a:r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3</a:t>
            </a:r>
            <a:endParaRPr lang="en-US" b="1" baseline="-25000" dirty="0" smtClean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                </a:t>
            </a:r>
            <a:r>
              <a:rPr lang="en-US" b="1" dirty="0" smtClean="0">
                <a:solidFill>
                  <a:srgbClr val="002060"/>
                </a:solidFill>
              </a:rPr>
              <a:t> = 0+0+4x6x2=48   k=2</a:t>
            </a:r>
          </a:p>
          <a:p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s[2,3]=2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41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431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𝐌𝐚𝐭𝐫𝐢𝐱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𝑪𝒉𝒂𝒊𝒏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𝑴𝒖𝒍𝒕𝒊𝒑𝒍𝒊𝒄𝒂𝒕𝒊𝒐𝒏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n=p.length-1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m[1..n, 1..n] and s[1..n-1, 2..n] new tables</a:t>
                </a:r>
                <a:endParaRPr lang="en-US" b="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</a:t>
                </a:r>
              </a:p>
              <a:p>
                <a:pPr marL="541338"/>
                <a:r>
                  <a:rPr lang="en-US" b="0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i,i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l=2 to n</a:t>
                </a:r>
                <a:endPara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</a:t>
                </a:r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b="0" dirty="0" err="1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n-l+1</a:t>
                </a:r>
                <a:endParaRPr lang="en-US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j=i+l-1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m[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][j]=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ꝏ</a:t>
                </a:r>
                <a:endParaRPr lang="en-US" b="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for k=</a:t>
                </a:r>
                <a:r>
                  <a:rPr lang="en-US" dirty="0" err="1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j-1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	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q=m[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i,k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]+m[k+1,j]+p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i-1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en-US" baseline="-250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              if q&lt;m[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  <a:p>
                <a:pPr marL="541338"/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m[</a:t>
                </a:r>
                <a:r>
                  <a:rPr lang="en-US" b="0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]=q</a:t>
                </a: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13.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s[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]=k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14. return m and s</a:t>
                </a:r>
                <a:endParaRPr lang="en-US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431983"/>
              </a:xfrm>
              <a:prstGeom prst="rect">
                <a:avLst/>
              </a:prstGeom>
              <a:blipFill>
                <a:blip r:embed="rId3"/>
                <a:stretch>
                  <a:fillRect t="-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188720" y="3073624"/>
            <a:ext cx="4976179" cy="2488976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2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A1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05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A2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583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A3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10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A4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7992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[5x4]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62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[4x6]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306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[6x2]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600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[2x7]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17080" y="2831068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 smtClean="0">
                <a:solidFill>
                  <a:srgbClr val="002060"/>
                </a:solidFill>
              </a:rPr>
              <a:t>0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04785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1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41105" y="2829501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2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47885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3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32720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4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364730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515600" y="2534364"/>
            <a:ext cx="0" cy="2725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16200000">
            <a:off x="7865991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Left Brace 23"/>
          <p:cNvSpPr/>
          <p:nvPr/>
        </p:nvSpPr>
        <p:spPr>
          <a:xfrm rot="16200000">
            <a:off x="8818491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Left Brace 24"/>
          <p:cNvSpPr/>
          <p:nvPr/>
        </p:nvSpPr>
        <p:spPr>
          <a:xfrm rot="16200000">
            <a:off x="9770991" y="2369805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364731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 rot="16200000">
            <a:off x="7865992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Left Brace 27"/>
          <p:cNvSpPr/>
          <p:nvPr/>
        </p:nvSpPr>
        <p:spPr>
          <a:xfrm rot="16200000">
            <a:off x="8818492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364732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/>
          <p:cNvSpPr/>
          <p:nvPr/>
        </p:nvSpPr>
        <p:spPr>
          <a:xfrm rot="16200000">
            <a:off x="7865993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Left Brace 30"/>
          <p:cNvSpPr/>
          <p:nvPr/>
        </p:nvSpPr>
        <p:spPr>
          <a:xfrm rot="16200000">
            <a:off x="9770992" y="2369805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Left Brace 31"/>
          <p:cNvSpPr/>
          <p:nvPr/>
        </p:nvSpPr>
        <p:spPr>
          <a:xfrm rot="16200000">
            <a:off x="8818493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64733" y="2588042"/>
            <a:ext cx="0" cy="2725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/>
          <p:cNvSpPr/>
          <p:nvPr/>
        </p:nvSpPr>
        <p:spPr>
          <a:xfrm rot="16200000">
            <a:off x="7865994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Left Brace 35"/>
          <p:cNvSpPr/>
          <p:nvPr/>
        </p:nvSpPr>
        <p:spPr>
          <a:xfrm rot="16200000">
            <a:off x="7865995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4883832" y="195447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4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580949"/>
              </p:ext>
            </p:extLst>
          </p:nvPr>
        </p:nvGraphicFramePr>
        <p:xfrm>
          <a:off x="6660199" y="4051111"/>
          <a:ext cx="2404744" cy="1511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86">
                  <a:extLst>
                    <a:ext uri="{9D8B030D-6E8A-4147-A177-3AD203B41FA5}">
                      <a16:colId xmlns:a16="http://schemas.microsoft.com/office/drawing/2014/main" val="1851649364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2738885772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2893747436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4267813960"/>
                    </a:ext>
                  </a:extLst>
                </a:gridCol>
              </a:tblGrid>
              <a:tr h="39896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120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846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48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54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4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32676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134182"/>
              </p:ext>
            </p:extLst>
          </p:nvPr>
        </p:nvGraphicFramePr>
        <p:xfrm>
          <a:off x="9418320" y="4203328"/>
          <a:ext cx="18592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60">
                  <a:extLst>
                    <a:ext uri="{9D8B030D-6E8A-4147-A177-3AD203B41FA5}">
                      <a16:colId xmlns:a16="http://schemas.microsoft.com/office/drawing/2014/main" val="638607186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4255151540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68809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86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09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982575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372115" y="3726822"/>
            <a:ext cx="42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59240" y="3876840"/>
            <a:ext cx="34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93439" y="3717999"/>
            <a:ext cx="213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1          2         3         4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6306822" y="4114800"/>
            <a:ext cx="259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9166860" y="4324014"/>
            <a:ext cx="259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9425940" y="3833996"/>
            <a:ext cx="213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2         3         4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6324600" y="5486400"/>
            <a:ext cx="4322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q=m[3,4]=m[3,3]+m[4,4]+p</a:t>
            </a:r>
            <a:r>
              <a:rPr lang="en-US" b="1" baseline="-25000" dirty="0" smtClean="0">
                <a:solidFill>
                  <a:srgbClr val="002060"/>
                </a:solidFill>
              </a:rPr>
              <a:t>2</a:t>
            </a:r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 smtClean="0">
                <a:solidFill>
                  <a:srgbClr val="002060"/>
                </a:solidFill>
              </a:rPr>
              <a:t>3</a:t>
            </a:r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4</a:t>
            </a:r>
            <a:endParaRPr lang="en-US" b="1" baseline="-25000" dirty="0" smtClean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                </a:t>
            </a:r>
            <a:r>
              <a:rPr lang="en-US" b="1" dirty="0" smtClean="0">
                <a:solidFill>
                  <a:srgbClr val="002060"/>
                </a:solidFill>
              </a:rPr>
              <a:t> = 0+0+6x2x7=84   k=3</a:t>
            </a:r>
          </a:p>
          <a:p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s[3,4]=</a:t>
            </a:r>
            <a:r>
              <a:rPr lang="en-US" b="1" dirty="0">
                <a:solidFill>
                  <a:srgbClr val="002060"/>
                </a:solidFill>
              </a:rPr>
              <a:t>3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38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395E71CB-00CA-4F1C-9557-9D57CB6D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720" y="1752600"/>
            <a:ext cx="1054608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 steps: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Characterize the structure of an optimal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--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Recursively define the value of an optimal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--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 the value of an optimal solution, typically in a bottom-up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fashion.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--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 an optimal solution from computed information.</a:t>
            </a:r>
            <a:endPara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303862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431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𝐌𝐚𝐭𝐫𝐢𝐱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𝑪𝒉𝒂𝒊𝒏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𝑴𝒖𝒍𝒕𝒊𝒑𝒍𝒊𝒄𝒂𝒕𝒊𝒐𝒏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n=p.length-1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m[1..n, 1..n] and s[1..n-1, 2..n] new tables</a:t>
                </a:r>
                <a:endParaRPr lang="en-US" b="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</a:t>
                </a:r>
              </a:p>
              <a:p>
                <a:pPr marL="541338"/>
                <a:r>
                  <a:rPr lang="en-US" b="0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i,i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l=2 to n</a:t>
                </a:r>
                <a:endPara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</a:t>
                </a:r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b="0" dirty="0" err="1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n-l+1</a:t>
                </a:r>
                <a:endParaRPr lang="en-US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j=i+l-1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m[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][j]=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ꝏ</a:t>
                </a:r>
                <a:endParaRPr lang="en-US" b="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for k=</a:t>
                </a:r>
                <a:r>
                  <a:rPr lang="en-US" dirty="0" err="1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j-1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	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q=m[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i,k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]+m[k+1,j]+p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i-1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en-US" baseline="-250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              if q&lt;m[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  <a:p>
                <a:pPr marL="541338"/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m[</a:t>
                </a:r>
                <a:r>
                  <a:rPr lang="en-US" b="0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]=q</a:t>
                </a: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13.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s[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]=k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14. return m and s</a:t>
                </a:r>
                <a:endParaRPr lang="en-US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431983"/>
              </a:xfrm>
              <a:prstGeom prst="rect">
                <a:avLst/>
              </a:prstGeom>
              <a:blipFill>
                <a:blip r:embed="rId3"/>
                <a:stretch>
                  <a:fillRect t="-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188720" y="3073624"/>
            <a:ext cx="4976179" cy="2488976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2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A1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05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A2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583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A3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10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A4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7992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[5x4]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62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[4x6]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306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[6x2]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600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[2x7]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17080" y="2831068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 smtClean="0">
                <a:solidFill>
                  <a:srgbClr val="002060"/>
                </a:solidFill>
              </a:rPr>
              <a:t>0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04785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1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41105" y="2829501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2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47885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3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32720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4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364730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515600" y="2534364"/>
            <a:ext cx="0" cy="2725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16200000">
            <a:off x="7865991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Left Brace 23"/>
          <p:cNvSpPr/>
          <p:nvPr/>
        </p:nvSpPr>
        <p:spPr>
          <a:xfrm rot="16200000">
            <a:off x="8818491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Left Brace 24"/>
          <p:cNvSpPr/>
          <p:nvPr/>
        </p:nvSpPr>
        <p:spPr>
          <a:xfrm rot="16200000">
            <a:off x="9770991" y="2369805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364731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 rot="16200000">
            <a:off x="7865992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Left Brace 27"/>
          <p:cNvSpPr/>
          <p:nvPr/>
        </p:nvSpPr>
        <p:spPr>
          <a:xfrm rot="16200000">
            <a:off x="8818492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364732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/>
          <p:cNvSpPr/>
          <p:nvPr/>
        </p:nvSpPr>
        <p:spPr>
          <a:xfrm rot="16200000">
            <a:off x="7865993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Left Brace 30"/>
          <p:cNvSpPr/>
          <p:nvPr/>
        </p:nvSpPr>
        <p:spPr>
          <a:xfrm rot="16200000">
            <a:off x="9770992" y="2369805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Left Brace 31"/>
          <p:cNvSpPr/>
          <p:nvPr/>
        </p:nvSpPr>
        <p:spPr>
          <a:xfrm rot="16200000">
            <a:off x="8818493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64733" y="2588042"/>
            <a:ext cx="0" cy="2725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/>
          <p:cNvSpPr/>
          <p:nvPr/>
        </p:nvSpPr>
        <p:spPr>
          <a:xfrm rot="16200000">
            <a:off x="7865994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Left Brace 35"/>
          <p:cNvSpPr/>
          <p:nvPr/>
        </p:nvSpPr>
        <p:spPr>
          <a:xfrm rot="16200000">
            <a:off x="7865995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4883832" y="195447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4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849979"/>
              </p:ext>
            </p:extLst>
          </p:nvPr>
        </p:nvGraphicFramePr>
        <p:xfrm>
          <a:off x="6660199" y="4051111"/>
          <a:ext cx="2404744" cy="1511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86">
                  <a:extLst>
                    <a:ext uri="{9D8B030D-6E8A-4147-A177-3AD203B41FA5}">
                      <a16:colId xmlns:a16="http://schemas.microsoft.com/office/drawing/2014/main" val="1851649364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2738885772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2893747436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4267813960"/>
                    </a:ext>
                  </a:extLst>
                </a:gridCol>
              </a:tblGrid>
              <a:tr h="39896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120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846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48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54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84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4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32676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188760"/>
              </p:ext>
            </p:extLst>
          </p:nvPr>
        </p:nvGraphicFramePr>
        <p:xfrm>
          <a:off x="9418320" y="4203328"/>
          <a:ext cx="18592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60">
                  <a:extLst>
                    <a:ext uri="{9D8B030D-6E8A-4147-A177-3AD203B41FA5}">
                      <a16:colId xmlns:a16="http://schemas.microsoft.com/office/drawing/2014/main" val="638607186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4255151540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68809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86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09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982575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372115" y="3726822"/>
            <a:ext cx="42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59240" y="3876840"/>
            <a:ext cx="34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93439" y="3717999"/>
            <a:ext cx="213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1          2         3         4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6306822" y="4114800"/>
            <a:ext cx="259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9166860" y="4324014"/>
            <a:ext cx="259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9425940" y="3833996"/>
            <a:ext cx="213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2         3         4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6324600" y="5486400"/>
            <a:ext cx="4322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q=m[3,4]=m[3,3]+m[4,4]+p</a:t>
            </a:r>
            <a:r>
              <a:rPr lang="en-US" b="1" baseline="-25000" dirty="0" smtClean="0">
                <a:solidFill>
                  <a:srgbClr val="002060"/>
                </a:solidFill>
              </a:rPr>
              <a:t>2</a:t>
            </a:r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 smtClean="0">
                <a:solidFill>
                  <a:srgbClr val="002060"/>
                </a:solidFill>
              </a:rPr>
              <a:t>3</a:t>
            </a:r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4</a:t>
            </a:r>
            <a:endParaRPr lang="en-US" b="1" baseline="-25000" dirty="0" smtClean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                </a:t>
            </a:r>
            <a:r>
              <a:rPr lang="en-US" b="1" dirty="0" smtClean="0">
                <a:solidFill>
                  <a:srgbClr val="002060"/>
                </a:solidFill>
              </a:rPr>
              <a:t> = 0+0+6x2x7=84   k=3</a:t>
            </a:r>
          </a:p>
          <a:p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s[3,4]=</a:t>
            </a:r>
            <a:r>
              <a:rPr lang="en-US" b="1" dirty="0">
                <a:solidFill>
                  <a:srgbClr val="002060"/>
                </a:solidFill>
              </a:rPr>
              <a:t>3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25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431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𝐌𝐚𝐭𝐫𝐢𝐱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𝑪𝒉𝒂𝒊𝒏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𝑴𝒖𝒍𝒕𝒊𝒑𝒍𝒊𝒄𝒂𝒕𝒊𝒐𝒏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n=p.length-1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m[1..n, 1..n] and s[1..n-1, 2..n] new tables</a:t>
                </a:r>
                <a:endParaRPr lang="en-US" b="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</a:t>
                </a:r>
              </a:p>
              <a:p>
                <a:pPr marL="541338"/>
                <a:r>
                  <a:rPr lang="en-US" b="0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i,i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l=2 to n</a:t>
                </a:r>
                <a:endPara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</a:t>
                </a:r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b="0" dirty="0" err="1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n-l+1</a:t>
                </a:r>
                <a:endParaRPr lang="en-US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j=i+l-1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m[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][j]=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ꝏ</a:t>
                </a:r>
                <a:endParaRPr lang="en-US" b="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for k=</a:t>
                </a:r>
                <a:r>
                  <a:rPr lang="en-US" dirty="0" err="1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j-1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	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q=m[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i,k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]+m[k+1,j]+p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i-1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en-US" baseline="-250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              if q&lt;m[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  <a:p>
                <a:pPr marL="541338"/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m[</a:t>
                </a:r>
                <a:r>
                  <a:rPr lang="en-US" b="0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]=q</a:t>
                </a: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13.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s[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]=k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14. return m and s</a:t>
                </a:r>
                <a:endParaRPr lang="en-US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431983"/>
              </a:xfrm>
              <a:prstGeom prst="rect">
                <a:avLst/>
              </a:prstGeom>
              <a:blipFill>
                <a:blip r:embed="rId3"/>
                <a:stretch>
                  <a:fillRect t="-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188720" y="3073624"/>
            <a:ext cx="4976179" cy="2488976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2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A1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05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A2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583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A3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10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A4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7992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[5x4]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62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[4x6]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306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[6x2]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600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[2x7]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17080" y="2831068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 smtClean="0">
                <a:solidFill>
                  <a:srgbClr val="002060"/>
                </a:solidFill>
              </a:rPr>
              <a:t>0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04785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1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41105" y="2829501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2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47885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3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32720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4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364730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515600" y="2534364"/>
            <a:ext cx="0" cy="2725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16200000">
            <a:off x="7865991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Left Brace 23"/>
          <p:cNvSpPr/>
          <p:nvPr/>
        </p:nvSpPr>
        <p:spPr>
          <a:xfrm rot="16200000">
            <a:off x="8818491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Left Brace 24"/>
          <p:cNvSpPr/>
          <p:nvPr/>
        </p:nvSpPr>
        <p:spPr>
          <a:xfrm rot="16200000">
            <a:off x="9770991" y="2369805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364731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 rot="16200000">
            <a:off x="7865992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Left Brace 27"/>
          <p:cNvSpPr/>
          <p:nvPr/>
        </p:nvSpPr>
        <p:spPr>
          <a:xfrm rot="16200000">
            <a:off x="8818492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364732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/>
          <p:cNvSpPr/>
          <p:nvPr/>
        </p:nvSpPr>
        <p:spPr>
          <a:xfrm rot="16200000">
            <a:off x="7865993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Left Brace 30"/>
          <p:cNvSpPr/>
          <p:nvPr/>
        </p:nvSpPr>
        <p:spPr>
          <a:xfrm rot="16200000">
            <a:off x="9770992" y="2369805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Left Brace 31"/>
          <p:cNvSpPr/>
          <p:nvPr/>
        </p:nvSpPr>
        <p:spPr>
          <a:xfrm rot="16200000">
            <a:off x="8818493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64733" y="2588042"/>
            <a:ext cx="0" cy="2725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/>
          <p:cNvSpPr/>
          <p:nvPr/>
        </p:nvSpPr>
        <p:spPr>
          <a:xfrm rot="16200000">
            <a:off x="7865994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Left Brace 35"/>
          <p:cNvSpPr/>
          <p:nvPr/>
        </p:nvSpPr>
        <p:spPr>
          <a:xfrm rot="16200000">
            <a:off x="7865995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4883832" y="195447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4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625366"/>
              </p:ext>
            </p:extLst>
          </p:nvPr>
        </p:nvGraphicFramePr>
        <p:xfrm>
          <a:off x="6660199" y="3533512"/>
          <a:ext cx="2404744" cy="1511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86">
                  <a:extLst>
                    <a:ext uri="{9D8B030D-6E8A-4147-A177-3AD203B41FA5}">
                      <a16:colId xmlns:a16="http://schemas.microsoft.com/office/drawing/2014/main" val="1851649364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2738885772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2893747436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4267813960"/>
                    </a:ext>
                  </a:extLst>
                </a:gridCol>
              </a:tblGrid>
              <a:tr h="39896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120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846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48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54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84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4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32676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762593"/>
              </p:ext>
            </p:extLst>
          </p:nvPr>
        </p:nvGraphicFramePr>
        <p:xfrm>
          <a:off x="9418320" y="3685729"/>
          <a:ext cx="18592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60">
                  <a:extLst>
                    <a:ext uri="{9D8B030D-6E8A-4147-A177-3AD203B41FA5}">
                      <a16:colId xmlns:a16="http://schemas.microsoft.com/office/drawing/2014/main" val="638607186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4255151540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68809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86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09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982575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372115" y="3209223"/>
            <a:ext cx="42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59240" y="3359241"/>
            <a:ext cx="34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93439" y="3200400"/>
            <a:ext cx="213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1          2         3         4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6306822" y="3597201"/>
            <a:ext cx="259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9166860" y="3806415"/>
            <a:ext cx="259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9425940" y="3316397"/>
            <a:ext cx="213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2         3         4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6324600" y="4953000"/>
            <a:ext cx="48217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q=m[1,3]=m[1,1]+m[2,3]+p</a:t>
            </a:r>
            <a:r>
              <a:rPr lang="en-US" b="1" baseline="-25000" dirty="0" smtClean="0">
                <a:solidFill>
                  <a:srgbClr val="002060"/>
                </a:solidFill>
              </a:rPr>
              <a:t>0</a:t>
            </a:r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 smtClean="0">
                <a:solidFill>
                  <a:srgbClr val="002060"/>
                </a:solidFill>
              </a:rPr>
              <a:t>1</a:t>
            </a:r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3</a:t>
            </a:r>
            <a:endParaRPr lang="en-US" b="1" baseline="-25000" dirty="0" smtClean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                </a:t>
            </a:r>
            <a:r>
              <a:rPr lang="en-US" b="1" dirty="0" smtClean="0">
                <a:solidFill>
                  <a:srgbClr val="002060"/>
                </a:solidFill>
              </a:rPr>
              <a:t> = 0+48+5x4x2=88   k=1</a:t>
            </a:r>
          </a:p>
          <a:p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		or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q=m[1,3]=m[1,2]+m[3,3]+p</a:t>
            </a:r>
            <a:r>
              <a:rPr lang="en-US" b="1" baseline="-25000" dirty="0" smtClean="0">
                <a:solidFill>
                  <a:srgbClr val="002060"/>
                </a:solidFill>
              </a:rPr>
              <a:t>0</a:t>
            </a:r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 smtClean="0">
                <a:solidFill>
                  <a:srgbClr val="002060"/>
                </a:solidFill>
              </a:rPr>
              <a:t>2</a:t>
            </a:r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 smtClean="0">
                <a:solidFill>
                  <a:srgbClr val="002060"/>
                </a:solidFill>
              </a:rPr>
              <a:t>3</a:t>
            </a:r>
          </a:p>
          <a:p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               = 120+0+5x6x2=180</a:t>
            </a:r>
            <a:endParaRPr lang="en-US" b="1" dirty="0">
              <a:solidFill>
                <a:srgbClr val="002060"/>
              </a:solidFill>
            </a:endParaRPr>
          </a:p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20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431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𝐌𝐚𝐭𝐫𝐢𝐱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𝑪𝒉𝒂𝒊𝒏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𝑴𝒖𝒍𝒕𝒊𝒑𝒍𝒊𝒄𝒂𝒕𝒊𝒐𝒏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n=p.length-1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m[1..n, 1..n] and s[1..n-1, 2..n] new tables</a:t>
                </a:r>
                <a:endParaRPr lang="en-US" b="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</a:t>
                </a:r>
              </a:p>
              <a:p>
                <a:pPr marL="541338"/>
                <a:r>
                  <a:rPr lang="en-US" b="0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i,i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l=2 to n</a:t>
                </a:r>
                <a:endPara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</a:t>
                </a:r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b="0" dirty="0" err="1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n-l+1</a:t>
                </a:r>
                <a:endParaRPr lang="en-US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j=i+l-1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m[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][j]=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ꝏ</a:t>
                </a:r>
                <a:endParaRPr lang="en-US" b="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for k=</a:t>
                </a:r>
                <a:r>
                  <a:rPr lang="en-US" dirty="0" err="1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j-1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	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q=m[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i,k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]+m[k+1,j]+p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i-1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en-US" baseline="-250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              if q&lt;m[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  <a:p>
                <a:pPr marL="541338"/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m[</a:t>
                </a:r>
                <a:r>
                  <a:rPr lang="en-US" b="0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]=q</a:t>
                </a: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13.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s[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]=k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14. return m and s</a:t>
                </a:r>
                <a:endParaRPr lang="en-US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431983"/>
              </a:xfrm>
              <a:prstGeom prst="rect">
                <a:avLst/>
              </a:prstGeom>
              <a:blipFill>
                <a:blip r:embed="rId3"/>
                <a:stretch>
                  <a:fillRect t="-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188720" y="3073624"/>
            <a:ext cx="4976179" cy="2488976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2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A1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05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A2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583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A3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10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A4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7992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[5x4]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62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[4x6]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306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[6x2]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600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[2x7]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17080" y="2831068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 smtClean="0">
                <a:solidFill>
                  <a:srgbClr val="002060"/>
                </a:solidFill>
              </a:rPr>
              <a:t>0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04785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1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41105" y="2829501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2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47885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3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32720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4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364730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515600" y="2534364"/>
            <a:ext cx="0" cy="2725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16200000">
            <a:off x="7865991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Left Brace 23"/>
          <p:cNvSpPr/>
          <p:nvPr/>
        </p:nvSpPr>
        <p:spPr>
          <a:xfrm rot="16200000">
            <a:off x="8818491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Left Brace 24"/>
          <p:cNvSpPr/>
          <p:nvPr/>
        </p:nvSpPr>
        <p:spPr>
          <a:xfrm rot="16200000">
            <a:off x="9770991" y="2369805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364731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 rot="16200000">
            <a:off x="7865992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Left Brace 27"/>
          <p:cNvSpPr/>
          <p:nvPr/>
        </p:nvSpPr>
        <p:spPr>
          <a:xfrm rot="16200000">
            <a:off x="8818492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364732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/>
          <p:cNvSpPr/>
          <p:nvPr/>
        </p:nvSpPr>
        <p:spPr>
          <a:xfrm rot="16200000">
            <a:off x="7865993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Left Brace 30"/>
          <p:cNvSpPr/>
          <p:nvPr/>
        </p:nvSpPr>
        <p:spPr>
          <a:xfrm rot="16200000">
            <a:off x="9770992" y="2369805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Left Brace 31"/>
          <p:cNvSpPr/>
          <p:nvPr/>
        </p:nvSpPr>
        <p:spPr>
          <a:xfrm rot="16200000">
            <a:off x="8818493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64733" y="2588042"/>
            <a:ext cx="0" cy="2725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/>
          <p:cNvSpPr/>
          <p:nvPr/>
        </p:nvSpPr>
        <p:spPr>
          <a:xfrm rot="16200000">
            <a:off x="7865994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Left Brace 35"/>
          <p:cNvSpPr/>
          <p:nvPr/>
        </p:nvSpPr>
        <p:spPr>
          <a:xfrm rot="16200000">
            <a:off x="7865995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4883832" y="195447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4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625366"/>
              </p:ext>
            </p:extLst>
          </p:nvPr>
        </p:nvGraphicFramePr>
        <p:xfrm>
          <a:off x="6660199" y="3533512"/>
          <a:ext cx="2404744" cy="1511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86">
                  <a:extLst>
                    <a:ext uri="{9D8B030D-6E8A-4147-A177-3AD203B41FA5}">
                      <a16:colId xmlns:a16="http://schemas.microsoft.com/office/drawing/2014/main" val="1851649364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2738885772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2893747436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4267813960"/>
                    </a:ext>
                  </a:extLst>
                </a:gridCol>
              </a:tblGrid>
              <a:tr h="39896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120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846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48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54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84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4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32676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762593"/>
              </p:ext>
            </p:extLst>
          </p:nvPr>
        </p:nvGraphicFramePr>
        <p:xfrm>
          <a:off x="9418320" y="3685729"/>
          <a:ext cx="18592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60">
                  <a:extLst>
                    <a:ext uri="{9D8B030D-6E8A-4147-A177-3AD203B41FA5}">
                      <a16:colId xmlns:a16="http://schemas.microsoft.com/office/drawing/2014/main" val="638607186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4255151540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68809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86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09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982575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372115" y="3209223"/>
            <a:ext cx="42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59240" y="3359241"/>
            <a:ext cx="34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93439" y="3200400"/>
            <a:ext cx="213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1          2         3         4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6306822" y="3597201"/>
            <a:ext cx="259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9166860" y="3806415"/>
            <a:ext cx="259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9425940" y="3316397"/>
            <a:ext cx="213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2         3         4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6324600" y="4953000"/>
            <a:ext cx="48217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q=m[1,3]=m[1,1]+m[2,3]+p</a:t>
            </a:r>
            <a:r>
              <a:rPr lang="en-US" b="1" baseline="-25000" dirty="0" smtClean="0">
                <a:solidFill>
                  <a:srgbClr val="002060"/>
                </a:solidFill>
              </a:rPr>
              <a:t>0</a:t>
            </a:r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 smtClean="0">
                <a:solidFill>
                  <a:srgbClr val="002060"/>
                </a:solidFill>
              </a:rPr>
              <a:t>1</a:t>
            </a:r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3</a:t>
            </a:r>
            <a:endParaRPr lang="en-US" b="1" baseline="-25000" dirty="0" smtClean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                </a:t>
            </a:r>
            <a:r>
              <a:rPr lang="en-US" b="1" dirty="0" smtClean="0">
                <a:solidFill>
                  <a:srgbClr val="002060"/>
                </a:solidFill>
              </a:rPr>
              <a:t> = 0+48+5x4x2=88   k=1</a:t>
            </a:r>
          </a:p>
          <a:p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		or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q=m[1,3]=m[1,2]+m[3,3]+p</a:t>
            </a:r>
            <a:r>
              <a:rPr lang="en-US" b="1" baseline="-25000" dirty="0" smtClean="0">
                <a:solidFill>
                  <a:srgbClr val="002060"/>
                </a:solidFill>
              </a:rPr>
              <a:t>0</a:t>
            </a:r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 smtClean="0">
                <a:solidFill>
                  <a:srgbClr val="002060"/>
                </a:solidFill>
              </a:rPr>
              <a:t>2</a:t>
            </a:r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 smtClean="0">
                <a:solidFill>
                  <a:srgbClr val="002060"/>
                </a:solidFill>
              </a:rPr>
              <a:t>3</a:t>
            </a:r>
          </a:p>
          <a:p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               = 120+0+5x6x2=180        k=2</a:t>
            </a:r>
            <a:endParaRPr lang="en-US" b="1" dirty="0">
              <a:solidFill>
                <a:srgbClr val="002060"/>
              </a:solidFill>
            </a:endParaRPr>
          </a:p>
          <a:p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 rot="21138824">
            <a:off x="8581972" y="5241704"/>
            <a:ext cx="509905" cy="483751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/>
          <p:cNvSpPr/>
          <p:nvPr/>
        </p:nvSpPr>
        <p:spPr>
          <a:xfrm rot="21138824">
            <a:off x="8746910" y="6046085"/>
            <a:ext cx="509905" cy="483751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/>
          <p:cNvSpPr/>
          <p:nvPr/>
        </p:nvSpPr>
        <p:spPr>
          <a:xfrm rot="21138824">
            <a:off x="9079547" y="5225072"/>
            <a:ext cx="509905" cy="483751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/>
          <p:cNvSpPr/>
          <p:nvPr/>
        </p:nvSpPr>
        <p:spPr>
          <a:xfrm rot="21138824">
            <a:off x="9465422" y="6037522"/>
            <a:ext cx="509905" cy="483751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7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431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𝐌𝐚𝐭𝐫𝐢𝐱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𝑪𝒉𝒂𝒊𝒏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𝑴𝒖𝒍𝒕𝒊𝒑𝒍𝒊𝒄𝒂𝒕𝒊𝒐𝒏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n=p.length-1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m[1..n, 1..n] and s[1..n-1, 2..n] new tables</a:t>
                </a:r>
                <a:endParaRPr lang="en-US" b="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</a:t>
                </a:r>
              </a:p>
              <a:p>
                <a:pPr marL="541338"/>
                <a:r>
                  <a:rPr lang="en-US" b="0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i,i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l=2 to n</a:t>
                </a:r>
                <a:endPara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</a:t>
                </a:r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b="0" dirty="0" err="1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n-l+1</a:t>
                </a:r>
                <a:endParaRPr lang="en-US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j=i+l-1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m[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][j]=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ꝏ</a:t>
                </a:r>
                <a:endParaRPr lang="en-US" b="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for k=</a:t>
                </a:r>
                <a:r>
                  <a:rPr lang="en-US" dirty="0" err="1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j-1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	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q=m[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i,k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]+m[k+1,j]+p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i-1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en-US" baseline="-250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              if q&lt;m[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  <a:p>
                <a:pPr marL="541338"/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m[</a:t>
                </a:r>
                <a:r>
                  <a:rPr lang="en-US" b="0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]=q</a:t>
                </a: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13.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s[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]=k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14. return m and s</a:t>
                </a:r>
                <a:endParaRPr lang="en-US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431983"/>
              </a:xfrm>
              <a:prstGeom prst="rect">
                <a:avLst/>
              </a:prstGeom>
              <a:blipFill>
                <a:blip r:embed="rId3"/>
                <a:stretch>
                  <a:fillRect t="-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188720" y="3073624"/>
            <a:ext cx="4976179" cy="2488976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2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A1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05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A2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583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A3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10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A4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7992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[5x4]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62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[4x6]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306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[6x2]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600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[2x7]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17080" y="2831068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 smtClean="0">
                <a:solidFill>
                  <a:srgbClr val="002060"/>
                </a:solidFill>
              </a:rPr>
              <a:t>0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04785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1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41105" y="2829501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2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47885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3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32720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4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364730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515600" y="2534364"/>
            <a:ext cx="0" cy="2725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16200000">
            <a:off x="7865991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Left Brace 23"/>
          <p:cNvSpPr/>
          <p:nvPr/>
        </p:nvSpPr>
        <p:spPr>
          <a:xfrm rot="16200000">
            <a:off x="8818491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Left Brace 24"/>
          <p:cNvSpPr/>
          <p:nvPr/>
        </p:nvSpPr>
        <p:spPr>
          <a:xfrm rot="16200000">
            <a:off x="9770991" y="2369805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364731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 rot="16200000">
            <a:off x="7865992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Left Brace 27"/>
          <p:cNvSpPr/>
          <p:nvPr/>
        </p:nvSpPr>
        <p:spPr>
          <a:xfrm rot="16200000">
            <a:off x="8818492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364732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/>
          <p:cNvSpPr/>
          <p:nvPr/>
        </p:nvSpPr>
        <p:spPr>
          <a:xfrm rot="16200000">
            <a:off x="7865993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Left Brace 30"/>
          <p:cNvSpPr/>
          <p:nvPr/>
        </p:nvSpPr>
        <p:spPr>
          <a:xfrm rot="16200000">
            <a:off x="9770992" y="2369805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Left Brace 31"/>
          <p:cNvSpPr/>
          <p:nvPr/>
        </p:nvSpPr>
        <p:spPr>
          <a:xfrm rot="16200000">
            <a:off x="8818493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64733" y="2588042"/>
            <a:ext cx="0" cy="2725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/>
          <p:cNvSpPr/>
          <p:nvPr/>
        </p:nvSpPr>
        <p:spPr>
          <a:xfrm rot="16200000">
            <a:off x="7865994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Left Brace 35"/>
          <p:cNvSpPr/>
          <p:nvPr/>
        </p:nvSpPr>
        <p:spPr>
          <a:xfrm rot="16200000">
            <a:off x="7865995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4883832" y="195447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4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625366"/>
              </p:ext>
            </p:extLst>
          </p:nvPr>
        </p:nvGraphicFramePr>
        <p:xfrm>
          <a:off x="6660199" y="3533512"/>
          <a:ext cx="2404744" cy="1511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86">
                  <a:extLst>
                    <a:ext uri="{9D8B030D-6E8A-4147-A177-3AD203B41FA5}">
                      <a16:colId xmlns:a16="http://schemas.microsoft.com/office/drawing/2014/main" val="1851649364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2738885772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2893747436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4267813960"/>
                    </a:ext>
                  </a:extLst>
                </a:gridCol>
              </a:tblGrid>
              <a:tr h="39896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120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846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48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54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84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4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32676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762593"/>
              </p:ext>
            </p:extLst>
          </p:nvPr>
        </p:nvGraphicFramePr>
        <p:xfrm>
          <a:off x="9418320" y="3685729"/>
          <a:ext cx="18592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60">
                  <a:extLst>
                    <a:ext uri="{9D8B030D-6E8A-4147-A177-3AD203B41FA5}">
                      <a16:colId xmlns:a16="http://schemas.microsoft.com/office/drawing/2014/main" val="638607186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4255151540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68809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86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09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982575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372115" y="3209223"/>
            <a:ext cx="42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59240" y="3359241"/>
            <a:ext cx="34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93439" y="3200400"/>
            <a:ext cx="213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1          2         3         4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6306822" y="3597201"/>
            <a:ext cx="259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9166860" y="3806415"/>
            <a:ext cx="259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9425940" y="3316397"/>
            <a:ext cx="213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2         3         4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906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22159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𝑷𝒓𝒊𝒏𝒕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𝑶𝒑𝒕𝒊𝒎𝒂𝒍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𝑷𝒂𝒓𝒆𝒏𝒔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if 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==j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print “A</a:t>
                </a:r>
                <a:r>
                  <a:rPr lang="en-US" b="0" baseline="-2500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 else </a:t>
                </a:r>
              </a:p>
              <a:p>
                <a:pPr marL="541338"/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  print “(“</a:t>
                </a:r>
              </a:p>
              <a:p>
                <a:pPr marL="541338"/>
                <a:r>
                  <a:rPr lang="en-US" b="0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𝑷𝒓𝒊𝒏𝒕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𝑶𝒑𝒕𝒊𝒎𝒂𝒍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𝑷𝒂𝒓𝒆𝒏𝒔</m:t>
                    </m:r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𝑷𝒓𝒊𝒏𝒕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𝑶𝒑𝒕𝒊𝒎𝒂𝒍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𝑷𝒂𝒓𝒆𝒏𝒔</m:t>
                    </m:r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</a:t>
                </a:r>
                <a:r>
                  <a:rPr lang="en-US" b="0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print “)”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2215991"/>
              </a:xfrm>
              <a:prstGeom prst="rect">
                <a:avLst/>
              </a:prstGeom>
              <a:blipFill>
                <a:blip r:embed="rId3"/>
                <a:stretch>
                  <a:fillRect t="-549" b="-52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3152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A1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05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A2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583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A3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10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A4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7992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[5x4]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62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[4x6]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3064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[6x2]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6000" y="22895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[2x7]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17080" y="2831068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 smtClean="0">
                <a:solidFill>
                  <a:srgbClr val="002060"/>
                </a:solidFill>
              </a:rPr>
              <a:t>0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04785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1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41105" y="2829501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2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47885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3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32720" y="282831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</a:t>
            </a:r>
            <a:r>
              <a:rPr lang="en-US" b="1" baseline="-25000" dirty="0">
                <a:solidFill>
                  <a:srgbClr val="002060"/>
                </a:solidFill>
              </a:rPr>
              <a:t>4</a:t>
            </a:r>
            <a:endParaRPr lang="en-IN" b="1" baseline="-25000" dirty="0">
              <a:solidFill>
                <a:srgbClr val="00206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364730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515600" y="2534364"/>
            <a:ext cx="0" cy="2725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16200000">
            <a:off x="7865991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Left Brace 23"/>
          <p:cNvSpPr/>
          <p:nvPr/>
        </p:nvSpPr>
        <p:spPr>
          <a:xfrm rot="16200000">
            <a:off x="8818491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Left Brace 24"/>
          <p:cNvSpPr/>
          <p:nvPr/>
        </p:nvSpPr>
        <p:spPr>
          <a:xfrm rot="16200000">
            <a:off x="9770991" y="2369805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364731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 rot="16200000">
            <a:off x="7865992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Left Brace 27"/>
          <p:cNvSpPr/>
          <p:nvPr/>
        </p:nvSpPr>
        <p:spPr>
          <a:xfrm rot="16200000">
            <a:off x="8818492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364732" y="2588042"/>
            <a:ext cx="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/>
          <p:cNvSpPr/>
          <p:nvPr/>
        </p:nvSpPr>
        <p:spPr>
          <a:xfrm rot="16200000">
            <a:off x="7865993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Left Brace 30"/>
          <p:cNvSpPr/>
          <p:nvPr/>
        </p:nvSpPr>
        <p:spPr>
          <a:xfrm rot="16200000">
            <a:off x="9770992" y="2369805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Left Brace 31"/>
          <p:cNvSpPr/>
          <p:nvPr/>
        </p:nvSpPr>
        <p:spPr>
          <a:xfrm rot="16200000">
            <a:off x="8818493" y="2332917"/>
            <a:ext cx="352663" cy="7555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64733" y="2588042"/>
            <a:ext cx="0" cy="2725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/>
          <p:cNvSpPr/>
          <p:nvPr/>
        </p:nvSpPr>
        <p:spPr>
          <a:xfrm rot="16200000">
            <a:off x="7865994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Left Brace 35"/>
          <p:cNvSpPr/>
          <p:nvPr/>
        </p:nvSpPr>
        <p:spPr>
          <a:xfrm rot="16200000">
            <a:off x="7865995" y="2344922"/>
            <a:ext cx="352663" cy="831758"/>
          </a:xfrm>
          <a:prstGeom prst="leftBrace">
            <a:avLst>
              <a:gd name="adj1" fmla="val 0"/>
              <a:gd name="adj2" fmla="val 50000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625366"/>
              </p:ext>
            </p:extLst>
          </p:nvPr>
        </p:nvGraphicFramePr>
        <p:xfrm>
          <a:off x="6660199" y="3533512"/>
          <a:ext cx="2404744" cy="1511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86">
                  <a:extLst>
                    <a:ext uri="{9D8B030D-6E8A-4147-A177-3AD203B41FA5}">
                      <a16:colId xmlns:a16="http://schemas.microsoft.com/office/drawing/2014/main" val="1851649364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2738885772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2893747436"/>
                    </a:ext>
                  </a:extLst>
                </a:gridCol>
                <a:gridCol w="601186">
                  <a:extLst>
                    <a:ext uri="{9D8B030D-6E8A-4147-A177-3AD203B41FA5}">
                      <a16:colId xmlns:a16="http://schemas.microsoft.com/office/drawing/2014/main" val="4267813960"/>
                    </a:ext>
                  </a:extLst>
                </a:gridCol>
              </a:tblGrid>
              <a:tr h="39896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120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846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48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54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84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4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32676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762593"/>
              </p:ext>
            </p:extLst>
          </p:nvPr>
        </p:nvGraphicFramePr>
        <p:xfrm>
          <a:off x="9418320" y="3685729"/>
          <a:ext cx="18592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60">
                  <a:extLst>
                    <a:ext uri="{9D8B030D-6E8A-4147-A177-3AD203B41FA5}">
                      <a16:colId xmlns:a16="http://schemas.microsoft.com/office/drawing/2014/main" val="638607186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4255151540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68809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86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09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982575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372115" y="3209223"/>
            <a:ext cx="42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59240" y="3359241"/>
            <a:ext cx="34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93439" y="3200400"/>
            <a:ext cx="213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1          2         3         4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6306822" y="3597201"/>
            <a:ext cx="259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9166860" y="3806415"/>
            <a:ext cx="259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9425940" y="3316397"/>
            <a:ext cx="213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2         3         4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86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810000" y="32004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Thank You</a:t>
            </a:r>
            <a:endParaRPr lang="en-IN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90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258"/>
            <a:ext cx="9144000" cy="7753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/>
            </a:r>
            <a:br>
              <a:rPr lang="en-US" sz="4000" b="1" dirty="0">
                <a:solidFill>
                  <a:srgbClr val="002060"/>
                </a:solidFill>
              </a:rPr>
            </a:br>
            <a:r>
              <a:rPr lang="en-US" sz="4000" b="1" dirty="0" smtClean="0">
                <a:solidFill>
                  <a:srgbClr val="002060"/>
                </a:solidFill>
              </a:rPr>
              <a:t>All Pair Shortest Paths</a:t>
            </a:r>
            <a:endParaRPr 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419600"/>
            <a:ext cx="75438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Rajesh Kumar Tripathi</a:t>
            </a:r>
          </a:p>
          <a:p>
            <a:pPr algn="ctr"/>
            <a:r>
              <a:rPr lang="en-US" dirty="0"/>
              <a:t>Assistant Professor, Dept. CEA</a:t>
            </a: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4810116" y="1066792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667000" y="2307729"/>
            <a:ext cx="6858000" cy="990600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2060"/>
                </a:solidFill>
              </a:rPr>
              <a:t>Design and Analysis of 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Algorithms</a:t>
            </a:r>
          </a:p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42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All pair shortest paths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410E1-C42B-4844-9AFC-5726037D2EF5}"/>
              </a:ext>
            </a:extLst>
          </p:cNvPr>
          <p:cNvSpPr txBox="1"/>
          <p:nvPr/>
        </p:nvSpPr>
        <p:spPr>
          <a:xfrm>
            <a:off x="1219200" y="1828800"/>
            <a:ext cx="993648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Find </a:t>
            </a:r>
            <a:r>
              <a:rPr lang="en-US" sz="2400" b="1" dirty="0">
                <a:solidFill>
                  <a:srgbClr val="002060"/>
                </a:solidFill>
              </a:rPr>
              <a:t>shortest paths between all </a:t>
            </a:r>
            <a:r>
              <a:rPr lang="en-US" sz="2400" b="1" dirty="0" smtClean="0">
                <a:solidFill>
                  <a:srgbClr val="002060"/>
                </a:solidFill>
              </a:rPr>
              <a:t>pairs of </a:t>
            </a:r>
            <a:r>
              <a:rPr lang="en-US" sz="2400" b="1" dirty="0">
                <a:solidFill>
                  <a:srgbClr val="002060"/>
                </a:solidFill>
              </a:rPr>
              <a:t>vertices in a graph. 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</a:rPr>
              <a:t>This </a:t>
            </a:r>
            <a:r>
              <a:rPr lang="en-US" sz="2400" dirty="0">
                <a:solidFill>
                  <a:srgbClr val="002060"/>
                </a:solidFill>
              </a:rPr>
              <a:t>problem might arise in making a table of </a:t>
            </a:r>
            <a:r>
              <a:rPr lang="en-US" sz="2400" b="1" dirty="0">
                <a:solidFill>
                  <a:srgbClr val="002060"/>
                </a:solidFill>
              </a:rPr>
              <a:t>distances </a:t>
            </a:r>
            <a:r>
              <a:rPr lang="en-US" sz="2400" b="1" dirty="0" smtClean="0">
                <a:solidFill>
                  <a:srgbClr val="002060"/>
                </a:solidFill>
              </a:rPr>
              <a:t>between all </a:t>
            </a:r>
            <a:r>
              <a:rPr lang="en-US" sz="2400" b="1" dirty="0">
                <a:solidFill>
                  <a:srgbClr val="002060"/>
                </a:solidFill>
              </a:rPr>
              <a:t>pairs of cities for a road atlas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  <a:endParaRPr lang="en-US" sz="2400" b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80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Floyd-</a:t>
            </a:r>
            <a:r>
              <a:rPr lang="en-US" dirty="0" err="1" smtClean="0">
                <a:solidFill>
                  <a:srgbClr val="002060"/>
                </a:solidFill>
              </a:rPr>
              <a:t>Warshal</a:t>
            </a:r>
            <a:r>
              <a:rPr lang="en-US" dirty="0" smtClean="0">
                <a:solidFill>
                  <a:srgbClr val="002060"/>
                </a:solidFill>
              </a:rPr>
              <a:t> Algorithm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914400" y="1825427"/>
                <a:ext cx="7620000" cy="29751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𝐅𝐥𝐨𝐲𝐞𝐝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𝐖𝐚𝐫𝐬𝐡𝐚𝐥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41338"/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n=</a:t>
                </a:r>
                <a:r>
                  <a:rPr lang="en-US" sz="20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W.rows</a:t>
                </a:r>
                <a:endParaRPr lang="en-US" sz="20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41338"/>
                <a:r>
                  <a:rPr lang="en-US" sz="2000" b="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baseline="300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</a:t>
                </a: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W</a:t>
                </a:r>
                <a:endParaRPr lang="en-US" sz="2000" b="0" baseline="30000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41338"/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for k=1 to n</a:t>
                </a:r>
              </a:p>
              <a:p>
                <a:pPr marL="541338"/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  </a:t>
                </a:r>
                <a:r>
                  <a:rPr lang="en-US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let </a:t>
                </a:r>
                <a:r>
                  <a:rPr lang="en-US" sz="2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baseline="30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</a:t>
                </a:r>
                <a:r>
                  <a:rPr lang="en-US" sz="2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baseline="-25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sz="2000" baseline="30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be a new </a:t>
                </a:r>
                <a:r>
                  <a:rPr lang="en-US" sz="2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nxn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</a:t>
                </a:r>
              </a:p>
              <a:p>
                <a:pPr marL="541338"/>
                <a:r>
                  <a:rPr lang="en-US" sz="2000" b="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𝐟𝐨𝐫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𝐢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𝐭𝐨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sz="2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41338"/>
                <a:r>
                  <a:rPr lang="en-US" sz="200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             </a:t>
                </a:r>
                <a:r>
                  <a:rPr lang="en-US" sz="20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j=1 to n</a:t>
                </a:r>
              </a:p>
              <a:p>
                <a:pPr marL="884238" indent="-342900">
                  <a:buAutoNum type="arabicPeriod" startAt="7"/>
                </a:pPr>
                <a:r>
                  <a:rPr lang="en-US" sz="2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baseline="-25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sz="2000" baseline="30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aseline="30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min(d</a:t>
                </a:r>
                <a:r>
                  <a:rPr lang="en-US" sz="2000" baseline="-25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sz="2000" baseline="30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k-1 </a:t>
                </a:r>
                <a:r>
                  <a:rPr lang="en-US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baseline="-25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ik</a:t>
                </a:r>
                <a:r>
                  <a:rPr lang="en-US" sz="2000" baseline="30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k-1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+d</a:t>
                </a:r>
                <a:r>
                  <a:rPr lang="en-US" sz="2000" baseline="-25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kj</a:t>
                </a:r>
                <a:r>
                  <a:rPr lang="en-US" sz="2000" baseline="30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k-1  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884238" indent="-342900">
                  <a:buAutoNum type="arabicPeriod" startAt="7"/>
                </a:pP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 D</a:t>
                </a:r>
                <a:r>
                  <a:rPr lang="en-US" sz="2000" baseline="30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(n)</a:t>
                </a:r>
              </a:p>
              <a:p>
                <a:pPr marL="884238" indent="-342900">
                  <a:buAutoNum type="arabicPeriod" startAt="7"/>
                </a:pPr>
                <a:endParaRPr lang="en-US" sz="2000" b="0" baseline="30000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825427"/>
                <a:ext cx="7620000" cy="29751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82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Floyd-</a:t>
            </a:r>
            <a:r>
              <a:rPr lang="en-US" dirty="0" err="1" smtClean="0">
                <a:solidFill>
                  <a:srgbClr val="002060"/>
                </a:solidFill>
              </a:rPr>
              <a:t>Warshal</a:t>
            </a:r>
            <a:r>
              <a:rPr lang="en-US" dirty="0" smtClean="0">
                <a:solidFill>
                  <a:srgbClr val="002060"/>
                </a:solidFill>
              </a:rPr>
              <a:t> Algorithm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914400" y="1825427"/>
                <a:ext cx="7620000" cy="29751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𝐅𝐥𝐨𝐲𝐞𝐝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𝐖𝐚𝐫𝐬𝐡𝐚𝐥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41338"/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n=</a:t>
                </a:r>
                <a:r>
                  <a:rPr lang="en-US" sz="20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W.rows</a:t>
                </a:r>
                <a:endParaRPr lang="en-US" sz="20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41338"/>
                <a:r>
                  <a:rPr lang="en-US" sz="2000" b="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baseline="300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</a:t>
                </a: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W</a:t>
                </a:r>
                <a:endParaRPr lang="en-US" sz="2000" b="0" baseline="30000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41338"/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for k=1 to n</a:t>
                </a:r>
              </a:p>
              <a:p>
                <a:pPr marL="541338"/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  </a:t>
                </a:r>
                <a:r>
                  <a:rPr lang="en-US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let </a:t>
                </a:r>
                <a:r>
                  <a:rPr lang="en-US" sz="2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baseline="30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</a:t>
                </a:r>
                <a:r>
                  <a:rPr lang="en-US" sz="2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baseline="-25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sz="2000" baseline="30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be a new </a:t>
                </a:r>
                <a:r>
                  <a:rPr lang="en-US" sz="2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nxn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</a:t>
                </a:r>
              </a:p>
              <a:p>
                <a:pPr marL="541338"/>
                <a:r>
                  <a:rPr lang="en-US" sz="2000" b="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𝐟𝐨𝐫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𝐢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𝐭𝐨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sz="2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41338"/>
                <a:r>
                  <a:rPr lang="en-US" sz="200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             </a:t>
                </a:r>
                <a:r>
                  <a:rPr lang="en-US" sz="20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j=1 to n</a:t>
                </a:r>
              </a:p>
              <a:p>
                <a:pPr marL="884238" indent="-342900">
                  <a:buAutoNum type="arabicPeriod" startAt="7"/>
                </a:pPr>
                <a:r>
                  <a:rPr lang="en-US" sz="2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baseline="-25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sz="2000" baseline="30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aseline="30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min(d</a:t>
                </a:r>
                <a:r>
                  <a:rPr lang="en-US" sz="2000" baseline="-25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sz="2000" baseline="30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k-1 </a:t>
                </a:r>
                <a:r>
                  <a:rPr lang="en-US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baseline="-25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ik</a:t>
                </a:r>
                <a:r>
                  <a:rPr lang="en-US" sz="2000" baseline="30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k-1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+d</a:t>
                </a:r>
                <a:r>
                  <a:rPr lang="en-US" sz="2000" baseline="-25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kj</a:t>
                </a:r>
                <a:r>
                  <a:rPr lang="en-US" sz="2000" baseline="30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k-1  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884238" indent="-342900">
                  <a:buAutoNum type="arabicPeriod" startAt="7"/>
                </a:pP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 D</a:t>
                </a:r>
                <a:r>
                  <a:rPr lang="en-US" sz="2000" baseline="30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(n)</a:t>
                </a:r>
              </a:p>
              <a:p>
                <a:pPr marL="884238" indent="-342900">
                  <a:buAutoNum type="arabicPeriod" startAt="7"/>
                </a:pPr>
                <a:endParaRPr lang="en-US" sz="2000" b="0" baseline="30000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825427"/>
                <a:ext cx="7620000" cy="29751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1802567"/>
            <a:ext cx="3170991" cy="2133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4024234"/>
            <a:ext cx="27432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2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395E71CB-00CA-4F1C-9557-9D57CB6D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53148"/>
            <a:ext cx="96774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Knapsack(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p,wt,m,n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for 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 to n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w=0 to m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==0 || w==0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k[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][w]=0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else if 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]&lt;=w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k[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][w]=max(p[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]+k[i-1][w-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]], k[i-1][w])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k[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][w]=k[i-1][w]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0/1 Knapsack Problem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0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Floyd-</a:t>
            </a:r>
            <a:r>
              <a:rPr lang="en-US" dirty="0" err="1" smtClean="0">
                <a:solidFill>
                  <a:srgbClr val="002060"/>
                </a:solidFill>
              </a:rPr>
              <a:t>Warshal</a:t>
            </a:r>
            <a:r>
              <a:rPr lang="en-US" dirty="0" smtClean="0">
                <a:solidFill>
                  <a:srgbClr val="002060"/>
                </a:solidFill>
              </a:rPr>
              <a:t> Algorithm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914400" y="1825427"/>
                <a:ext cx="7620000" cy="29751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𝐅𝐥𝐨𝐲𝐞𝐝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𝐖𝐚𝐫𝐬𝐡𝐚𝐥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41338"/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n=</a:t>
                </a:r>
                <a:r>
                  <a:rPr lang="en-US" sz="20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W.rows</a:t>
                </a:r>
                <a:endParaRPr lang="en-US" sz="20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41338"/>
                <a:r>
                  <a:rPr lang="en-US" sz="2000" b="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baseline="300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</a:t>
                </a: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W</a:t>
                </a:r>
                <a:endParaRPr lang="en-US" sz="2000" b="0" baseline="30000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41338"/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for k=1 to n</a:t>
                </a:r>
              </a:p>
              <a:p>
                <a:pPr marL="541338"/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  </a:t>
                </a:r>
                <a:r>
                  <a:rPr lang="en-US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let </a:t>
                </a:r>
                <a:r>
                  <a:rPr lang="en-US" sz="2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baseline="30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</a:t>
                </a:r>
                <a:r>
                  <a:rPr lang="en-US" sz="2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baseline="-25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sz="2000" baseline="30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be a new </a:t>
                </a:r>
                <a:r>
                  <a:rPr lang="en-US" sz="2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nxn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</a:t>
                </a:r>
              </a:p>
              <a:p>
                <a:pPr marL="541338"/>
                <a:r>
                  <a:rPr lang="en-US" sz="2000" b="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𝐟𝐨𝐫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𝐢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𝐭𝐨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sz="2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41338"/>
                <a:r>
                  <a:rPr lang="en-US" sz="200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             </a:t>
                </a:r>
                <a:r>
                  <a:rPr lang="en-US" sz="20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j=1 to n</a:t>
                </a:r>
              </a:p>
              <a:p>
                <a:pPr marL="884238" indent="-342900">
                  <a:buAutoNum type="arabicPeriod" startAt="7"/>
                </a:pPr>
                <a:r>
                  <a:rPr lang="en-US" sz="2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baseline="-25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sz="2000" baseline="30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aseline="30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min(d</a:t>
                </a:r>
                <a:r>
                  <a:rPr lang="en-US" sz="2000" baseline="-25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sz="2000" baseline="30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k-1 </a:t>
                </a:r>
                <a:r>
                  <a:rPr lang="en-US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baseline="-25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ik</a:t>
                </a:r>
                <a:r>
                  <a:rPr lang="en-US" sz="2000" baseline="30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k-1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+d</a:t>
                </a:r>
                <a:r>
                  <a:rPr lang="en-US" sz="2000" baseline="-25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kj</a:t>
                </a:r>
                <a:r>
                  <a:rPr lang="en-US" sz="2000" baseline="30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k-1  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884238" indent="-342900">
                  <a:buAutoNum type="arabicPeriod" startAt="7"/>
                </a:pP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 D</a:t>
                </a:r>
                <a:r>
                  <a:rPr lang="en-US" sz="2000" baseline="30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(n)</a:t>
                </a:r>
              </a:p>
              <a:p>
                <a:pPr marL="884238" indent="-342900">
                  <a:buAutoNum type="arabicPeriod" startAt="7"/>
                </a:pPr>
                <a:endParaRPr lang="en-US" sz="2000" b="0" baseline="30000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825427"/>
                <a:ext cx="7620000" cy="29751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1802567"/>
            <a:ext cx="3170991" cy="2133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3886200"/>
            <a:ext cx="2743200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3824" y="5029200"/>
            <a:ext cx="2771776" cy="108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4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Floyd-</a:t>
            </a:r>
            <a:r>
              <a:rPr lang="en-US" dirty="0" err="1" smtClean="0">
                <a:solidFill>
                  <a:srgbClr val="002060"/>
                </a:solidFill>
              </a:rPr>
              <a:t>Warshal</a:t>
            </a:r>
            <a:r>
              <a:rPr lang="en-US" dirty="0" smtClean="0">
                <a:solidFill>
                  <a:srgbClr val="002060"/>
                </a:solidFill>
              </a:rPr>
              <a:t> Algorithm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914400" y="1825427"/>
                <a:ext cx="7620000" cy="29751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𝐅𝐥𝐨𝐲𝐝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𝐖𝐚𝐫𝐬𝐡𝐚𝐥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41338"/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n=</a:t>
                </a:r>
                <a:r>
                  <a:rPr lang="en-US" sz="20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W.rows</a:t>
                </a:r>
                <a:endParaRPr lang="en-US" sz="20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41338"/>
                <a:r>
                  <a:rPr lang="en-US" sz="2000" b="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baseline="300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</a:t>
                </a: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W</a:t>
                </a:r>
                <a:endParaRPr lang="en-US" sz="2000" b="0" baseline="30000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41338"/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for k=1 to n</a:t>
                </a:r>
              </a:p>
              <a:p>
                <a:pPr marL="541338"/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  </a:t>
                </a:r>
                <a:r>
                  <a:rPr lang="en-US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let </a:t>
                </a:r>
                <a:r>
                  <a:rPr lang="en-US" sz="2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baseline="30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</a:t>
                </a:r>
                <a:r>
                  <a:rPr lang="en-US" sz="2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baseline="-25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sz="2000" baseline="30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be a new </a:t>
                </a:r>
                <a:r>
                  <a:rPr lang="en-US" sz="2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nxn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</a:t>
                </a:r>
              </a:p>
              <a:p>
                <a:pPr marL="541338"/>
                <a:r>
                  <a:rPr lang="en-US" sz="2000" b="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𝐟𝐨𝐫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𝐢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𝐭𝐨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sz="2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41338"/>
                <a:r>
                  <a:rPr lang="en-US" sz="200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             </a:t>
                </a:r>
                <a:r>
                  <a:rPr lang="en-US" sz="20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j=1 to n</a:t>
                </a:r>
              </a:p>
              <a:p>
                <a:pPr marL="884238" indent="-342900">
                  <a:buAutoNum type="arabicPeriod" startAt="7"/>
                </a:pPr>
                <a:r>
                  <a:rPr lang="en-US" sz="2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baseline="-25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sz="2000" baseline="30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aseline="30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min(d</a:t>
                </a:r>
                <a:r>
                  <a:rPr lang="en-US" sz="2000" baseline="-25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sz="2000" baseline="30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k-1 </a:t>
                </a:r>
                <a:r>
                  <a:rPr lang="en-US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baseline="-25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ik</a:t>
                </a:r>
                <a:r>
                  <a:rPr lang="en-US" sz="2000" baseline="30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k-1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+d</a:t>
                </a:r>
                <a:r>
                  <a:rPr lang="en-US" sz="2000" baseline="-25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kj</a:t>
                </a:r>
                <a:r>
                  <a:rPr lang="en-US" sz="2000" baseline="30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k-1  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884238" indent="-342900">
                  <a:buAutoNum type="arabicPeriod" startAt="7"/>
                </a:pP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 D</a:t>
                </a:r>
                <a:r>
                  <a:rPr lang="en-US" sz="2000" baseline="30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(n)</a:t>
                </a:r>
              </a:p>
              <a:p>
                <a:pPr marL="884238" indent="-342900">
                  <a:buAutoNum type="arabicPeriod" startAt="7"/>
                </a:pPr>
                <a:endParaRPr lang="en-US" sz="2000" b="0" baseline="30000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825427"/>
                <a:ext cx="7620000" cy="29751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1802567"/>
            <a:ext cx="3170991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6200" y="3959027"/>
            <a:ext cx="2771776" cy="10811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0" y="5105400"/>
            <a:ext cx="2895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1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Floyd-</a:t>
            </a:r>
            <a:r>
              <a:rPr lang="en-US" dirty="0" err="1" smtClean="0">
                <a:solidFill>
                  <a:srgbClr val="002060"/>
                </a:solidFill>
              </a:rPr>
              <a:t>Warshal</a:t>
            </a:r>
            <a:r>
              <a:rPr lang="en-US" dirty="0" smtClean="0">
                <a:solidFill>
                  <a:srgbClr val="002060"/>
                </a:solidFill>
              </a:rPr>
              <a:t> Algorithm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914400" y="1825427"/>
                <a:ext cx="7620000" cy="29751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𝐅𝐥𝐨𝐲𝐞𝐝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𝐖𝐚𝐫𝐬𝐡𝐚𝐥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41338"/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n=</a:t>
                </a:r>
                <a:r>
                  <a:rPr lang="en-US" sz="20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W.rows</a:t>
                </a:r>
                <a:endParaRPr lang="en-US" sz="20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41338"/>
                <a:r>
                  <a:rPr lang="en-US" sz="2000" b="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baseline="300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</a:t>
                </a: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W</a:t>
                </a:r>
                <a:endParaRPr lang="en-US" sz="2000" b="0" baseline="30000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41338"/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for k=1 to n</a:t>
                </a:r>
              </a:p>
              <a:p>
                <a:pPr marL="541338"/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  </a:t>
                </a:r>
                <a:r>
                  <a:rPr lang="en-US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let </a:t>
                </a:r>
                <a:r>
                  <a:rPr lang="en-US" sz="2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baseline="30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</a:t>
                </a:r>
                <a:r>
                  <a:rPr lang="en-US" sz="2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baseline="-25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sz="2000" baseline="30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be a new </a:t>
                </a:r>
                <a:r>
                  <a:rPr lang="en-US" sz="2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nxn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</a:t>
                </a:r>
              </a:p>
              <a:p>
                <a:pPr marL="541338"/>
                <a:r>
                  <a:rPr lang="en-US" sz="2000" b="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𝐟𝐨𝐫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𝐢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𝐭𝐨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sz="2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41338"/>
                <a:r>
                  <a:rPr lang="en-US" sz="200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             </a:t>
                </a:r>
                <a:r>
                  <a:rPr lang="en-US" sz="20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j=1 to n</a:t>
                </a:r>
              </a:p>
              <a:p>
                <a:pPr marL="884238" indent="-342900">
                  <a:buAutoNum type="arabicPeriod" startAt="7"/>
                </a:pPr>
                <a:r>
                  <a:rPr lang="en-US" sz="2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baseline="-25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sz="2000" baseline="30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aseline="30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min(d</a:t>
                </a:r>
                <a:r>
                  <a:rPr lang="en-US" sz="2000" baseline="-25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sz="2000" baseline="30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k-1 </a:t>
                </a:r>
                <a:r>
                  <a:rPr lang="en-US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baseline="-25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ik</a:t>
                </a:r>
                <a:r>
                  <a:rPr lang="en-US" sz="2000" baseline="30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k-1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+d</a:t>
                </a:r>
                <a:r>
                  <a:rPr lang="en-US" sz="2000" baseline="-25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kj</a:t>
                </a:r>
                <a:r>
                  <a:rPr lang="en-US" sz="2000" baseline="30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k-1  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884238" indent="-342900">
                  <a:buAutoNum type="arabicPeriod" startAt="7"/>
                </a:pP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 D</a:t>
                </a:r>
                <a:r>
                  <a:rPr lang="en-US" sz="2000" baseline="30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(n)</a:t>
                </a:r>
              </a:p>
              <a:p>
                <a:pPr marL="884238" indent="-342900">
                  <a:buAutoNum type="arabicPeriod" startAt="7"/>
                </a:pPr>
                <a:endParaRPr lang="en-US" sz="2000" b="0" baseline="30000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825427"/>
                <a:ext cx="7620000" cy="29751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1802567"/>
            <a:ext cx="3170991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0" y="3962400"/>
            <a:ext cx="2895600" cy="990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0" y="4988758"/>
            <a:ext cx="2971800" cy="108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9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Floyd-</a:t>
            </a:r>
            <a:r>
              <a:rPr lang="en-US" dirty="0" err="1" smtClean="0">
                <a:solidFill>
                  <a:srgbClr val="002060"/>
                </a:solidFill>
              </a:rPr>
              <a:t>Warshal</a:t>
            </a:r>
            <a:r>
              <a:rPr lang="en-US" dirty="0" smtClean="0">
                <a:solidFill>
                  <a:srgbClr val="002060"/>
                </a:solidFill>
              </a:rPr>
              <a:t> Algorithm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914400" y="1825427"/>
                <a:ext cx="7620000" cy="29751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𝐅𝐥𝐨𝐲𝐞𝐝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𝐖𝐚𝐫𝐬𝐡𝐚𝐥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41338"/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n=</a:t>
                </a:r>
                <a:r>
                  <a:rPr lang="en-US" sz="20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W.rows</a:t>
                </a:r>
                <a:endParaRPr lang="en-US" sz="20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41338"/>
                <a:r>
                  <a:rPr lang="en-US" sz="2000" b="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baseline="300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</a:t>
                </a: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W</a:t>
                </a:r>
                <a:endParaRPr lang="en-US" sz="2000" b="0" baseline="30000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41338"/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for k=1 to n</a:t>
                </a:r>
              </a:p>
              <a:p>
                <a:pPr marL="541338"/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  </a:t>
                </a:r>
                <a:r>
                  <a:rPr lang="en-US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let </a:t>
                </a:r>
                <a:r>
                  <a:rPr lang="en-US" sz="2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baseline="30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</a:t>
                </a:r>
                <a:r>
                  <a:rPr lang="en-US" sz="2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baseline="-25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sz="2000" baseline="30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be a new </a:t>
                </a:r>
                <a:r>
                  <a:rPr lang="en-US" sz="2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nxn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</a:t>
                </a:r>
              </a:p>
              <a:p>
                <a:pPr marL="541338"/>
                <a:r>
                  <a:rPr lang="en-US" sz="2000" b="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𝐟𝐨𝐫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𝐢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𝐭𝐨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sz="2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41338"/>
                <a:r>
                  <a:rPr lang="en-US" sz="200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             </a:t>
                </a:r>
                <a:r>
                  <a:rPr lang="en-US" sz="20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j=1 to n</a:t>
                </a:r>
              </a:p>
              <a:p>
                <a:pPr marL="884238" indent="-342900">
                  <a:buAutoNum type="arabicPeriod" startAt="7"/>
                </a:pPr>
                <a:r>
                  <a:rPr lang="en-US" sz="2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baseline="-25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sz="2000" baseline="30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aseline="30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min(d</a:t>
                </a:r>
                <a:r>
                  <a:rPr lang="en-US" sz="2000" baseline="-25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sz="2000" baseline="30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k-1 </a:t>
                </a:r>
                <a:r>
                  <a:rPr lang="en-US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baseline="-25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ik</a:t>
                </a:r>
                <a:r>
                  <a:rPr lang="en-US" sz="2000" baseline="30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k-1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+d</a:t>
                </a:r>
                <a:r>
                  <a:rPr lang="en-US" sz="2000" baseline="-25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kj</a:t>
                </a:r>
                <a:r>
                  <a:rPr lang="en-US" sz="2000" baseline="30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k-1  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884238" indent="-342900">
                  <a:buAutoNum type="arabicPeriod" startAt="7"/>
                </a:pP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 D</a:t>
                </a:r>
                <a:r>
                  <a:rPr lang="en-US" sz="2000" baseline="30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(n)</a:t>
                </a:r>
              </a:p>
              <a:p>
                <a:pPr marL="884238" indent="-342900">
                  <a:buAutoNum type="arabicPeriod" startAt="7"/>
                </a:pPr>
                <a:endParaRPr lang="en-US" sz="2000" b="0" baseline="30000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825427"/>
                <a:ext cx="7620000" cy="29751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1802567"/>
            <a:ext cx="3170991" cy="2133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0" y="3810000"/>
            <a:ext cx="2971800" cy="10843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0" y="4953000"/>
            <a:ext cx="30194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9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Floyd-</a:t>
            </a:r>
            <a:r>
              <a:rPr lang="en-US" dirty="0" err="1" smtClean="0">
                <a:solidFill>
                  <a:srgbClr val="002060"/>
                </a:solidFill>
              </a:rPr>
              <a:t>Warshal</a:t>
            </a:r>
            <a:r>
              <a:rPr lang="en-US" dirty="0" smtClean="0">
                <a:solidFill>
                  <a:srgbClr val="002060"/>
                </a:solidFill>
              </a:rPr>
              <a:t> Algorithm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914400" y="1825427"/>
                <a:ext cx="7620000" cy="29751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𝐅𝐥𝐨𝐲𝐞𝐝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𝐖𝐚𝐫𝐬𝐡𝐚𝐥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41338"/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n=</a:t>
                </a:r>
                <a:r>
                  <a:rPr lang="en-US" sz="20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W.rows</a:t>
                </a:r>
                <a:endParaRPr lang="en-US" sz="20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41338"/>
                <a:r>
                  <a:rPr lang="en-US" sz="2000" b="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baseline="300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</a:t>
                </a: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W</a:t>
                </a:r>
                <a:endParaRPr lang="en-US" sz="2000" b="0" baseline="30000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41338"/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for k=1 to n</a:t>
                </a:r>
              </a:p>
              <a:p>
                <a:pPr marL="541338"/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  </a:t>
                </a:r>
                <a:r>
                  <a:rPr lang="en-US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let </a:t>
                </a:r>
                <a:r>
                  <a:rPr lang="en-US" sz="2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baseline="30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</a:t>
                </a:r>
                <a:r>
                  <a:rPr lang="en-US" sz="2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baseline="-25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sz="2000" baseline="30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be a new </a:t>
                </a:r>
                <a:r>
                  <a:rPr lang="en-US" sz="2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nxn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</a:t>
                </a:r>
              </a:p>
              <a:p>
                <a:pPr marL="541338"/>
                <a:r>
                  <a:rPr lang="en-US" sz="2000" b="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𝐟𝐨𝐫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𝐢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𝐭𝐨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sz="2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41338"/>
                <a:r>
                  <a:rPr lang="en-US" sz="200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             </a:t>
                </a:r>
                <a:r>
                  <a:rPr lang="en-US" sz="20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j=1 to n</a:t>
                </a:r>
              </a:p>
              <a:p>
                <a:pPr marL="884238" indent="-342900">
                  <a:buAutoNum type="arabicPeriod" startAt="7"/>
                </a:pPr>
                <a:r>
                  <a:rPr lang="en-US" sz="2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baseline="-25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sz="2000" baseline="30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aseline="30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min(d</a:t>
                </a:r>
                <a:r>
                  <a:rPr lang="en-US" sz="2000" baseline="-25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sz="2000" baseline="30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k-1 </a:t>
                </a:r>
                <a:r>
                  <a:rPr lang="en-US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baseline="-25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ik</a:t>
                </a:r>
                <a:r>
                  <a:rPr lang="en-US" sz="2000" baseline="30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k-1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+d</a:t>
                </a:r>
                <a:r>
                  <a:rPr lang="en-US" sz="2000" baseline="-25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kj</a:t>
                </a:r>
                <a:r>
                  <a:rPr lang="en-US" sz="2000" baseline="30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k-1  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884238" indent="-342900">
                  <a:buAutoNum type="arabicPeriod" startAt="7"/>
                </a:pP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 D</a:t>
                </a:r>
                <a:r>
                  <a:rPr lang="en-US" sz="2000" baseline="30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(n)</a:t>
                </a:r>
              </a:p>
              <a:p>
                <a:pPr marL="884238" indent="-342900">
                  <a:buAutoNum type="arabicPeriod" startAt="7"/>
                </a:pPr>
                <a:endParaRPr lang="en-US" sz="2000" b="0" baseline="30000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825427"/>
                <a:ext cx="7620000" cy="29751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1802567"/>
            <a:ext cx="3170991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800" y="4114800"/>
            <a:ext cx="3019425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3801" y="5181600"/>
            <a:ext cx="3019424" cy="104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9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810000" y="32004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Thank You</a:t>
            </a:r>
            <a:endParaRPr lang="en-IN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7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395E71CB-00CA-4F1C-9557-9D57CB6D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853148"/>
            <a:ext cx="98298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Knapsack(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p,wt,m,n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for 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 to n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w=0 to m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==0 || w==0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k[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][w]=0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else if 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]&lt;=w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k[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][w]=max(p[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]+k[i-1][w-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]], k[i-1][w])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k[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][w]=k[i-1][w]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0/1 Knapsack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071543"/>
              </p:ext>
            </p:extLst>
          </p:nvPr>
        </p:nvGraphicFramePr>
        <p:xfrm>
          <a:off x="7894320" y="28194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350938"/>
              </p:ext>
            </p:extLst>
          </p:nvPr>
        </p:nvGraphicFramePr>
        <p:xfrm>
          <a:off x="7894320" y="32867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467600" y="2819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67600" y="32766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53200" y="280035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n=4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3200" y="326155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m=8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063357"/>
              </p:ext>
            </p:extLst>
          </p:nvPr>
        </p:nvGraphicFramePr>
        <p:xfrm>
          <a:off x="7437120" y="4079875"/>
          <a:ext cx="47548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20">
                  <a:extLst>
                    <a:ext uri="{9D8B030D-6E8A-4147-A177-3AD203B41FA5}">
                      <a16:colId xmlns:a16="http://schemas.microsoft.com/office/drawing/2014/main" val="875054200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620166316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36993687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89809869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476403234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683149468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692856811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304958430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900458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61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614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9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2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98507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408029"/>
              </p:ext>
            </p:extLst>
          </p:nvPr>
        </p:nvGraphicFramePr>
        <p:xfrm>
          <a:off x="6355080" y="4470400"/>
          <a:ext cx="3632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220">
                  <a:extLst>
                    <a:ext uri="{9D8B030D-6E8A-4147-A177-3AD203B41FA5}">
                      <a16:colId xmlns:a16="http://schemas.microsoft.com/office/drawing/2014/main" val="435237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i</a:t>
                      </a:r>
                      <a:endParaRPr lang="en-IN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03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6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6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44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2777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871114"/>
              </p:ext>
            </p:extLst>
          </p:nvPr>
        </p:nvGraphicFramePr>
        <p:xfrm>
          <a:off x="6699885" y="4470400"/>
          <a:ext cx="457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35237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</a:t>
                      </a:r>
                      <a:r>
                        <a:rPr lang="en-US" baseline="-25000" dirty="0" err="1" smtClean="0"/>
                        <a:t>i</a:t>
                      </a:r>
                      <a:endParaRPr lang="en-IN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03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6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6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44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2777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336244"/>
              </p:ext>
            </p:extLst>
          </p:nvPr>
        </p:nvGraphicFramePr>
        <p:xfrm>
          <a:off x="7134860" y="4460875"/>
          <a:ext cx="330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435237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03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 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6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26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44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127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395E71CB-00CA-4F1C-9557-9D57CB6D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700748"/>
            <a:ext cx="98298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Knapsack(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p,wt,m,n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for 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 to n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w=0 to m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==0 || w==0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k[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][w]=0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]&lt;=w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k[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][w]=max(p[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]+k[i-1][w-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]], k[i-1][w])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k[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][w]=k[i-1][w]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0/1 Knapsack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071543"/>
              </p:ext>
            </p:extLst>
          </p:nvPr>
        </p:nvGraphicFramePr>
        <p:xfrm>
          <a:off x="7894320" y="28194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350938"/>
              </p:ext>
            </p:extLst>
          </p:nvPr>
        </p:nvGraphicFramePr>
        <p:xfrm>
          <a:off x="7894320" y="32867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467600" y="2819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67600" y="32766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53200" y="280035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n=4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3200" y="326155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m=8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662198"/>
              </p:ext>
            </p:extLst>
          </p:nvPr>
        </p:nvGraphicFramePr>
        <p:xfrm>
          <a:off x="7437120" y="4079875"/>
          <a:ext cx="47548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20">
                  <a:extLst>
                    <a:ext uri="{9D8B030D-6E8A-4147-A177-3AD203B41FA5}">
                      <a16:colId xmlns:a16="http://schemas.microsoft.com/office/drawing/2014/main" val="875054200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620166316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36993687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89809869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476403234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683149468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692856811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304958430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900458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61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614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9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2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98507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408029"/>
              </p:ext>
            </p:extLst>
          </p:nvPr>
        </p:nvGraphicFramePr>
        <p:xfrm>
          <a:off x="6355080" y="4470400"/>
          <a:ext cx="3632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220">
                  <a:extLst>
                    <a:ext uri="{9D8B030D-6E8A-4147-A177-3AD203B41FA5}">
                      <a16:colId xmlns:a16="http://schemas.microsoft.com/office/drawing/2014/main" val="435237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i</a:t>
                      </a:r>
                      <a:endParaRPr lang="en-IN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03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6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6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44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2777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871114"/>
              </p:ext>
            </p:extLst>
          </p:nvPr>
        </p:nvGraphicFramePr>
        <p:xfrm>
          <a:off x="6699885" y="4470400"/>
          <a:ext cx="457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35237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</a:t>
                      </a:r>
                      <a:r>
                        <a:rPr lang="en-US" baseline="-25000" dirty="0" err="1" smtClean="0"/>
                        <a:t>i</a:t>
                      </a:r>
                      <a:endParaRPr lang="en-IN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03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6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6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44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2777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336244"/>
              </p:ext>
            </p:extLst>
          </p:nvPr>
        </p:nvGraphicFramePr>
        <p:xfrm>
          <a:off x="7134860" y="4460875"/>
          <a:ext cx="330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435237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03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 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6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26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44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127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6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395E71CB-00CA-4F1C-9557-9D57CB6D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700748"/>
            <a:ext cx="98298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Knapsack(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p,wt,m,n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for 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 to n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w=0 to m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==0 || w==0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k[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][w]=0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else if 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]&lt;=w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k[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][w]=max(p[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]+k[i-1][w-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]], k[i-1][w])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k[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][w]=k[i-1][w]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0/1 Knapsack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071543"/>
              </p:ext>
            </p:extLst>
          </p:nvPr>
        </p:nvGraphicFramePr>
        <p:xfrm>
          <a:off x="7894320" y="28194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350938"/>
              </p:ext>
            </p:extLst>
          </p:nvPr>
        </p:nvGraphicFramePr>
        <p:xfrm>
          <a:off x="7894320" y="32867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467600" y="2819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67600" y="32766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53200" y="280035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n=4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3200" y="326155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m=8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699236"/>
              </p:ext>
            </p:extLst>
          </p:nvPr>
        </p:nvGraphicFramePr>
        <p:xfrm>
          <a:off x="7437120" y="4079875"/>
          <a:ext cx="47548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20">
                  <a:extLst>
                    <a:ext uri="{9D8B030D-6E8A-4147-A177-3AD203B41FA5}">
                      <a16:colId xmlns:a16="http://schemas.microsoft.com/office/drawing/2014/main" val="875054200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620166316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36993687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89809869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476403234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683149468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692856811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304958430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900458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61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614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9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2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98507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408029"/>
              </p:ext>
            </p:extLst>
          </p:nvPr>
        </p:nvGraphicFramePr>
        <p:xfrm>
          <a:off x="6355080" y="4470400"/>
          <a:ext cx="3632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220">
                  <a:extLst>
                    <a:ext uri="{9D8B030D-6E8A-4147-A177-3AD203B41FA5}">
                      <a16:colId xmlns:a16="http://schemas.microsoft.com/office/drawing/2014/main" val="435237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i</a:t>
                      </a:r>
                      <a:endParaRPr lang="en-IN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03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6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6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44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2777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871114"/>
              </p:ext>
            </p:extLst>
          </p:nvPr>
        </p:nvGraphicFramePr>
        <p:xfrm>
          <a:off x="6699885" y="4470400"/>
          <a:ext cx="457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35237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</a:t>
                      </a:r>
                      <a:r>
                        <a:rPr lang="en-US" baseline="-25000" dirty="0" err="1" smtClean="0"/>
                        <a:t>i</a:t>
                      </a:r>
                      <a:endParaRPr lang="en-IN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03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6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6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44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2777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336244"/>
              </p:ext>
            </p:extLst>
          </p:nvPr>
        </p:nvGraphicFramePr>
        <p:xfrm>
          <a:off x="7134860" y="4460875"/>
          <a:ext cx="330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435237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03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 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6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26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44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127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395E71CB-00CA-4F1C-9557-9D57CB6D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700748"/>
            <a:ext cx="98298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Knapsack(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p,wt,m,n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for 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 to n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w=0 to m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==0 || w==0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k[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][w]=0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]&lt;=w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k[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][w]=max(p[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]+k[i-1][w-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]], k[i-1][w])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k[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][w]=k[i-1][w]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0/1 Knapsack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071543"/>
              </p:ext>
            </p:extLst>
          </p:nvPr>
        </p:nvGraphicFramePr>
        <p:xfrm>
          <a:off x="7894320" y="28194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350938"/>
              </p:ext>
            </p:extLst>
          </p:nvPr>
        </p:nvGraphicFramePr>
        <p:xfrm>
          <a:off x="7894320" y="32867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467600" y="2819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67600" y="32766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53200" y="280035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n=4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3200" y="326155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m=8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220011"/>
              </p:ext>
            </p:extLst>
          </p:nvPr>
        </p:nvGraphicFramePr>
        <p:xfrm>
          <a:off x="7437120" y="4079875"/>
          <a:ext cx="47548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20">
                  <a:extLst>
                    <a:ext uri="{9D8B030D-6E8A-4147-A177-3AD203B41FA5}">
                      <a16:colId xmlns:a16="http://schemas.microsoft.com/office/drawing/2014/main" val="875054200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620166316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36993687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89809869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476403234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683149468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692856811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304958430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900458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61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614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9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2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98507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408029"/>
              </p:ext>
            </p:extLst>
          </p:nvPr>
        </p:nvGraphicFramePr>
        <p:xfrm>
          <a:off x="6355080" y="4470400"/>
          <a:ext cx="3632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220">
                  <a:extLst>
                    <a:ext uri="{9D8B030D-6E8A-4147-A177-3AD203B41FA5}">
                      <a16:colId xmlns:a16="http://schemas.microsoft.com/office/drawing/2014/main" val="435237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i</a:t>
                      </a:r>
                      <a:endParaRPr lang="en-IN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03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6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6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44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2777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871114"/>
              </p:ext>
            </p:extLst>
          </p:nvPr>
        </p:nvGraphicFramePr>
        <p:xfrm>
          <a:off x="6699885" y="4470400"/>
          <a:ext cx="457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35237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</a:t>
                      </a:r>
                      <a:r>
                        <a:rPr lang="en-US" baseline="-25000" dirty="0" err="1" smtClean="0"/>
                        <a:t>i</a:t>
                      </a:r>
                      <a:endParaRPr lang="en-IN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03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6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6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44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2777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336244"/>
              </p:ext>
            </p:extLst>
          </p:nvPr>
        </p:nvGraphicFramePr>
        <p:xfrm>
          <a:off x="7134860" y="4460875"/>
          <a:ext cx="330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435237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03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 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6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26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44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127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13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8216</TotalTime>
  <Words>2725</Words>
  <Application>Microsoft Office PowerPoint</Application>
  <PresentationFormat>Widescreen</PresentationFormat>
  <Paragraphs>1662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Arial Black</vt:lpstr>
      <vt:lpstr>Calibri</vt:lpstr>
      <vt:lpstr>Calibri Light</vt:lpstr>
      <vt:lpstr>Cambria Math</vt:lpstr>
      <vt:lpstr>Times New Roman</vt:lpstr>
      <vt:lpstr>Retrospect</vt:lpstr>
      <vt:lpstr> Dynamic Programming</vt:lpstr>
      <vt:lpstr>Dynamic Programming</vt:lpstr>
      <vt:lpstr>Dynamic Programming</vt:lpstr>
      <vt:lpstr>Dynamic Programming</vt:lpstr>
      <vt:lpstr>0/1 Knapsack Problem</vt:lpstr>
      <vt:lpstr>0/1 Knapsack Problem</vt:lpstr>
      <vt:lpstr>0/1 Knapsack Problem</vt:lpstr>
      <vt:lpstr>0/1 Knapsack Problem</vt:lpstr>
      <vt:lpstr>0/1 Knapsack Problem</vt:lpstr>
      <vt:lpstr>0/1 Knapsack Problem</vt:lpstr>
      <vt:lpstr>0/1 Knapsack Problem</vt:lpstr>
      <vt:lpstr>PowerPoint Presentation</vt:lpstr>
      <vt:lpstr> Dynamic Programming</vt:lpstr>
      <vt:lpstr>Longest Common Subsequence</vt:lpstr>
      <vt:lpstr>Longest Common Subsequence</vt:lpstr>
      <vt:lpstr>Longest Common Subsequence</vt:lpstr>
      <vt:lpstr>Longest Common Subsequence</vt:lpstr>
      <vt:lpstr>PowerPoint Presentation</vt:lpstr>
      <vt:lpstr> Dynamic Programming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PowerPoint Presentation</vt:lpstr>
      <vt:lpstr> All Pair Shortest Paths</vt:lpstr>
      <vt:lpstr>All pair shortest paths</vt:lpstr>
      <vt:lpstr>Floyd-Warshal Algorithm</vt:lpstr>
      <vt:lpstr>Floyd-Warshal Algorithm</vt:lpstr>
      <vt:lpstr>Floyd-Warshal Algorithm</vt:lpstr>
      <vt:lpstr>Floyd-Warshal Algorithm</vt:lpstr>
      <vt:lpstr>Floyd-Warshal Algorithm</vt:lpstr>
      <vt:lpstr>Floyd-Warshal Algorithm</vt:lpstr>
      <vt:lpstr>Floyd-Warshal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Binomial Heap</dc:title>
  <dc:creator>Windows User</dc:creator>
  <cp:lastModifiedBy>Arshita Tripathi</cp:lastModifiedBy>
  <cp:revision>666</cp:revision>
  <dcterms:created xsi:type="dcterms:W3CDTF">2019-01-25T09:00:02Z</dcterms:created>
  <dcterms:modified xsi:type="dcterms:W3CDTF">2020-12-10T05:42:30Z</dcterms:modified>
</cp:coreProperties>
</file>