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22"/>
  </p:notesMasterIdLst>
  <p:sldIdLst>
    <p:sldId id="451" r:id="rId2"/>
    <p:sldId id="267" r:id="rId3"/>
    <p:sldId id="656" r:id="rId4"/>
    <p:sldId id="701" r:id="rId5"/>
    <p:sldId id="703" r:id="rId6"/>
    <p:sldId id="704" r:id="rId7"/>
    <p:sldId id="705" r:id="rId8"/>
    <p:sldId id="706" r:id="rId9"/>
    <p:sldId id="707" r:id="rId10"/>
    <p:sldId id="708" r:id="rId11"/>
    <p:sldId id="709" r:id="rId12"/>
    <p:sldId id="710" r:id="rId13"/>
    <p:sldId id="713" r:id="rId14"/>
    <p:sldId id="711" r:id="rId15"/>
    <p:sldId id="712" r:id="rId16"/>
    <p:sldId id="714" r:id="rId17"/>
    <p:sldId id="715" r:id="rId18"/>
    <p:sldId id="716" r:id="rId19"/>
    <p:sldId id="717" r:id="rId20"/>
    <p:sldId id="70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682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A5A99-66FA-47C7-A21F-90047F26158E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89E77-11D1-4528-B396-673D69673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65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58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7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2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05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38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42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51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E6FC92F-7452-40A3-955F-E0DCEFCC011C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1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5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E6FC92F-7452-40A3-955F-E0DCEFCC011C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97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96258"/>
            <a:ext cx="9144000" cy="7753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</a:rPr>
              <a:t/>
            </a:r>
            <a:br>
              <a:rPr lang="en-US" sz="4000" b="1" dirty="0">
                <a:solidFill>
                  <a:srgbClr val="002060"/>
                </a:solidFill>
              </a:rPr>
            </a:br>
            <a:r>
              <a:rPr lang="en-US" sz="4400" b="1" dirty="0" smtClean="0">
                <a:solidFill>
                  <a:srgbClr val="002060"/>
                </a:solidFill>
              </a:rPr>
              <a:t>Greedy Approach</a:t>
            </a:r>
            <a:endParaRPr lang="en-US" sz="4400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4419600"/>
            <a:ext cx="75438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Rajesh Kumar Tripathi</a:t>
            </a:r>
          </a:p>
          <a:p>
            <a:pPr algn="ctr"/>
            <a:r>
              <a:rPr lang="en-US" dirty="0"/>
              <a:t>Assistant Professor, Dept. CEA</a:t>
            </a: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4810116" y="1066792"/>
            <a:ext cx="228601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667000" y="2307729"/>
            <a:ext cx="6858000" cy="990600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002060"/>
                </a:solidFill>
              </a:rPr>
              <a:t>Design and Analysis of </a:t>
            </a:r>
          </a:p>
          <a:p>
            <a:pPr algn="ctr"/>
            <a:r>
              <a:rPr lang="en-US" sz="2800" b="1" dirty="0">
                <a:solidFill>
                  <a:srgbClr val="002060"/>
                </a:solidFill>
              </a:rPr>
              <a:t>Algorithms</a:t>
            </a:r>
          </a:p>
          <a:p>
            <a:pPr algn="ctr"/>
            <a:endParaRPr lang="en-US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59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Activity Selection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b="1" dirty="0">
                    <a:solidFill>
                      <a:srgbClr val="002060"/>
                    </a:solidFill>
                  </a:rPr>
                  <a:t>G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𝑨𝒄𝒕𝒊𝒗𝒊𝒕𝒚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𝑺𝒆𝒍𝒆𝒄𝒕𝒐𝒓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solidFill>
                    <a:srgbClr val="002060"/>
                  </a:solidFill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1. n=</a:t>
                </a:r>
                <a:r>
                  <a:rPr lang="en-US" sz="2400" dirty="0" err="1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s.length</a:t>
                </a:r>
                <a:endParaRPr lang="en-US" sz="2400" dirty="0">
                  <a:solidFill>
                    <a:schemeClr val="accent5">
                      <a:lumMod val="75000"/>
                    </a:schemeClr>
                  </a:solidFill>
                  <a:cs typeface="Arial" panose="020B0604020202020204" pitchFamily="34" charset="0"/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2. A={a1}</a:t>
                </a:r>
              </a:p>
              <a:p>
                <a:pPr marL="541338"/>
                <a:r>
                  <a:rPr lang="en-US" sz="2400" dirty="0">
                    <a:solidFill>
                      <a:srgbClr val="00B050"/>
                    </a:solidFill>
                    <a:cs typeface="Arial" panose="020B0604020202020204" pitchFamily="34" charset="0"/>
                  </a:rPr>
                  <a:t>3. k=1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4. for m=2 to n do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5.    { </a:t>
                </a:r>
                <a:r>
                  <a:rPr lang="en-US" sz="2400" dirty="0"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if(s[m]&gt;=f[k])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A=A U {a</a:t>
                </a:r>
                <a:r>
                  <a:rPr lang="en-US" sz="2400" baseline="-250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m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k=m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    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Return A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  <a:blipFill>
                <a:blip r:embed="rId3"/>
                <a:stretch>
                  <a:fillRect l="-1500" t="-1288" b="-28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9EB574D-B973-4962-A11C-CFF2B32D9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496117"/>
              </p:ext>
            </p:extLst>
          </p:nvPr>
        </p:nvGraphicFramePr>
        <p:xfrm>
          <a:off x="6396870" y="2136932"/>
          <a:ext cx="47858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016">
                  <a:extLst>
                    <a:ext uri="{9D8B030D-6E8A-4147-A177-3AD203B41FA5}">
                      <a16:colId xmlns:a16="http://schemas.microsoft.com/office/drawing/2014/main" val="1110960460"/>
                    </a:ext>
                  </a:extLst>
                </a:gridCol>
                <a:gridCol w="308764">
                  <a:extLst>
                    <a:ext uri="{9D8B030D-6E8A-4147-A177-3AD203B41FA5}">
                      <a16:colId xmlns:a16="http://schemas.microsoft.com/office/drawing/2014/main" val="4142031974"/>
                    </a:ext>
                  </a:extLst>
                </a:gridCol>
                <a:gridCol w="385955">
                  <a:extLst>
                    <a:ext uri="{9D8B030D-6E8A-4147-A177-3AD203B41FA5}">
                      <a16:colId xmlns:a16="http://schemas.microsoft.com/office/drawing/2014/main" val="745154306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849004107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992915452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3473934354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3302131329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884486232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910198035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253041778"/>
                    </a:ext>
                  </a:extLst>
                </a:gridCol>
                <a:gridCol w="478088">
                  <a:extLst>
                    <a:ext uri="{9D8B030D-6E8A-4147-A177-3AD203B41FA5}">
                      <a16:colId xmlns:a16="http://schemas.microsoft.com/office/drawing/2014/main" val="1519621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47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3123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2104977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</a:rPr>
              <a:t>s</a:t>
            </a:r>
            <a:r>
              <a:rPr lang="en-US" sz="2000" b="1" baseline="-25000" dirty="0" err="1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53A5A9-7F5F-41D2-B9C3-1969A15F07B2}"/>
              </a:ext>
            </a:extLst>
          </p:cNvPr>
          <p:cNvSpPr txBox="1"/>
          <p:nvPr/>
        </p:nvSpPr>
        <p:spPr>
          <a:xfrm flipH="1">
            <a:off x="6005050" y="2495490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f</a:t>
            </a:r>
            <a:r>
              <a:rPr lang="en-US" sz="2000" b="1" baseline="-25000" dirty="0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C4B30BC-8086-4390-AA00-9BA682B0F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251403"/>
              </p:ext>
            </p:extLst>
          </p:nvPr>
        </p:nvGraphicFramePr>
        <p:xfrm>
          <a:off x="6362198" y="1788215"/>
          <a:ext cx="48207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247">
                  <a:extLst>
                    <a:ext uri="{9D8B030D-6E8A-4147-A177-3AD203B41FA5}">
                      <a16:colId xmlns:a16="http://schemas.microsoft.com/office/drawing/2014/main" val="840121244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346462574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202691312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552037812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304462116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25944442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30537614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099907645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4344538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570889837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657044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11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4752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1735645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70C0"/>
                </a:solidFill>
              </a:rPr>
              <a:t>a</a:t>
            </a:r>
            <a:r>
              <a:rPr lang="en-US" sz="2000" b="1" baseline="-25000" dirty="0" err="1" smtClean="0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47285" y="3354050"/>
            <a:ext cx="520839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00B050"/>
                </a:solidFill>
              </a:rPr>
              <a:t>M=3</a:t>
            </a:r>
            <a:r>
              <a:rPr lang="en-US" sz="2200" dirty="0">
                <a:solidFill>
                  <a:srgbClr val="00B050"/>
                </a:solidFill>
              </a:rPr>
              <a:t>, </a:t>
            </a:r>
            <a:endParaRPr lang="en-US" sz="2200" dirty="0" smtClean="0">
              <a:solidFill>
                <a:srgbClr val="00B050"/>
              </a:solidFill>
            </a:endParaRPr>
          </a:p>
          <a:p>
            <a:r>
              <a:rPr lang="en-US" sz="2200" dirty="0" smtClean="0">
                <a:solidFill>
                  <a:srgbClr val="00B050"/>
                </a:solidFill>
              </a:rPr>
              <a:t>k=1 </a:t>
            </a:r>
          </a:p>
          <a:p>
            <a:r>
              <a:rPr lang="en-US" sz="2200" dirty="0" smtClean="0">
                <a:solidFill>
                  <a:srgbClr val="00B050"/>
                </a:solidFill>
              </a:rPr>
              <a:t>s[3</a:t>
            </a:r>
            <a:r>
              <a:rPr lang="en-US" sz="2200" dirty="0">
                <a:solidFill>
                  <a:srgbClr val="00B050"/>
                </a:solidFill>
              </a:rPr>
              <a:t>]&gt;=f[1] false    </a:t>
            </a:r>
            <a:endParaRPr lang="en-US" sz="2200" dirty="0" smtClean="0">
              <a:solidFill>
                <a:srgbClr val="00B050"/>
              </a:solidFill>
            </a:endParaRPr>
          </a:p>
          <a:p>
            <a:r>
              <a:rPr lang="en-US" sz="2200" dirty="0" smtClean="0">
                <a:solidFill>
                  <a:srgbClr val="00B050"/>
                </a:solidFill>
              </a:rPr>
              <a:t>m</a:t>
            </a:r>
            <a:r>
              <a:rPr lang="en-US" sz="2200" dirty="0">
                <a:solidFill>
                  <a:srgbClr val="00B050"/>
                </a:solidFill>
              </a:rPr>
              <a:t>++  i.e. </a:t>
            </a:r>
            <a:r>
              <a:rPr lang="en-US" sz="2200" dirty="0" smtClean="0">
                <a:solidFill>
                  <a:srgbClr val="00B050"/>
                </a:solidFill>
              </a:rPr>
              <a:t>m=4</a:t>
            </a:r>
            <a:endParaRPr lang="en-US" sz="2200" dirty="0">
              <a:solidFill>
                <a:srgbClr val="00B0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42972" y="2495490"/>
            <a:ext cx="80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A={a1}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67200" y="2132285"/>
            <a:ext cx="68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N=11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42111" y="2852664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K=1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13536" y="3240196"/>
            <a:ext cx="1150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M=3 </a:t>
            </a:r>
            <a:r>
              <a:rPr lang="en-US" dirty="0">
                <a:solidFill>
                  <a:srgbClr val="FF0000"/>
                </a:solidFill>
              </a:rPr>
              <a:t>to 11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19200" y="3276599"/>
            <a:ext cx="4419600" cy="1742369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569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Activity Selection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b="1" dirty="0">
                    <a:solidFill>
                      <a:srgbClr val="002060"/>
                    </a:solidFill>
                  </a:rPr>
                  <a:t>G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𝑨𝒄𝒕𝒊𝒗𝒊𝒕𝒚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𝑺𝒆𝒍𝒆𝒄𝒕𝒐𝒓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solidFill>
                    <a:srgbClr val="002060"/>
                  </a:solidFill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1. n=</a:t>
                </a:r>
                <a:r>
                  <a:rPr lang="en-US" sz="2400" dirty="0" err="1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s.length</a:t>
                </a:r>
                <a:endParaRPr lang="en-US" sz="2400" dirty="0">
                  <a:solidFill>
                    <a:schemeClr val="accent5">
                      <a:lumMod val="75000"/>
                    </a:schemeClr>
                  </a:solidFill>
                  <a:cs typeface="Arial" panose="020B0604020202020204" pitchFamily="34" charset="0"/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2. A={a1}</a:t>
                </a:r>
              </a:p>
              <a:p>
                <a:pPr marL="541338"/>
                <a:r>
                  <a:rPr lang="en-US" sz="2400" dirty="0">
                    <a:solidFill>
                      <a:srgbClr val="00B050"/>
                    </a:solidFill>
                    <a:cs typeface="Arial" panose="020B0604020202020204" pitchFamily="34" charset="0"/>
                  </a:rPr>
                  <a:t>3. k=1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4. for m=2 to n do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5.    { </a:t>
                </a:r>
                <a:r>
                  <a:rPr lang="en-US" sz="2400" dirty="0"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if(s[m]&gt;=f[k])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A=A U {a</a:t>
                </a:r>
                <a:r>
                  <a:rPr lang="en-US" sz="2400" baseline="-250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m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k=m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    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Return A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  <a:blipFill>
                <a:blip r:embed="rId3"/>
                <a:stretch>
                  <a:fillRect l="-1500" t="-1288" b="-28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9EB574D-B973-4962-A11C-CFF2B32D9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496117"/>
              </p:ext>
            </p:extLst>
          </p:nvPr>
        </p:nvGraphicFramePr>
        <p:xfrm>
          <a:off x="6396870" y="2136932"/>
          <a:ext cx="47858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016">
                  <a:extLst>
                    <a:ext uri="{9D8B030D-6E8A-4147-A177-3AD203B41FA5}">
                      <a16:colId xmlns:a16="http://schemas.microsoft.com/office/drawing/2014/main" val="1110960460"/>
                    </a:ext>
                  </a:extLst>
                </a:gridCol>
                <a:gridCol w="308764">
                  <a:extLst>
                    <a:ext uri="{9D8B030D-6E8A-4147-A177-3AD203B41FA5}">
                      <a16:colId xmlns:a16="http://schemas.microsoft.com/office/drawing/2014/main" val="4142031974"/>
                    </a:ext>
                  </a:extLst>
                </a:gridCol>
                <a:gridCol w="385955">
                  <a:extLst>
                    <a:ext uri="{9D8B030D-6E8A-4147-A177-3AD203B41FA5}">
                      <a16:colId xmlns:a16="http://schemas.microsoft.com/office/drawing/2014/main" val="745154306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849004107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992915452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3473934354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3302131329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884486232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910198035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253041778"/>
                    </a:ext>
                  </a:extLst>
                </a:gridCol>
                <a:gridCol w="478088">
                  <a:extLst>
                    <a:ext uri="{9D8B030D-6E8A-4147-A177-3AD203B41FA5}">
                      <a16:colId xmlns:a16="http://schemas.microsoft.com/office/drawing/2014/main" val="1519621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47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3123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2104977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</a:rPr>
              <a:t>s</a:t>
            </a:r>
            <a:r>
              <a:rPr lang="en-US" sz="2000" b="1" baseline="-25000" dirty="0" err="1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53A5A9-7F5F-41D2-B9C3-1969A15F07B2}"/>
              </a:ext>
            </a:extLst>
          </p:cNvPr>
          <p:cNvSpPr txBox="1"/>
          <p:nvPr/>
        </p:nvSpPr>
        <p:spPr>
          <a:xfrm flipH="1">
            <a:off x="6005050" y="2495490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f</a:t>
            </a:r>
            <a:r>
              <a:rPr lang="en-US" sz="2000" b="1" baseline="-25000" dirty="0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C4B30BC-8086-4390-AA00-9BA682B0F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251403"/>
              </p:ext>
            </p:extLst>
          </p:nvPr>
        </p:nvGraphicFramePr>
        <p:xfrm>
          <a:off x="6362198" y="1788215"/>
          <a:ext cx="48207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247">
                  <a:extLst>
                    <a:ext uri="{9D8B030D-6E8A-4147-A177-3AD203B41FA5}">
                      <a16:colId xmlns:a16="http://schemas.microsoft.com/office/drawing/2014/main" val="840121244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346462574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202691312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552037812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304462116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25944442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30537614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099907645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4344538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570889837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657044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11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4752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1735645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70C0"/>
                </a:solidFill>
              </a:rPr>
              <a:t>a</a:t>
            </a:r>
            <a:r>
              <a:rPr lang="en-US" sz="2000" b="1" baseline="-25000" dirty="0" err="1" smtClean="0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05050" y="3244096"/>
            <a:ext cx="517766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7030A0"/>
                </a:solidFill>
              </a:rPr>
              <a:t>M=4</a:t>
            </a:r>
            <a:r>
              <a:rPr lang="en-US" sz="2200" dirty="0">
                <a:solidFill>
                  <a:srgbClr val="7030A0"/>
                </a:solidFill>
              </a:rPr>
              <a:t>, </a:t>
            </a:r>
            <a:endParaRPr lang="en-US" sz="2200" dirty="0" smtClean="0">
              <a:solidFill>
                <a:srgbClr val="7030A0"/>
              </a:solidFill>
            </a:endParaRPr>
          </a:p>
          <a:p>
            <a:r>
              <a:rPr lang="en-US" sz="2200" dirty="0" smtClean="0">
                <a:solidFill>
                  <a:srgbClr val="7030A0"/>
                </a:solidFill>
              </a:rPr>
              <a:t>k=1 </a:t>
            </a:r>
          </a:p>
          <a:p>
            <a:r>
              <a:rPr lang="en-US" sz="2200" dirty="0" smtClean="0">
                <a:solidFill>
                  <a:srgbClr val="7030A0"/>
                </a:solidFill>
              </a:rPr>
              <a:t>s[4</a:t>
            </a:r>
            <a:r>
              <a:rPr lang="en-US" sz="2200" dirty="0">
                <a:solidFill>
                  <a:srgbClr val="7030A0"/>
                </a:solidFill>
              </a:rPr>
              <a:t>]&gt;=f[1] yes  </a:t>
            </a:r>
          </a:p>
          <a:p>
            <a:r>
              <a:rPr lang="en-US" sz="2200" dirty="0">
                <a:solidFill>
                  <a:srgbClr val="7030A0"/>
                </a:solidFill>
              </a:rPr>
              <a:t>                  A={a1, a4}</a:t>
            </a:r>
          </a:p>
          <a:p>
            <a:r>
              <a:rPr lang="en-US" sz="2200" dirty="0">
                <a:solidFill>
                  <a:srgbClr val="7030A0"/>
                </a:solidFill>
              </a:rPr>
              <a:t>                  k=m i.e. k=4       m++ i.e. </a:t>
            </a:r>
            <a:r>
              <a:rPr lang="en-US" sz="2200" dirty="0" smtClean="0">
                <a:solidFill>
                  <a:srgbClr val="7030A0"/>
                </a:solidFill>
              </a:rPr>
              <a:t>m=5</a:t>
            </a:r>
            <a:endParaRPr lang="en-US" sz="2200" dirty="0">
              <a:solidFill>
                <a:srgbClr val="7030A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42972" y="2495490"/>
            <a:ext cx="80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A={a1}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67200" y="2132285"/>
            <a:ext cx="68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N=11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42111" y="2852664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K=1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13536" y="3240196"/>
            <a:ext cx="1150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M=4 </a:t>
            </a:r>
            <a:r>
              <a:rPr lang="en-US" dirty="0">
                <a:solidFill>
                  <a:srgbClr val="FF0000"/>
                </a:solidFill>
              </a:rPr>
              <a:t>to 11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19200" y="3276599"/>
            <a:ext cx="4419600" cy="1742369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973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Activity Selection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b="1" dirty="0">
                    <a:solidFill>
                      <a:srgbClr val="002060"/>
                    </a:solidFill>
                  </a:rPr>
                  <a:t>G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𝑨𝒄𝒕𝒊𝒗𝒊𝒕𝒚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𝑺𝒆𝒍𝒆𝒄𝒕𝒐𝒓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solidFill>
                    <a:srgbClr val="002060"/>
                  </a:solidFill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1. n=</a:t>
                </a:r>
                <a:r>
                  <a:rPr lang="en-US" sz="2400" dirty="0" err="1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s.length</a:t>
                </a:r>
                <a:endParaRPr lang="en-US" sz="2400" dirty="0">
                  <a:solidFill>
                    <a:schemeClr val="accent5">
                      <a:lumMod val="75000"/>
                    </a:schemeClr>
                  </a:solidFill>
                  <a:cs typeface="Arial" panose="020B0604020202020204" pitchFamily="34" charset="0"/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2. A={a1}</a:t>
                </a:r>
              </a:p>
              <a:p>
                <a:pPr marL="541338"/>
                <a:r>
                  <a:rPr lang="en-US" sz="2400" dirty="0">
                    <a:solidFill>
                      <a:srgbClr val="00B050"/>
                    </a:solidFill>
                    <a:cs typeface="Arial" panose="020B0604020202020204" pitchFamily="34" charset="0"/>
                  </a:rPr>
                  <a:t>3. k=1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4. for m=2 to n do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5.    { </a:t>
                </a:r>
                <a:r>
                  <a:rPr lang="en-US" sz="2400" dirty="0"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if(s[m]&gt;=f[k])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A=A U {a</a:t>
                </a:r>
                <a:r>
                  <a:rPr lang="en-US" sz="2400" baseline="-250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m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k=m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    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Return A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  <a:blipFill>
                <a:blip r:embed="rId3"/>
                <a:stretch>
                  <a:fillRect l="-1500" t="-1288" b="-28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9EB574D-B973-4962-A11C-CFF2B32D9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496117"/>
              </p:ext>
            </p:extLst>
          </p:nvPr>
        </p:nvGraphicFramePr>
        <p:xfrm>
          <a:off x="6396870" y="2136932"/>
          <a:ext cx="47858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016">
                  <a:extLst>
                    <a:ext uri="{9D8B030D-6E8A-4147-A177-3AD203B41FA5}">
                      <a16:colId xmlns:a16="http://schemas.microsoft.com/office/drawing/2014/main" val="1110960460"/>
                    </a:ext>
                  </a:extLst>
                </a:gridCol>
                <a:gridCol w="308764">
                  <a:extLst>
                    <a:ext uri="{9D8B030D-6E8A-4147-A177-3AD203B41FA5}">
                      <a16:colId xmlns:a16="http://schemas.microsoft.com/office/drawing/2014/main" val="4142031974"/>
                    </a:ext>
                  </a:extLst>
                </a:gridCol>
                <a:gridCol w="385955">
                  <a:extLst>
                    <a:ext uri="{9D8B030D-6E8A-4147-A177-3AD203B41FA5}">
                      <a16:colId xmlns:a16="http://schemas.microsoft.com/office/drawing/2014/main" val="745154306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849004107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992915452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3473934354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3302131329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884486232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910198035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253041778"/>
                    </a:ext>
                  </a:extLst>
                </a:gridCol>
                <a:gridCol w="478088">
                  <a:extLst>
                    <a:ext uri="{9D8B030D-6E8A-4147-A177-3AD203B41FA5}">
                      <a16:colId xmlns:a16="http://schemas.microsoft.com/office/drawing/2014/main" val="1519621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47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3123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2104977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</a:rPr>
              <a:t>s</a:t>
            </a:r>
            <a:r>
              <a:rPr lang="en-US" sz="2000" b="1" baseline="-25000" dirty="0" err="1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53A5A9-7F5F-41D2-B9C3-1969A15F07B2}"/>
              </a:ext>
            </a:extLst>
          </p:cNvPr>
          <p:cNvSpPr txBox="1"/>
          <p:nvPr/>
        </p:nvSpPr>
        <p:spPr>
          <a:xfrm flipH="1">
            <a:off x="6005050" y="2495490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f</a:t>
            </a:r>
            <a:r>
              <a:rPr lang="en-US" sz="2000" b="1" baseline="-25000" dirty="0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C4B30BC-8086-4390-AA00-9BA682B0F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251403"/>
              </p:ext>
            </p:extLst>
          </p:nvPr>
        </p:nvGraphicFramePr>
        <p:xfrm>
          <a:off x="6362198" y="1788215"/>
          <a:ext cx="48207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247">
                  <a:extLst>
                    <a:ext uri="{9D8B030D-6E8A-4147-A177-3AD203B41FA5}">
                      <a16:colId xmlns:a16="http://schemas.microsoft.com/office/drawing/2014/main" val="840121244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346462574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202691312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552037812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304462116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25944442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30537614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099907645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4344538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570889837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657044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11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4752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1735645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70C0"/>
                </a:solidFill>
              </a:rPr>
              <a:t>a</a:t>
            </a:r>
            <a:r>
              <a:rPr lang="en-US" sz="2000" b="1" baseline="-25000" dirty="0" err="1" smtClean="0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85385" y="3354050"/>
            <a:ext cx="517029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00B0F0"/>
                </a:solidFill>
              </a:rPr>
              <a:t>M=5</a:t>
            </a:r>
            <a:r>
              <a:rPr lang="en-US" sz="2200" dirty="0">
                <a:solidFill>
                  <a:srgbClr val="00B0F0"/>
                </a:solidFill>
              </a:rPr>
              <a:t>, </a:t>
            </a:r>
            <a:endParaRPr lang="en-US" sz="2200" dirty="0" smtClean="0">
              <a:solidFill>
                <a:srgbClr val="00B0F0"/>
              </a:solidFill>
            </a:endParaRPr>
          </a:p>
          <a:p>
            <a:r>
              <a:rPr lang="en-US" sz="2200" dirty="0" smtClean="0">
                <a:solidFill>
                  <a:srgbClr val="00B0F0"/>
                </a:solidFill>
              </a:rPr>
              <a:t>k=4  </a:t>
            </a:r>
          </a:p>
          <a:p>
            <a:r>
              <a:rPr lang="en-US" sz="2200" dirty="0" smtClean="0">
                <a:solidFill>
                  <a:srgbClr val="00B0F0"/>
                </a:solidFill>
              </a:rPr>
              <a:t>s[5</a:t>
            </a:r>
            <a:r>
              <a:rPr lang="en-US" sz="2200" dirty="0">
                <a:solidFill>
                  <a:srgbClr val="00B0F0"/>
                </a:solidFill>
              </a:rPr>
              <a:t>]&gt;=f[4] false     </a:t>
            </a:r>
            <a:endParaRPr lang="en-US" sz="2200" dirty="0" smtClean="0">
              <a:solidFill>
                <a:srgbClr val="00B0F0"/>
              </a:solidFill>
            </a:endParaRPr>
          </a:p>
          <a:p>
            <a:r>
              <a:rPr lang="en-US" sz="2200" dirty="0" smtClean="0">
                <a:solidFill>
                  <a:srgbClr val="00B0F0"/>
                </a:solidFill>
              </a:rPr>
              <a:t>m</a:t>
            </a:r>
            <a:r>
              <a:rPr lang="en-US" sz="2200" dirty="0">
                <a:solidFill>
                  <a:srgbClr val="00B0F0"/>
                </a:solidFill>
              </a:rPr>
              <a:t>++ i.e. </a:t>
            </a:r>
            <a:r>
              <a:rPr lang="en-US" sz="2200" dirty="0" smtClean="0">
                <a:solidFill>
                  <a:srgbClr val="00B0F0"/>
                </a:solidFill>
              </a:rPr>
              <a:t>m=6</a:t>
            </a:r>
            <a:endParaRPr lang="en-US" sz="2200" dirty="0">
              <a:solidFill>
                <a:srgbClr val="00B0F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42972" y="2495490"/>
            <a:ext cx="80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A={a1}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67200" y="2132285"/>
            <a:ext cx="68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N=11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42111" y="2852664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K=1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13536" y="3240196"/>
            <a:ext cx="1150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M=5 </a:t>
            </a:r>
            <a:r>
              <a:rPr lang="en-US" dirty="0">
                <a:solidFill>
                  <a:srgbClr val="FF0000"/>
                </a:solidFill>
              </a:rPr>
              <a:t>to 11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19200" y="3276599"/>
            <a:ext cx="4419600" cy="1742369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85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Activity Selection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b="1" dirty="0">
                    <a:solidFill>
                      <a:srgbClr val="002060"/>
                    </a:solidFill>
                  </a:rPr>
                  <a:t>G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𝑨𝒄𝒕𝒊𝒗𝒊𝒕𝒚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𝑺𝒆𝒍𝒆𝒄𝒕𝒐𝒓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solidFill>
                    <a:srgbClr val="002060"/>
                  </a:solidFill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1. n=</a:t>
                </a:r>
                <a:r>
                  <a:rPr lang="en-US" sz="2400" dirty="0" err="1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s.length</a:t>
                </a:r>
                <a:endParaRPr lang="en-US" sz="2400" dirty="0">
                  <a:solidFill>
                    <a:schemeClr val="accent5">
                      <a:lumMod val="75000"/>
                    </a:schemeClr>
                  </a:solidFill>
                  <a:cs typeface="Arial" panose="020B0604020202020204" pitchFamily="34" charset="0"/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2. A={a1}</a:t>
                </a:r>
              </a:p>
              <a:p>
                <a:pPr marL="541338"/>
                <a:r>
                  <a:rPr lang="en-US" sz="2400" dirty="0">
                    <a:solidFill>
                      <a:srgbClr val="00B050"/>
                    </a:solidFill>
                    <a:cs typeface="Arial" panose="020B0604020202020204" pitchFamily="34" charset="0"/>
                  </a:rPr>
                  <a:t>3. k=1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4. for m=2 to n do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5.    { </a:t>
                </a:r>
                <a:r>
                  <a:rPr lang="en-US" sz="2400" dirty="0"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if(s[m]&gt;=f[k])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A=A U {a</a:t>
                </a:r>
                <a:r>
                  <a:rPr lang="en-US" sz="2400" baseline="-250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m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k=m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    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Return A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  <a:blipFill>
                <a:blip r:embed="rId3"/>
                <a:stretch>
                  <a:fillRect l="-1500" t="-1288" b="-28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9EB574D-B973-4962-A11C-CFF2B32D9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496117"/>
              </p:ext>
            </p:extLst>
          </p:nvPr>
        </p:nvGraphicFramePr>
        <p:xfrm>
          <a:off x="6396870" y="2136932"/>
          <a:ext cx="47858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016">
                  <a:extLst>
                    <a:ext uri="{9D8B030D-6E8A-4147-A177-3AD203B41FA5}">
                      <a16:colId xmlns:a16="http://schemas.microsoft.com/office/drawing/2014/main" val="1110960460"/>
                    </a:ext>
                  </a:extLst>
                </a:gridCol>
                <a:gridCol w="308764">
                  <a:extLst>
                    <a:ext uri="{9D8B030D-6E8A-4147-A177-3AD203B41FA5}">
                      <a16:colId xmlns:a16="http://schemas.microsoft.com/office/drawing/2014/main" val="4142031974"/>
                    </a:ext>
                  </a:extLst>
                </a:gridCol>
                <a:gridCol w="385955">
                  <a:extLst>
                    <a:ext uri="{9D8B030D-6E8A-4147-A177-3AD203B41FA5}">
                      <a16:colId xmlns:a16="http://schemas.microsoft.com/office/drawing/2014/main" val="745154306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849004107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992915452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3473934354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3302131329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884486232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910198035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253041778"/>
                    </a:ext>
                  </a:extLst>
                </a:gridCol>
                <a:gridCol w="478088">
                  <a:extLst>
                    <a:ext uri="{9D8B030D-6E8A-4147-A177-3AD203B41FA5}">
                      <a16:colId xmlns:a16="http://schemas.microsoft.com/office/drawing/2014/main" val="1519621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47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3123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2104977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</a:rPr>
              <a:t>s</a:t>
            </a:r>
            <a:r>
              <a:rPr lang="en-US" sz="2000" b="1" baseline="-25000" dirty="0" err="1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53A5A9-7F5F-41D2-B9C3-1969A15F07B2}"/>
              </a:ext>
            </a:extLst>
          </p:cNvPr>
          <p:cNvSpPr txBox="1"/>
          <p:nvPr/>
        </p:nvSpPr>
        <p:spPr>
          <a:xfrm flipH="1">
            <a:off x="6005050" y="2495490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f</a:t>
            </a:r>
            <a:r>
              <a:rPr lang="en-US" sz="2000" b="1" baseline="-25000" dirty="0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C4B30BC-8086-4390-AA00-9BA682B0F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251403"/>
              </p:ext>
            </p:extLst>
          </p:nvPr>
        </p:nvGraphicFramePr>
        <p:xfrm>
          <a:off x="6362198" y="1788215"/>
          <a:ext cx="48207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247">
                  <a:extLst>
                    <a:ext uri="{9D8B030D-6E8A-4147-A177-3AD203B41FA5}">
                      <a16:colId xmlns:a16="http://schemas.microsoft.com/office/drawing/2014/main" val="840121244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346462574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202691312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552037812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304462116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25944442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30537614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099907645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4344538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570889837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657044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11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4752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1735645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70C0"/>
                </a:solidFill>
              </a:rPr>
              <a:t>a</a:t>
            </a:r>
            <a:r>
              <a:rPr lang="en-US" sz="2000" b="1" baseline="-25000" dirty="0" err="1" smtClean="0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85385" y="3352800"/>
            <a:ext cx="517029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B0F0"/>
                </a:solidFill>
              </a:rPr>
              <a:t>M=6, </a:t>
            </a:r>
            <a:endParaRPr lang="en-US" sz="2200" dirty="0" smtClean="0">
              <a:solidFill>
                <a:srgbClr val="00B0F0"/>
              </a:solidFill>
            </a:endParaRPr>
          </a:p>
          <a:p>
            <a:r>
              <a:rPr lang="en-US" sz="2200" dirty="0" smtClean="0">
                <a:solidFill>
                  <a:srgbClr val="00B0F0"/>
                </a:solidFill>
              </a:rPr>
              <a:t>k=4  </a:t>
            </a:r>
          </a:p>
          <a:p>
            <a:r>
              <a:rPr lang="en-US" sz="2200" dirty="0" smtClean="0">
                <a:solidFill>
                  <a:srgbClr val="00B0F0"/>
                </a:solidFill>
              </a:rPr>
              <a:t>s[6</a:t>
            </a:r>
            <a:r>
              <a:rPr lang="en-US" sz="2200" dirty="0">
                <a:solidFill>
                  <a:srgbClr val="00B0F0"/>
                </a:solidFill>
              </a:rPr>
              <a:t>]&gt;=f[4] false     </a:t>
            </a:r>
            <a:endParaRPr lang="en-US" sz="2200" dirty="0" smtClean="0">
              <a:solidFill>
                <a:srgbClr val="00B0F0"/>
              </a:solidFill>
            </a:endParaRPr>
          </a:p>
          <a:p>
            <a:r>
              <a:rPr lang="en-US" sz="2200" dirty="0" smtClean="0">
                <a:solidFill>
                  <a:srgbClr val="00B0F0"/>
                </a:solidFill>
              </a:rPr>
              <a:t>m</a:t>
            </a:r>
            <a:r>
              <a:rPr lang="en-US" sz="2200" dirty="0">
                <a:solidFill>
                  <a:srgbClr val="00B0F0"/>
                </a:solidFill>
              </a:rPr>
              <a:t>++ i.e. m=7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42972" y="2495490"/>
            <a:ext cx="80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A={a1}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67200" y="2132285"/>
            <a:ext cx="68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N=11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42111" y="2852664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K=1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13536" y="3240196"/>
            <a:ext cx="1150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M=6 </a:t>
            </a:r>
            <a:r>
              <a:rPr lang="en-US" dirty="0">
                <a:solidFill>
                  <a:srgbClr val="FF0000"/>
                </a:solidFill>
              </a:rPr>
              <a:t>to 11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19200" y="3276599"/>
            <a:ext cx="4419600" cy="1742369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63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Activity Selection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b="1" dirty="0">
                    <a:solidFill>
                      <a:srgbClr val="002060"/>
                    </a:solidFill>
                  </a:rPr>
                  <a:t>G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𝑨𝒄𝒕𝒊𝒗𝒊𝒕𝒚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𝑺𝒆𝒍𝒆𝒄𝒕𝒐𝒓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solidFill>
                    <a:srgbClr val="002060"/>
                  </a:solidFill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1. n=</a:t>
                </a:r>
                <a:r>
                  <a:rPr lang="en-US" sz="2400" dirty="0" err="1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s.length</a:t>
                </a:r>
                <a:endParaRPr lang="en-US" sz="2400" dirty="0">
                  <a:solidFill>
                    <a:schemeClr val="accent5">
                      <a:lumMod val="75000"/>
                    </a:schemeClr>
                  </a:solidFill>
                  <a:cs typeface="Arial" panose="020B0604020202020204" pitchFamily="34" charset="0"/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2. A={a1}</a:t>
                </a:r>
              </a:p>
              <a:p>
                <a:pPr marL="541338"/>
                <a:r>
                  <a:rPr lang="en-US" sz="2400" dirty="0">
                    <a:solidFill>
                      <a:srgbClr val="00B050"/>
                    </a:solidFill>
                    <a:cs typeface="Arial" panose="020B0604020202020204" pitchFamily="34" charset="0"/>
                  </a:rPr>
                  <a:t>3. k=1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4. for m=2 to n do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5.    { </a:t>
                </a:r>
                <a:r>
                  <a:rPr lang="en-US" sz="2400" dirty="0"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if(s[m]&gt;=f[k])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A=A U {a</a:t>
                </a:r>
                <a:r>
                  <a:rPr lang="en-US" sz="2400" baseline="-250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m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k=m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    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Return A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  <a:blipFill>
                <a:blip r:embed="rId3"/>
                <a:stretch>
                  <a:fillRect l="-1500" t="-1288" b="-28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9EB574D-B973-4962-A11C-CFF2B32D9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496117"/>
              </p:ext>
            </p:extLst>
          </p:nvPr>
        </p:nvGraphicFramePr>
        <p:xfrm>
          <a:off x="6396870" y="2136932"/>
          <a:ext cx="47858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016">
                  <a:extLst>
                    <a:ext uri="{9D8B030D-6E8A-4147-A177-3AD203B41FA5}">
                      <a16:colId xmlns:a16="http://schemas.microsoft.com/office/drawing/2014/main" val="1110960460"/>
                    </a:ext>
                  </a:extLst>
                </a:gridCol>
                <a:gridCol w="308764">
                  <a:extLst>
                    <a:ext uri="{9D8B030D-6E8A-4147-A177-3AD203B41FA5}">
                      <a16:colId xmlns:a16="http://schemas.microsoft.com/office/drawing/2014/main" val="4142031974"/>
                    </a:ext>
                  </a:extLst>
                </a:gridCol>
                <a:gridCol w="385955">
                  <a:extLst>
                    <a:ext uri="{9D8B030D-6E8A-4147-A177-3AD203B41FA5}">
                      <a16:colId xmlns:a16="http://schemas.microsoft.com/office/drawing/2014/main" val="745154306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849004107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992915452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3473934354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3302131329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884486232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910198035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253041778"/>
                    </a:ext>
                  </a:extLst>
                </a:gridCol>
                <a:gridCol w="478088">
                  <a:extLst>
                    <a:ext uri="{9D8B030D-6E8A-4147-A177-3AD203B41FA5}">
                      <a16:colId xmlns:a16="http://schemas.microsoft.com/office/drawing/2014/main" val="1519621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47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3123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2104977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</a:rPr>
              <a:t>s</a:t>
            </a:r>
            <a:r>
              <a:rPr lang="en-US" sz="2000" b="1" baseline="-25000" dirty="0" err="1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53A5A9-7F5F-41D2-B9C3-1969A15F07B2}"/>
              </a:ext>
            </a:extLst>
          </p:cNvPr>
          <p:cNvSpPr txBox="1"/>
          <p:nvPr/>
        </p:nvSpPr>
        <p:spPr>
          <a:xfrm flipH="1">
            <a:off x="6005050" y="2495490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f</a:t>
            </a:r>
            <a:r>
              <a:rPr lang="en-US" sz="2000" b="1" baseline="-25000" dirty="0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C4B30BC-8086-4390-AA00-9BA682B0F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251403"/>
              </p:ext>
            </p:extLst>
          </p:nvPr>
        </p:nvGraphicFramePr>
        <p:xfrm>
          <a:off x="6362198" y="1788215"/>
          <a:ext cx="48207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247">
                  <a:extLst>
                    <a:ext uri="{9D8B030D-6E8A-4147-A177-3AD203B41FA5}">
                      <a16:colId xmlns:a16="http://schemas.microsoft.com/office/drawing/2014/main" val="840121244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346462574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202691312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552037812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304462116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25944442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30537614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099907645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4344538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570889837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657044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11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4752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1735645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70C0"/>
                </a:solidFill>
              </a:rPr>
              <a:t>a</a:t>
            </a:r>
            <a:r>
              <a:rPr lang="en-US" sz="2000" b="1" baseline="-25000" dirty="0" err="1" smtClean="0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56810" y="3354050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 smtClean="0">
                <a:solidFill>
                  <a:srgbClr val="00B0F0"/>
                </a:solidFill>
              </a:rPr>
              <a:t>M=7</a:t>
            </a:r>
            <a:r>
              <a:rPr lang="en-US" sz="2200" dirty="0">
                <a:solidFill>
                  <a:srgbClr val="00B0F0"/>
                </a:solidFill>
              </a:rPr>
              <a:t>, </a:t>
            </a:r>
            <a:endParaRPr lang="en-US" sz="2200" dirty="0" smtClean="0">
              <a:solidFill>
                <a:srgbClr val="00B0F0"/>
              </a:solidFill>
            </a:endParaRPr>
          </a:p>
          <a:p>
            <a:r>
              <a:rPr lang="en-US" sz="2200" dirty="0" smtClean="0">
                <a:solidFill>
                  <a:srgbClr val="00B0F0"/>
                </a:solidFill>
              </a:rPr>
              <a:t>k=4  </a:t>
            </a:r>
          </a:p>
          <a:p>
            <a:r>
              <a:rPr lang="en-US" sz="2200" dirty="0" smtClean="0">
                <a:solidFill>
                  <a:srgbClr val="00B0F0"/>
                </a:solidFill>
              </a:rPr>
              <a:t>s[7</a:t>
            </a:r>
            <a:r>
              <a:rPr lang="en-US" sz="2200" dirty="0">
                <a:solidFill>
                  <a:srgbClr val="00B0F0"/>
                </a:solidFill>
              </a:rPr>
              <a:t>]&gt;=f[4] false     </a:t>
            </a:r>
            <a:endParaRPr lang="en-US" sz="2200" dirty="0" smtClean="0">
              <a:solidFill>
                <a:srgbClr val="00B0F0"/>
              </a:solidFill>
            </a:endParaRPr>
          </a:p>
          <a:p>
            <a:r>
              <a:rPr lang="en-US" sz="2200" dirty="0" smtClean="0">
                <a:solidFill>
                  <a:srgbClr val="00B0F0"/>
                </a:solidFill>
              </a:rPr>
              <a:t>m</a:t>
            </a:r>
            <a:r>
              <a:rPr lang="en-US" sz="2200" dirty="0">
                <a:solidFill>
                  <a:srgbClr val="00B0F0"/>
                </a:solidFill>
              </a:rPr>
              <a:t>++ i.e. </a:t>
            </a:r>
            <a:r>
              <a:rPr lang="en-US" sz="2200" dirty="0" smtClean="0">
                <a:solidFill>
                  <a:srgbClr val="00B0F0"/>
                </a:solidFill>
              </a:rPr>
              <a:t>m=8</a:t>
            </a:r>
            <a:endParaRPr lang="en-US" sz="2200" dirty="0">
              <a:solidFill>
                <a:srgbClr val="00B0F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42972" y="2495490"/>
            <a:ext cx="80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A={a1}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67200" y="2132285"/>
            <a:ext cx="68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N=11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42111" y="2852664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K=1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13536" y="3240196"/>
            <a:ext cx="1150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M=7 </a:t>
            </a:r>
            <a:r>
              <a:rPr lang="en-US" dirty="0">
                <a:solidFill>
                  <a:srgbClr val="FF0000"/>
                </a:solidFill>
              </a:rPr>
              <a:t>to 11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19200" y="3276599"/>
            <a:ext cx="4419600" cy="1742369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371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Activity Selection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b="1" dirty="0">
                    <a:solidFill>
                      <a:srgbClr val="002060"/>
                    </a:solidFill>
                  </a:rPr>
                  <a:t>G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𝑨𝒄𝒕𝒊𝒗𝒊𝒕𝒚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𝑺𝒆𝒍𝒆𝒄𝒕𝒐𝒓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solidFill>
                    <a:srgbClr val="002060"/>
                  </a:solidFill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1. n=</a:t>
                </a:r>
                <a:r>
                  <a:rPr lang="en-US" sz="2400" dirty="0" err="1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s.length</a:t>
                </a:r>
                <a:endParaRPr lang="en-US" sz="2400" dirty="0">
                  <a:solidFill>
                    <a:schemeClr val="accent5">
                      <a:lumMod val="75000"/>
                    </a:schemeClr>
                  </a:solidFill>
                  <a:cs typeface="Arial" panose="020B0604020202020204" pitchFamily="34" charset="0"/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2. A={a1}</a:t>
                </a:r>
              </a:p>
              <a:p>
                <a:pPr marL="541338"/>
                <a:r>
                  <a:rPr lang="en-US" sz="2400" dirty="0">
                    <a:solidFill>
                      <a:srgbClr val="00B050"/>
                    </a:solidFill>
                    <a:cs typeface="Arial" panose="020B0604020202020204" pitchFamily="34" charset="0"/>
                  </a:rPr>
                  <a:t>3. k=1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4. for m=2 to n do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5.    { </a:t>
                </a:r>
                <a:r>
                  <a:rPr lang="en-US" sz="2400" dirty="0"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if(s[m]&gt;=f[k])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A=A U {a</a:t>
                </a:r>
                <a:r>
                  <a:rPr lang="en-US" sz="2400" baseline="-250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m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k=m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    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Return A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  <a:blipFill>
                <a:blip r:embed="rId3"/>
                <a:stretch>
                  <a:fillRect l="-1500" t="-1288" b="-28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9EB574D-B973-4962-A11C-CFF2B32D9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496117"/>
              </p:ext>
            </p:extLst>
          </p:nvPr>
        </p:nvGraphicFramePr>
        <p:xfrm>
          <a:off x="6396870" y="2136932"/>
          <a:ext cx="47858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016">
                  <a:extLst>
                    <a:ext uri="{9D8B030D-6E8A-4147-A177-3AD203B41FA5}">
                      <a16:colId xmlns:a16="http://schemas.microsoft.com/office/drawing/2014/main" val="1110960460"/>
                    </a:ext>
                  </a:extLst>
                </a:gridCol>
                <a:gridCol w="308764">
                  <a:extLst>
                    <a:ext uri="{9D8B030D-6E8A-4147-A177-3AD203B41FA5}">
                      <a16:colId xmlns:a16="http://schemas.microsoft.com/office/drawing/2014/main" val="4142031974"/>
                    </a:ext>
                  </a:extLst>
                </a:gridCol>
                <a:gridCol w="385955">
                  <a:extLst>
                    <a:ext uri="{9D8B030D-6E8A-4147-A177-3AD203B41FA5}">
                      <a16:colId xmlns:a16="http://schemas.microsoft.com/office/drawing/2014/main" val="745154306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849004107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992915452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3473934354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3302131329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884486232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910198035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253041778"/>
                    </a:ext>
                  </a:extLst>
                </a:gridCol>
                <a:gridCol w="478088">
                  <a:extLst>
                    <a:ext uri="{9D8B030D-6E8A-4147-A177-3AD203B41FA5}">
                      <a16:colId xmlns:a16="http://schemas.microsoft.com/office/drawing/2014/main" val="1519621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47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3123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2104977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</a:rPr>
              <a:t>s</a:t>
            </a:r>
            <a:r>
              <a:rPr lang="en-US" sz="2000" b="1" baseline="-25000" dirty="0" err="1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53A5A9-7F5F-41D2-B9C3-1969A15F07B2}"/>
              </a:ext>
            </a:extLst>
          </p:cNvPr>
          <p:cNvSpPr txBox="1"/>
          <p:nvPr/>
        </p:nvSpPr>
        <p:spPr>
          <a:xfrm flipH="1">
            <a:off x="6005050" y="2495490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f</a:t>
            </a:r>
            <a:r>
              <a:rPr lang="en-US" sz="2000" b="1" baseline="-25000" dirty="0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C4B30BC-8086-4390-AA00-9BA682B0F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251403"/>
              </p:ext>
            </p:extLst>
          </p:nvPr>
        </p:nvGraphicFramePr>
        <p:xfrm>
          <a:off x="6362198" y="1788215"/>
          <a:ext cx="48207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247">
                  <a:extLst>
                    <a:ext uri="{9D8B030D-6E8A-4147-A177-3AD203B41FA5}">
                      <a16:colId xmlns:a16="http://schemas.microsoft.com/office/drawing/2014/main" val="840121244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346462574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202691312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552037812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304462116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25944442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30537614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099907645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4344538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570889837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657044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11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4752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1735645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70C0"/>
                </a:solidFill>
              </a:rPr>
              <a:t>a</a:t>
            </a:r>
            <a:r>
              <a:rPr lang="en-US" sz="2000" b="1" baseline="-25000" dirty="0" err="1" smtClean="0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24100" y="3269159"/>
            <a:ext cx="515861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7030A0"/>
                </a:solidFill>
              </a:rPr>
              <a:t>M=8</a:t>
            </a:r>
            <a:r>
              <a:rPr lang="en-US" sz="2200" dirty="0">
                <a:solidFill>
                  <a:srgbClr val="7030A0"/>
                </a:solidFill>
              </a:rPr>
              <a:t>, </a:t>
            </a:r>
            <a:endParaRPr lang="en-US" sz="2200" dirty="0" smtClean="0">
              <a:solidFill>
                <a:srgbClr val="7030A0"/>
              </a:solidFill>
            </a:endParaRPr>
          </a:p>
          <a:p>
            <a:r>
              <a:rPr lang="en-US" sz="2200" dirty="0" smtClean="0">
                <a:solidFill>
                  <a:srgbClr val="7030A0"/>
                </a:solidFill>
              </a:rPr>
              <a:t>k=4  </a:t>
            </a:r>
            <a:r>
              <a:rPr lang="en-US" sz="2200" dirty="0">
                <a:solidFill>
                  <a:srgbClr val="7030A0"/>
                </a:solidFill>
              </a:rPr>
              <a:t>s[8]&gt;=f[4] yes</a:t>
            </a:r>
          </a:p>
          <a:p>
            <a:r>
              <a:rPr lang="en-US" sz="2200" dirty="0">
                <a:solidFill>
                  <a:srgbClr val="7030A0"/>
                </a:solidFill>
              </a:rPr>
              <a:t>            A={a1, a4, a8} </a:t>
            </a:r>
            <a:endParaRPr lang="en-US" sz="2200" dirty="0" smtClean="0">
              <a:solidFill>
                <a:srgbClr val="7030A0"/>
              </a:solidFill>
            </a:endParaRPr>
          </a:p>
          <a:p>
            <a:r>
              <a:rPr lang="en-US" sz="2200" dirty="0">
                <a:solidFill>
                  <a:srgbClr val="7030A0"/>
                </a:solidFill>
              </a:rPr>
              <a:t> </a:t>
            </a:r>
            <a:r>
              <a:rPr lang="en-US" sz="2200" dirty="0" smtClean="0">
                <a:solidFill>
                  <a:srgbClr val="7030A0"/>
                </a:solidFill>
              </a:rPr>
              <a:t>           k=m </a:t>
            </a:r>
            <a:r>
              <a:rPr lang="en-US" sz="2200" dirty="0">
                <a:solidFill>
                  <a:srgbClr val="7030A0"/>
                </a:solidFill>
              </a:rPr>
              <a:t>i.e. k=8 and </a:t>
            </a:r>
            <a:r>
              <a:rPr lang="en-US" sz="2200" dirty="0" smtClean="0">
                <a:solidFill>
                  <a:srgbClr val="7030A0"/>
                </a:solidFill>
              </a:rPr>
              <a:t>m=9</a:t>
            </a:r>
            <a:endParaRPr lang="en-US" sz="2200" dirty="0">
              <a:solidFill>
                <a:srgbClr val="7030A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42972" y="2495490"/>
            <a:ext cx="80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A={a1}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67200" y="2132285"/>
            <a:ext cx="68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N=11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42111" y="2852664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K=1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13536" y="3240196"/>
            <a:ext cx="1150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M=8 </a:t>
            </a:r>
            <a:r>
              <a:rPr lang="en-US" dirty="0">
                <a:solidFill>
                  <a:srgbClr val="FF0000"/>
                </a:solidFill>
              </a:rPr>
              <a:t>to 11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19200" y="3276599"/>
            <a:ext cx="4419600" cy="1742369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321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Activity Selection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b="1" dirty="0">
                    <a:solidFill>
                      <a:srgbClr val="002060"/>
                    </a:solidFill>
                  </a:rPr>
                  <a:t>G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𝑨𝒄𝒕𝒊𝒗𝒊𝒕𝒚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𝑺𝒆𝒍𝒆𝒄𝒕𝒐𝒓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solidFill>
                    <a:srgbClr val="002060"/>
                  </a:solidFill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1. n=</a:t>
                </a:r>
                <a:r>
                  <a:rPr lang="en-US" sz="2400" dirty="0" err="1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s.length</a:t>
                </a:r>
                <a:endParaRPr lang="en-US" sz="2400" dirty="0">
                  <a:solidFill>
                    <a:schemeClr val="accent5">
                      <a:lumMod val="75000"/>
                    </a:schemeClr>
                  </a:solidFill>
                  <a:cs typeface="Arial" panose="020B0604020202020204" pitchFamily="34" charset="0"/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2. A={a1}</a:t>
                </a:r>
              </a:p>
              <a:p>
                <a:pPr marL="541338"/>
                <a:r>
                  <a:rPr lang="en-US" sz="2400" dirty="0">
                    <a:solidFill>
                      <a:srgbClr val="00B050"/>
                    </a:solidFill>
                    <a:cs typeface="Arial" panose="020B0604020202020204" pitchFamily="34" charset="0"/>
                  </a:rPr>
                  <a:t>3. k=1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4. for m=2 to n do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5.    { </a:t>
                </a:r>
                <a:r>
                  <a:rPr lang="en-US" sz="2400" dirty="0"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if(s[m]&gt;=f[k])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A=A U {a</a:t>
                </a:r>
                <a:r>
                  <a:rPr lang="en-US" sz="2400" baseline="-250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m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k=m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    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Return A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  <a:blipFill>
                <a:blip r:embed="rId3"/>
                <a:stretch>
                  <a:fillRect l="-1500" t="-1288" b="-28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9EB574D-B973-4962-A11C-CFF2B32D9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496117"/>
              </p:ext>
            </p:extLst>
          </p:nvPr>
        </p:nvGraphicFramePr>
        <p:xfrm>
          <a:off x="6396870" y="2136932"/>
          <a:ext cx="47858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016">
                  <a:extLst>
                    <a:ext uri="{9D8B030D-6E8A-4147-A177-3AD203B41FA5}">
                      <a16:colId xmlns:a16="http://schemas.microsoft.com/office/drawing/2014/main" val="1110960460"/>
                    </a:ext>
                  </a:extLst>
                </a:gridCol>
                <a:gridCol w="308764">
                  <a:extLst>
                    <a:ext uri="{9D8B030D-6E8A-4147-A177-3AD203B41FA5}">
                      <a16:colId xmlns:a16="http://schemas.microsoft.com/office/drawing/2014/main" val="4142031974"/>
                    </a:ext>
                  </a:extLst>
                </a:gridCol>
                <a:gridCol w="385955">
                  <a:extLst>
                    <a:ext uri="{9D8B030D-6E8A-4147-A177-3AD203B41FA5}">
                      <a16:colId xmlns:a16="http://schemas.microsoft.com/office/drawing/2014/main" val="745154306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849004107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992915452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3473934354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3302131329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884486232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910198035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253041778"/>
                    </a:ext>
                  </a:extLst>
                </a:gridCol>
                <a:gridCol w="478088">
                  <a:extLst>
                    <a:ext uri="{9D8B030D-6E8A-4147-A177-3AD203B41FA5}">
                      <a16:colId xmlns:a16="http://schemas.microsoft.com/office/drawing/2014/main" val="1519621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47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3123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2104977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</a:rPr>
              <a:t>s</a:t>
            </a:r>
            <a:r>
              <a:rPr lang="en-US" sz="2000" b="1" baseline="-25000" dirty="0" err="1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53A5A9-7F5F-41D2-B9C3-1969A15F07B2}"/>
              </a:ext>
            </a:extLst>
          </p:cNvPr>
          <p:cNvSpPr txBox="1"/>
          <p:nvPr/>
        </p:nvSpPr>
        <p:spPr>
          <a:xfrm flipH="1">
            <a:off x="6005050" y="2495490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f</a:t>
            </a:r>
            <a:r>
              <a:rPr lang="en-US" sz="2000" b="1" baseline="-25000" dirty="0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C4B30BC-8086-4390-AA00-9BA682B0F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251403"/>
              </p:ext>
            </p:extLst>
          </p:nvPr>
        </p:nvGraphicFramePr>
        <p:xfrm>
          <a:off x="6362198" y="1788215"/>
          <a:ext cx="48207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247">
                  <a:extLst>
                    <a:ext uri="{9D8B030D-6E8A-4147-A177-3AD203B41FA5}">
                      <a16:colId xmlns:a16="http://schemas.microsoft.com/office/drawing/2014/main" val="840121244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346462574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202691312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552037812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304462116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25944442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30537614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099907645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4344538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570889837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657044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11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4752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1735645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70C0"/>
                </a:solidFill>
              </a:rPr>
              <a:t>a</a:t>
            </a:r>
            <a:r>
              <a:rPr lang="en-US" sz="2000" b="1" baseline="-25000" dirty="0" err="1" smtClean="0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85385" y="3354050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200" dirty="0" smtClean="0">
                <a:solidFill>
                  <a:srgbClr val="00B0F0"/>
                </a:solidFill>
              </a:rPr>
              <a:t>M=9</a:t>
            </a:r>
            <a:r>
              <a:rPr lang="en-IN" sz="2200" dirty="0">
                <a:solidFill>
                  <a:srgbClr val="00B0F0"/>
                </a:solidFill>
              </a:rPr>
              <a:t>, </a:t>
            </a:r>
            <a:endParaRPr lang="en-IN" sz="2200" dirty="0" smtClean="0">
              <a:solidFill>
                <a:srgbClr val="00B0F0"/>
              </a:solidFill>
            </a:endParaRPr>
          </a:p>
          <a:p>
            <a:r>
              <a:rPr lang="en-IN" sz="2200" dirty="0" smtClean="0">
                <a:solidFill>
                  <a:srgbClr val="00B0F0"/>
                </a:solidFill>
              </a:rPr>
              <a:t>k=8  </a:t>
            </a:r>
          </a:p>
          <a:p>
            <a:r>
              <a:rPr lang="en-IN" sz="2200" dirty="0" smtClean="0">
                <a:solidFill>
                  <a:srgbClr val="00B0F0"/>
                </a:solidFill>
              </a:rPr>
              <a:t>s[9</a:t>
            </a:r>
            <a:r>
              <a:rPr lang="en-IN" sz="2200" dirty="0">
                <a:solidFill>
                  <a:srgbClr val="00B0F0"/>
                </a:solidFill>
              </a:rPr>
              <a:t>]&gt;=f[8] false     </a:t>
            </a:r>
            <a:endParaRPr lang="en-IN" sz="2200" dirty="0" smtClean="0">
              <a:solidFill>
                <a:srgbClr val="00B0F0"/>
              </a:solidFill>
            </a:endParaRPr>
          </a:p>
          <a:p>
            <a:r>
              <a:rPr lang="en-IN" sz="2200" dirty="0" smtClean="0">
                <a:solidFill>
                  <a:srgbClr val="00B0F0"/>
                </a:solidFill>
              </a:rPr>
              <a:t>m</a:t>
            </a:r>
            <a:r>
              <a:rPr lang="en-IN" sz="2200" dirty="0">
                <a:solidFill>
                  <a:srgbClr val="00B0F0"/>
                </a:solidFill>
              </a:rPr>
              <a:t>++ i.e. </a:t>
            </a:r>
            <a:r>
              <a:rPr lang="en-IN" sz="2200" dirty="0" smtClean="0">
                <a:solidFill>
                  <a:srgbClr val="00B0F0"/>
                </a:solidFill>
              </a:rPr>
              <a:t>m=10</a:t>
            </a:r>
            <a:endParaRPr lang="en-IN" sz="2200" dirty="0">
              <a:solidFill>
                <a:srgbClr val="00B0F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42972" y="2495490"/>
            <a:ext cx="80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A={a1}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67200" y="2132285"/>
            <a:ext cx="68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N=11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42111" y="2852664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K=1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13536" y="3240196"/>
            <a:ext cx="1150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M=9 </a:t>
            </a:r>
            <a:r>
              <a:rPr lang="en-US" dirty="0">
                <a:solidFill>
                  <a:srgbClr val="FF0000"/>
                </a:solidFill>
              </a:rPr>
              <a:t>to 11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19200" y="3276599"/>
            <a:ext cx="4419600" cy="1742369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710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Activity Selection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b="1" dirty="0">
                    <a:solidFill>
                      <a:srgbClr val="002060"/>
                    </a:solidFill>
                  </a:rPr>
                  <a:t>G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𝑨𝒄𝒕𝒊𝒗𝒊𝒕𝒚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𝑺𝒆𝒍𝒆𝒄𝒕𝒐𝒓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solidFill>
                    <a:srgbClr val="002060"/>
                  </a:solidFill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1. n=</a:t>
                </a:r>
                <a:r>
                  <a:rPr lang="en-US" sz="2400" dirty="0" err="1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s.length</a:t>
                </a:r>
                <a:endParaRPr lang="en-US" sz="2400" dirty="0">
                  <a:solidFill>
                    <a:schemeClr val="accent5">
                      <a:lumMod val="75000"/>
                    </a:schemeClr>
                  </a:solidFill>
                  <a:cs typeface="Arial" panose="020B0604020202020204" pitchFamily="34" charset="0"/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2. A={a1}</a:t>
                </a:r>
              </a:p>
              <a:p>
                <a:pPr marL="541338"/>
                <a:r>
                  <a:rPr lang="en-US" sz="2400" dirty="0">
                    <a:solidFill>
                      <a:srgbClr val="00B050"/>
                    </a:solidFill>
                    <a:cs typeface="Arial" panose="020B0604020202020204" pitchFamily="34" charset="0"/>
                  </a:rPr>
                  <a:t>3. k=1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4. for m=2 to n do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5.    { </a:t>
                </a:r>
                <a:r>
                  <a:rPr lang="en-US" sz="2400" dirty="0"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if(s[m]&gt;=f[k])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A=A U {a</a:t>
                </a:r>
                <a:r>
                  <a:rPr lang="en-US" sz="2400" baseline="-250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m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k=m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    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Return A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  <a:blipFill>
                <a:blip r:embed="rId3"/>
                <a:stretch>
                  <a:fillRect l="-1500" t="-1288" b="-28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9EB574D-B973-4962-A11C-CFF2B32D9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496117"/>
              </p:ext>
            </p:extLst>
          </p:nvPr>
        </p:nvGraphicFramePr>
        <p:xfrm>
          <a:off x="6396870" y="2136932"/>
          <a:ext cx="47858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016">
                  <a:extLst>
                    <a:ext uri="{9D8B030D-6E8A-4147-A177-3AD203B41FA5}">
                      <a16:colId xmlns:a16="http://schemas.microsoft.com/office/drawing/2014/main" val="1110960460"/>
                    </a:ext>
                  </a:extLst>
                </a:gridCol>
                <a:gridCol w="308764">
                  <a:extLst>
                    <a:ext uri="{9D8B030D-6E8A-4147-A177-3AD203B41FA5}">
                      <a16:colId xmlns:a16="http://schemas.microsoft.com/office/drawing/2014/main" val="4142031974"/>
                    </a:ext>
                  </a:extLst>
                </a:gridCol>
                <a:gridCol w="385955">
                  <a:extLst>
                    <a:ext uri="{9D8B030D-6E8A-4147-A177-3AD203B41FA5}">
                      <a16:colId xmlns:a16="http://schemas.microsoft.com/office/drawing/2014/main" val="745154306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849004107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992915452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3473934354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3302131329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884486232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910198035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253041778"/>
                    </a:ext>
                  </a:extLst>
                </a:gridCol>
                <a:gridCol w="478088">
                  <a:extLst>
                    <a:ext uri="{9D8B030D-6E8A-4147-A177-3AD203B41FA5}">
                      <a16:colId xmlns:a16="http://schemas.microsoft.com/office/drawing/2014/main" val="1519621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47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3123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2104977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</a:rPr>
              <a:t>s</a:t>
            </a:r>
            <a:r>
              <a:rPr lang="en-US" sz="2000" b="1" baseline="-25000" dirty="0" err="1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53A5A9-7F5F-41D2-B9C3-1969A15F07B2}"/>
              </a:ext>
            </a:extLst>
          </p:cNvPr>
          <p:cNvSpPr txBox="1"/>
          <p:nvPr/>
        </p:nvSpPr>
        <p:spPr>
          <a:xfrm flipH="1">
            <a:off x="6005050" y="2495490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f</a:t>
            </a:r>
            <a:r>
              <a:rPr lang="en-US" sz="2000" b="1" baseline="-25000" dirty="0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C4B30BC-8086-4390-AA00-9BA682B0F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251403"/>
              </p:ext>
            </p:extLst>
          </p:nvPr>
        </p:nvGraphicFramePr>
        <p:xfrm>
          <a:off x="6362198" y="1788215"/>
          <a:ext cx="48207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247">
                  <a:extLst>
                    <a:ext uri="{9D8B030D-6E8A-4147-A177-3AD203B41FA5}">
                      <a16:colId xmlns:a16="http://schemas.microsoft.com/office/drawing/2014/main" val="840121244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346462574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202691312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552037812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304462116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25944442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30537614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099907645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4344538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570889837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657044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11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4752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1735645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70C0"/>
                </a:solidFill>
              </a:rPr>
              <a:t>a</a:t>
            </a:r>
            <a:r>
              <a:rPr lang="en-US" sz="2000" b="1" baseline="-25000" dirty="0" err="1" smtClean="0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85385" y="3354050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200" dirty="0" smtClean="0">
                <a:solidFill>
                  <a:srgbClr val="00B0F0"/>
                </a:solidFill>
              </a:rPr>
              <a:t>M=10</a:t>
            </a:r>
            <a:r>
              <a:rPr lang="en-IN" sz="2200" dirty="0">
                <a:solidFill>
                  <a:srgbClr val="00B0F0"/>
                </a:solidFill>
              </a:rPr>
              <a:t>, </a:t>
            </a:r>
            <a:endParaRPr lang="en-IN" sz="2200" dirty="0" smtClean="0">
              <a:solidFill>
                <a:srgbClr val="00B0F0"/>
              </a:solidFill>
            </a:endParaRPr>
          </a:p>
          <a:p>
            <a:r>
              <a:rPr lang="en-IN" sz="2200" dirty="0" smtClean="0">
                <a:solidFill>
                  <a:srgbClr val="00B0F0"/>
                </a:solidFill>
              </a:rPr>
              <a:t>k=8 </a:t>
            </a:r>
          </a:p>
          <a:p>
            <a:r>
              <a:rPr lang="en-IN" sz="2200" dirty="0" smtClean="0">
                <a:solidFill>
                  <a:srgbClr val="00B0F0"/>
                </a:solidFill>
              </a:rPr>
              <a:t>s[10</a:t>
            </a:r>
            <a:r>
              <a:rPr lang="en-IN" sz="2200" dirty="0">
                <a:solidFill>
                  <a:srgbClr val="00B0F0"/>
                </a:solidFill>
              </a:rPr>
              <a:t>]&gt;=f[8] false  </a:t>
            </a:r>
            <a:endParaRPr lang="en-IN" sz="2200" dirty="0" smtClean="0">
              <a:solidFill>
                <a:srgbClr val="00B0F0"/>
              </a:solidFill>
            </a:endParaRPr>
          </a:p>
          <a:p>
            <a:r>
              <a:rPr lang="en-IN" sz="2200" dirty="0" smtClean="0">
                <a:solidFill>
                  <a:srgbClr val="00B0F0"/>
                </a:solidFill>
              </a:rPr>
              <a:t>m</a:t>
            </a:r>
            <a:r>
              <a:rPr lang="en-IN" sz="2200" dirty="0">
                <a:solidFill>
                  <a:srgbClr val="00B0F0"/>
                </a:solidFill>
              </a:rPr>
              <a:t>++ i.e. </a:t>
            </a:r>
            <a:r>
              <a:rPr lang="en-IN" sz="2200" dirty="0" smtClean="0">
                <a:solidFill>
                  <a:srgbClr val="00B0F0"/>
                </a:solidFill>
              </a:rPr>
              <a:t>m=11</a:t>
            </a:r>
            <a:endParaRPr lang="en-IN" sz="2200" dirty="0">
              <a:solidFill>
                <a:srgbClr val="00B0F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42972" y="2495490"/>
            <a:ext cx="80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A={a1}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67200" y="2132285"/>
            <a:ext cx="68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N=11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42111" y="2852664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K=1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13536" y="3240196"/>
            <a:ext cx="1267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M=10 </a:t>
            </a:r>
            <a:r>
              <a:rPr lang="en-US" dirty="0">
                <a:solidFill>
                  <a:srgbClr val="FF0000"/>
                </a:solidFill>
              </a:rPr>
              <a:t>to 11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19200" y="3276599"/>
            <a:ext cx="4419600" cy="1742369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730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Activity Selection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b="1" dirty="0">
                    <a:solidFill>
                      <a:srgbClr val="002060"/>
                    </a:solidFill>
                  </a:rPr>
                  <a:t>G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𝑨𝒄𝒕𝒊𝒗𝒊𝒕𝒚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𝑺𝒆𝒍𝒆𝒄𝒕𝒐𝒓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solidFill>
                    <a:srgbClr val="002060"/>
                  </a:solidFill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1. n=</a:t>
                </a:r>
                <a:r>
                  <a:rPr lang="en-US" sz="2400" dirty="0" err="1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s.length</a:t>
                </a:r>
                <a:endParaRPr lang="en-US" sz="2400" dirty="0">
                  <a:solidFill>
                    <a:schemeClr val="accent5">
                      <a:lumMod val="75000"/>
                    </a:schemeClr>
                  </a:solidFill>
                  <a:cs typeface="Arial" panose="020B0604020202020204" pitchFamily="34" charset="0"/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2. A={a1}</a:t>
                </a:r>
              </a:p>
              <a:p>
                <a:pPr marL="541338"/>
                <a:r>
                  <a:rPr lang="en-US" sz="2400" dirty="0">
                    <a:solidFill>
                      <a:srgbClr val="00B050"/>
                    </a:solidFill>
                    <a:cs typeface="Arial" panose="020B0604020202020204" pitchFamily="34" charset="0"/>
                  </a:rPr>
                  <a:t>3. k=1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4. for m=2 to n do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5.    { </a:t>
                </a:r>
                <a:r>
                  <a:rPr lang="en-US" sz="2400" dirty="0"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if(s[m]&gt;=f[k])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A=A U {a</a:t>
                </a:r>
                <a:r>
                  <a:rPr lang="en-US" sz="2400" baseline="-250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m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k=m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    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Return A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  <a:blipFill>
                <a:blip r:embed="rId3"/>
                <a:stretch>
                  <a:fillRect l="-1500" t="-1288" b="-28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9EB574D-B973-4962-A11C-CFF2B32D9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496117"/>
              </p:ext>
            </p:extLst>
          </p:nvPr>
        </p:nvGraphicFramePr>
        <p:xfrm>
          <a:off x="6396870" y="2136932"/>
          <a:ext cx="47858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016">
                  <a:extLst>
                    <a:ext uri="{9D8B030D-6E8A-4147-A177-3AD203B41FA5}">
                      <a16:colId xmlns:a16="http://schemas.microsoft.com/office/drawing/2014/main" val="1110960460"/>
                    </a:ext>
                  </a:extLst>
                </a:gridCol>
                <a:gridCol w="308764">
                  <a:extLst>
                    <a:ext uri="{9D8B030D-6E8A-4147-A177-3AD203B41FA5}">
                      <a16:colId xmlns:a16="http://schemas.microsoft.com/office/drawing/2014/main" val="4142031974"/>
                    </a:ext>
                  </a:extLst>
                </a:gridCol>
                <a:gridCol w="385955">
                  <a:extLst>
                    <a:ext uri="{9D8B030D-6E8A-4147-A177-3AD203B41FA5}">
                      <a16:colId xmlns:a16="http://schemas.microsoft.com/office/drawing/2014/main" val="745154306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849004107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992915452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3473934354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3302131329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884486232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910198035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253041778"/>
                    </a:ext>
                  </a:extLst>
                </a:gridCol>
                <a:gridCol w="478088">
                  <a:extLst>
                    <a:ext uri="{9D8B030D-6E8A-4147-A177-3AD203B41FA5}">
                      <a16:colId xmlns:a16="http://schemas.microsoft.com/office/drawing/2014/main" val="1519621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47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3123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2104977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</a:rPr>
              <a:t>s</a:t>
            </a:r>
            <a:r>
              <a:rPr lang="en-US" sz="2000" b="1" baseline="-25000" dirty="0" err="1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53A5A9-7F5F-41D2-B9C3-1969A15F07B2}"/>
              </a:ext>
            </a:extLst>
          </p:cNvPr>
          <p:cNvSpPr txBox="1"/>
          <p:nvPr/>
        </p:nvSpPr>
        <p:spPr>
          <a:xfrm flipH="1">
            <a:off x="6005050" y="2495490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f</a:t>
            </a:r>
            <a:r>
              <a:rPr lang="en-US" sz="2000" b="1" baseline="-25000" dirty="0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C4B30BC-8086-4390-AA00-9BA682B0F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251403"/>
              </p:ext>
            </p:extLst>
          </p:nvPr>
        </p:nvGraphicFramePr>
        <p:xfrm>
          <a:off x="6362198" y="1788215"/>
          <a:ext cx="48207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247">
                  <a:extLst>
                    <a:ext uri="{9D8B030D-6E8A-4147-A177-3AD203B41FA5}">
                      <a16:colId xmlns:a16="http://schemas.microsoft.com/office/drawing/2014/main" val="840121244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346462574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202691312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552037812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304462116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25944442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30537614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099907645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4344538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570889837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657044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11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4752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1735645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70C0"/>
                </a:solidFill>
              </a:rPr>
              <a:t>a</a:t>
            </a:r>
            <a:r>
              <a:rPr lang="en-US" sz="2000" b="1" baseline="-25000" dirty="0" err="1" smtClean="0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867400" y="3354050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200" dirty="0" smtClean="0">
                <a:solidFill>
                  <a:srgbClr val="C00000"/>
                </a:solidFill>
              </a:rPr>
              <a:t>M=11</a:t>
            </a:r>
            <a:r>
              <a:rPr lang="en-IN" sz="2200" dirty="0">
                <a:solidFill>
                  <a:srgbClr val="C00000"/>
                </a:solidFill>
              </a:rPr>
              <a:t>, </a:t>
            </a:r>
            <a:endParaRPr lang="en-IN" sz="2200" dirty="0" smtClean="0">
              <a:solidFill>
                <a:srgbClr val="C00000"/>
              </a:solidFill>
            </a:endParaRPr>
          </a:p>
          <a:p>
            <a:r>
              <a:rPr lang="en-IN" sz="2200" dirty="0" smtClean="0">
                <a:solidFill>
                  <a:srgbClr val="C00000"/>
                </a:solidFill>
              </a:rPr>
              <a:t>k=8 </a:t>
            </a:r>
          </a:p>
          <a:p>
            <a:r>
              <a:rPr lang="en-IN" sz="2200" dirty="0" smtClean="0">
                <a:solidFill>
                  <a:srgbClr val="C00000"/>
                </a:solidFill>
              </a:rPr>
              <a:t>s[11</a:t>
            </a:r>
            <a:r>
              <a:rPr lang="en-IN" sz="2200" dirty="0">
                <a:solidFill>
                  <a:srgbClr val="C00000"/>
                </a:solidFill>
              </a:rPr>
              <a:t>]&gt;=f[8] yes </a:t>
            </a:r>
            <a:endParaRPr lang="en-IN" sz="2200" dirty="0" smtClean="0">
              <a:solidFill>
                <a:srgbClr val="C00000"/>
              </a:solidFill>
            </a:endParaRPr>
          </a:p>
          <a:p>
            <a:r>
              <a:rPr lang="en-IN" sz="2200" dirty="0" smtClean="0">
                <a:solidFill>
                  <a:srgbClr val="C00000"/>
                </a:solidFill>
              </a:rPr>
              <a:t>A</a:t>
            </a:r>
            <a:r>
              <a:rPr lang="en-IN" sz="2200" dirty="0">
                <a:solidFill>
                  <a:srgbClr val="C00000"/>
                </a:solidFill>
              </a:rPr>
              <a:t>={a1, a4, a8, a11)</a:t>
            </a:r>
            <a:endParaRPr lang="en-IN" sz="2200" dirty="0"/>
          </a:p>
        </p:txBody>
      </p:sp>
      <p:sp>
        <p:nvSpPr>
          <p:cNvPr id="12" name="Rectangle 11"/>
          <p:cNvSpPr/>
          <p:nvPr/>
        </p:nvSpPr>
        <p:spPr>
          <a:xfrm>
            <a:off x="4242972" y="2495490"/>
            <a:ext cx="80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A={a1}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67200" y="2132285"/>
            <a:ext cx="68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N=11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42111" y="2852664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K=1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13536" y="3240196"/>
            <a:ext cx="1267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M=11 </a:t>
            </a:r>
            <a:r>
              <a:rPr lang="en-US" dirty="0">
                <a:solidFill>
                  <a:srgbClr val="FF0000"/>
                </a:solidFill>
              </a:rPr>
              <a:t>to 11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19200" y="3276599"/>
            <a:ext cx="4419600" cy="1742369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594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Activity Selection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b="1" dirty="0">
                    <a:solidFill>
                      <a:srgbClr val="002060"/>
                    </a:solidFill>
                  </a:rPr>
                  <a:t>G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𝑨𝒄𝒕𝒊𝒗𝒊𝒕𝒚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𝑺𝒆𝒍𝒆𝒄𝒕𝒐𝒓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solidFill>
                    <a:srgbClr val="002060"/>
                  </a:solidFill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1. n=</a:t>
                </a:r>
                <a:r>
                  <a:rPr lang="en-US" sz="2400" dirty="0" err="1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s.length</a:t>
                </a:r>
                <a:endParaRPr lang="en-US" sz="2400" dirty="0">
                  <a:solidFill>
                    <a:schemeClr val="accent5">
                      <a:lumMod val="75000"/>
                    </a:schemeClr>
                  </a:solidFill>
                  <a:cs typeface="Arial" panose="020B0604020202020204" pitchFamily="34" charset="0"/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2. A={a1}</a:t>
                </a:r>
              </a:p>
              <a:p>
                <a:pPr marL="541338"/>
                <a:r>
                  <a:rPr lang="en-US" sz="2400" dirty="0">
                    <a:solidFill>
                      <a:srgbClr val="00B050"/>
                    </a:solidFill>
                    <a:cs typeface="Arial" panose="020B0604020202020204" pitchFamily="34" charset="0"/>
                  </a:rPr>
                  <a:t>3. k=1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4. for m=2 to n do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5.    { </a:t>
                </a:r>
                <a:r>
                  <a:rPr lang="en-US" sz="2400" dirty="0"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if(s[m]&gt;=f[k])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A=A U {a</a:t>
                </a:r>
                <a:r>
                  <a:rPr lang="en-US" sz="2400" baseline="-250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m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k=m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    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Return A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  <a:blipFill>
                <a:blip r:embed="rId3"/>
                <a:stretch>
                  <a:fillRect l="-1500" t="-1288" b="-28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4242972" y="2495490"/>
            <a:ext cx="80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A={a1}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67200" y="2132285"/>
            <a:ext cx="68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N=11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42111" y="2852664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K=1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13536" y="3240196"/>
            <a:ext cx="1267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M=11 </a:t>
            </a:r>
            <a:r>
              <a:rPr lang="en-US" dirty="0">
                <a:solidFill>
                  <a:srgbClr val="FF0000"/>
                </a:solidFill>
              </a:rPr>
              <a:t>to 11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19200" y="1772056"/>
            <a:ext cx="4648200" cy="351129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77000" y="3600865"/>
            <a:ext cx="434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Complexity of Fractional Knapsack</a:t>
            </a:r>
          </a:p>
          <a:p>
            <a:pPr algn="ctr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?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N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88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395E71CB-00CA-4F1C-9557-9D57CB6D3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520" y="1905000"/>
            <a:ext cx="993648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Greedy Approach obtains an optimal solution by making a sequence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choices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-- A Greedy algorithm always makes the choice that looks best at the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moment.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--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makes a locally optimal choice in the hope that this choice will lead to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a globally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 solution</a:t>
            </a:r>
            <a:endParaRPr lang="en-US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Greedy Approach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44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810000" y="3200400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Thank You</a:t>
            </a:r>
            <a:endParaRPr lang="en-IN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04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395E71CB-00CA-4F1C-9557-9D57CB6D3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720" y="1752600"/>
            <a:ext cx="993648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Greedy algorithms do not always yield optimal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Fractional Knapsack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--  Minimum Spanning Trees-Prim and Kruskal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--  Single source shortest paths- Dijkstra and Bellman ford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--  Convex Hull and Searching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--  Activity selection problem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--  Designing data compression codes (Huffman)</a:t>
            </a: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Greedy Approach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9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Activity Selection Problem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9200" y="1696044"/>
            <a:ext cx="993648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S={a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……….., a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n proposed activities that wish to use a resource, such as lecture hall, which can serve only one activity at a time.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 </a:t>
            </a:r>
            <a:r>
              <a:rPr 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has start time </a:t>
            </a:r>
            <a:r>
              <a:rPr 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fi finish time where 0&lt;=</a:t>
            </a:r>
            <a:r>
              <a:rPr 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&lt;=f</a:t>
            </a:r>
            <a:r>
              <a:rPr lang="en-US" sz="24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&lt;=infinity,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selected activity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takes place during half open time interval [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</a:t>
            </a:r>
            <a:r>
              <a:rPr lang="en-US" sz="24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Activities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aseline="-2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aseline="-2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compatible if the intervals [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,f</a:t>
            </a:r>
            <a:r>
              <a:rPr lang="en-US" sz="2400" baseline="-2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and [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</a:t>
            </a:r>
            <a:r>
              <a:rPr lang="en-US" sz="24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do not overlap.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aseline="-25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aseline="-25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compatible if 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&gt;=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&gt;=f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Activites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sorted in monotonically increasing order of finish time-  f</a:t>
            </a:r>
            <a:r>
              <a:rPr lang="en-US" sz="2400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&lt;=f</a:t>
            </a:r>
            <a:r>
              <a:rPr lang="en-US" sz="2400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&lt;=f</a:t>
            </a:r>
            <a:r>
              <a:rPr lang="en-US" sz="2400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&lt;=f</a:t>
            </a:r>
            <a:r>
              <a:rPr lang="en-US" sz="2400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&lt;=……………….&lt;=f</a:t>
            </a:r>
            <a:r>
              <a:rPr lang="en-US" sz="2400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&lt;=f</a:t>
            </a:r>
            <a:r>
              <a:rPr lang="en-US" sz="2400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n-US" sz="2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08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Activity Selection Problem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0" y="1752600"/>
            <a:ext cx="5562600" cy="304800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b="1" dirty="0">
                    <a:solidFill>
                      <a:srgbClr val="002060"/>
                    </a:solidFill>
                  </a:rPr>
                  <a:t>G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𝑨𝒄𝒕𝒊𝒗𝒊𝒕𝒚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𝑺𝒆𝒍𝒆𝒄𝒕𝒐𝒓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solidFill>
                    <a:srgbClr val="002060"/>
                  </a:solidFill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1. n=</a:t>
                </a:r>
                <a:r>
                  <a:rPr lang="en-US" sz="2400" dirty="0" err="1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s.length</a:t>
                </a:r>
                <a:endParaRPr lang="en-US" sz="2400" dirty="0">
                  <a:solidFill>
                    <a:schemeClr val="accent5">
                      <a:lumMod val="75000"/>
                    </a:schemeClr>
                  </a:solidFill>
                  <a:cs typeface="Arial" panose="020B0604020202020204" pitchFamily="34" charset="0"/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2. A={a1}</a:t>
                </a:r>
              </a:p>
              <a:p>
                <a:pPr marL="541338"/>
                <a:r>
                  <a:rPr lang="en-US" sz="2400" dirty="0">
                    <a:solidFill>
                      <a:srgbClr val="00B050"/>
                    </a:solidFill>
                    <a:cs typeface="Arial" panose="020B0604020202020204" pitchFamily="34" charset="0"/>
                  </a:rPr>
                  <a:t>3. k=1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4. for m=2 to n do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5.    { </a:t>
                </a:r>
                <a:r>
                  <a:rPr lang="en-US" sz="2400" dirty="0"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if(s[m]&gt;=f[k])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A=A U {a</a:t>
                </a:r>
                <a:r>
                  <a:rPr lang="en-US" sz="2400" baseline="-250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m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k=m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    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Return A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  <a:blipFill>
                <a:blip r:embed="rId3"/>
                <a:stretch>
                  <a:fillRect l="-1500" t="-1288" b="-28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9EB574D-B973-4962-A11C-CFF2B32D9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171009"/>
              </p:ext>
            </p:extLst>
          </p:nvPr>
        </p:nvGraphicFramePr>
        <p:xfrm>
          <a:off x="6431279" y="2693489"/>
          <a:ext cx="47244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252">
                  <a:extLst>
                    <a:ext uri="{9D8B030D-6E8A-4147-A177-3AD203B41FA5}">
                      <a16:colId xmlns:a16="http://schemas.microsoft.com/office/drawing/2014/main" val="111096046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14203197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7451543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490041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9929154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47393435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0213132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8448623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91019803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53041778"/>
                    </a:ext>
                  </a:extLst>
                </a:gridCol>
                <a:gridCol w="471949">
                  <a:extLst>
                    <a:ext uri="{9D8B030D-6E8A-4147-A177-3AD203B41FA5}">
                      <a16:colId xmlns:a16="http://schemas.microsoft.com/office/drawing/2014/main" val="1519621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47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3123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2661534"/>
            <a:ext cx="41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</a:t>
            </a:r>
            <a:r>
              <a:rPr lang="en-US" baseline="-25000" dirty="0" err="1"/>
              <a:t>i</a:t>
            </a:r>
            <a:endParaRPr lang="en-IN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53A5A9-7F5F-41D2-B9C3-1969A15F07B2}"/>
              </a:ext>
            </a:extLst>
          </p:cNvPr>
          <p:cNvSpPr txBox="1"/>
          <p:nvPr/>
        </p:nvSpPr>
        <p:spPr>
          <a:xfrm flipH="1">
            <a:off x="6005050" y="3052047"/>
            <a:ext cx="41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i</a:t>
            </a:r>
            <a:endParaRPr lang="en-IN" baseline="-250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C4B30BC-8086-4390-AA00-9BA682B0F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785490"/>
              </p:ext>
            </p:extLst>
          </p:nvPr>
        </p:nvGraphicFramePr>
        <p:xfrm>
          <a:off x="6396865" y="2344772"/>
          <a:ext cx="47440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278">
                  <a:extLst>
                    <a:ext uri="{9D8B030D-6E8A-4147-A177-3AD203B41FA5}">
                      <a16:colId xmlns:a16="http://schemas.microsoft.com/office/drawing/2014/main" val="840121244"/>
                    </a:ext>
                  </a:extLst>
                </a:gridCol>
                <a:gridCol w="431278">
                  <a:extLst>
                    <a:ext uri="{9D8B030D-6E8A-4147-A177-3AD203B41FA5}">
                      <a16:colId xmlns:a16="http://schemas.microsoft.com/office/drawing/2014/main" val="3464625748"/>
                    </a:ext>
                  </a:extLst>
                </a:gridCol>
                <a:gridCol w="431278">
                  <a:extLst>
                    <a:ext uri="{9D8B030D-6E8A-4147-A177-3AD203B41FA5}">
                      <a16:colId xmlns:a16="http://schemas.microsoft.com/office/drawing/2014/main" val="2026913128"/>
                    </a:ext>
                  </a:extLst>
                </a:gridCol>
                <a:gridCol w="431278">
                  <a:extLst>
                    <a:ext uri="{9D8B030D-6E8A-4147-A177-3AD203B41FA5}">
                      <a16:colId xmlns:a16="http://schemas.microsoft.com/office/drawing/2014/main" val="552037812"/>
                    </a:ext>
                  </a:extLst>
                </a:gridCol>
                <a:gridCol w="431278">
                  <a:extLst>
                    <a:ext uri="{9D8B030D-6E8A-4147-A177-3AD203B41FA5}">
                      <a16:colId xmlns:a16="http://schemas.microsoft.com/office/drawing/2014/main" val="3044621168"/>
                    </a:ext>
                  </a:extLst>
                </a:gridCol>
                <a:gridCol w="431278">
                  <a:extLst>
                    <a:ext uri="{9D8B030D-6E8A-4147-A177-3AD203B41FA5}">
                      <a16:colId xmlns:a16="http://schemas.microsoft.com/office/drawing/2014/main" val="1259444428"/>
                    </a:ext>
                  </a:extLst>
                </a:gridCol>
                <a:gridCol w="431278">
                  <a:extLst>
                    <a:ext uri="{9D8B030D-6E8A-4147-A177-3AD203B41FA5}">
                      <a16:colId xmlns:a16="http://schemas.microsoft.com/office/drawing/2014/main" val="1305376148"/>
                    </a:ext>
                  </a:extLst>
                </a:gridCol>
                <a:gridCol w="431278">
                  <a:extLst>
                    <a:ext uri="{9D8B030D-6E8A-4147-A177-3AD203B41FA5}">
                      <a16:colId xmlns:a16="http://schemas.microsoft.com/office/drawing/2014/main" val="1099907645"/>
                    </a:ext>
                  </a:extLst>
                </a:gridCol>
                <a:gridCol w="431278">
                  <a:extLst>
                    <a:ext uri="{9D8B030D-6E8A-4147-A177-3AD203B41FA5}">
                      <a16:colId xmlns:a16="http://schemas.microsoft.com/office/drawing/2014/main" val="43445388"/>
                    </a:ext>
                  </a:extLst>
                </a:gridCol>
                <a:gridCol w="431278">
                  <a:extLst>
                    <a:ext uri="{9D8B030D-6E8A-4147-A177-3AD203B41FA5}">
                      <a16:colId xmlns:a16="http://schemas.microsoft.com/office/drawing/2014/main" val="1570889837"/>
                    </a:ext>
                  </a:extLst>
                </a:gridCol>
                <a:gridCol w="431278">
                  <a:extLst>
                    <a:ext uri="{9D8B030D-6E8A-4147-A177-3AD203B41FA5}">
                      <a16:colId xmlns:a16="http://schemas.microsoft.com/office/drawing/2014/main" val="1657044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47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49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Activity Selection Problem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0" y="2133600"/>
            <a:ext cx="4419600" cy="304800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b="1" dirty="0">
                    <a:solidFill>
                      <a:srgbClr val="002060"/>
                    </a:solidFill>
                  </a:rPr>
                  <a:t>G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𝑨𝒄𝒕𝒊𝒗𝒊𝒕𝒚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𝑺𝒆𝒍𝒆𝒄𝒕𝒐𝒓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solidFill>
                    <a:srgbClr val="002060"/>
                  </a:solidFill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1. n=</a:t>
                </a:r>
                <a:r>
                  <a:rPr lang="en-US" sz="2400" dirty="0" err="1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s.length</a:t>
                </a:r>
                <a:endParaRPr lang="en-US" sz="2400" dirty="0">
                  <a:solidFill>
                    <a:schemeClr val="accent5">
                      <a:lumMod val="75000"/>
                    </a:schemeClr>
                  </a:solidFill>
                  <a:cs typeface="Arial" panose="020B0604020202020204" pitchFamily="34" charset="0"/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2. A={a1}</a:t>
                </a:r>
              </a:p>
              <a:p>
                <a:pPr marL="541338"/>
                <a:r>
                  <a:rPr lang="en-US" sz="2400" dirty="0">
                    <a:solidFill>
                      <a:srgbClr val="00B050"/>
                    </a:solidFill>
                    <a:cs typeface="Arial" panose="020B0604020202020204" pitchFamily="34" charset="0"/>
                  </a:rPr>
                  <a:t>3. k=1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4. for m=2 to n do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5.    { </a:t>
                </a:r>
                <a:r>
                  <a:rPr lang="en-US" sz="2400" dirty="0"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if(s[m]&gt;=f[k])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A=A U {a</a:t>
                </a:r>
                <a:r>
                  <a:rPr lang="en-US" sz="2400" baseline="-250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m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k=m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    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Return A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  <a:blipFill>
                <a:blip r:embed="rId3"/>
                <a:stretch>
                  <a:fillRect l="-1500" t="-1288" b="-28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9EB574D-B973-4962-A11C-CFF2B32D9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171009"/>
              </p:ext>
            </p:extLst>
          </p:nvPr>
        </p:nvGraphicFramePr>
        <p:xfrm>
          <a:off x="6431279" y="2693489"/>
          <a:ext cx="47244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252">
                  <a:extLst>
                    <a:ext uri="{9D8B030D-6E8A-4147-A177-3AD203B41FA5}">
                      <a16:colId xmlns:a16="http://schemas.microsoft.com/office/drawing/2014/main" val="111096046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14203197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7451543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490041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9929154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47393435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0213132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8448623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91019803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53041778"/>
                    </a:ext>
                  </a:extLst>
                </a:gridCol>
                <a:gridCol w="471949">
                  <a:extLst>
                    <a:ext uri="{9D8B030D-6E8A-4147-A177-3AD203B41FA5}">
                      <a16:colId xmlns:a16="http://schemas.microsoft.com/office/drawing/2014/main" val="1519621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47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3123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2661534"/>
            <a:ext cx="41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</a:t>
            </a:r>
            <a:r>
              <a:rPr lang="en-US" baseline="-25000" dirty="0" err="1"/>
              <a:t>i</a:t>
            </a:r>
            <a:endParaRPr lang="en-IN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53A5A9-7F5F-41D2-B9C3-1969A15F07B2}"/>
              </a:ext>
            </a:extLst>
          </p:cNvPr>
          <p:cNvSpPr txBox="1"/>
          <p:nvPr/>
        </p:nvSpPr>
        <p:spPr>
          <a:xfrm flipH="1">
            <a:off x="6005050" y="3052047"/>
            <a:ext cx="41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i</a:t>
            </a:r>
            <a:endParaRPr lang="en-IN" baseline="-250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C4B30BC-8086-4390-AA00-9BA682B0F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785490"/>
              </p:ext>
            </p:extLst>
          </p:nvPr>
        </p:nvGraphicFramePr>
        <p:xfrm>
          <a:off x="6396865" y="2344772"/>
          <a:ext cx="47440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278">
                  <a:extLst>
                    <a:ext uri="{9D8B030D-6E8A-4147-A177-3AD203B41FA5}">
                      <a16:colId xmlns:a16="http://schemas.microsoft.com/office/drawing/2014/main" val="840121244"/>
                    </a:ext>
                  </a:extLst>
                </a:gridCol>
                <a:gridCol w="431278">
                  <a:extLst>
                    <a:ext uri="{9D8B030D-6E8A-4147-A177-3AD203B41FA5}">
                      <a16:colId xmlns:a16="http://schemas.microsoft.com/office/drawing/2014/main" val="3464625748"/>
                    </a:ext>
                  </a:extLst>
                </a:gridCol>
                <a:gridCol w="431278">
                  <a:extLst>
                    <a:ext uri="{9D8B030D-6E8A-4147-A177-3AD203B41FA5}">
                      <a16:colId xmlns:a16="http://schemas.microsoft.com/office/drawing/2014/main" val="2026913128"/>
                    </a:ext>
                  </a:extLst>
                </a:gridCol>
                <a:gridCol w="431278">
                  <a:extLst>
                    <a:ext uri="{9D8B030D-6E8A-4147-A177-3AD203B41FA5}">
                      <a16:colId xmlns:a16="http://schemas.microsoft.com/office/drawing/2014/main" val="552037812"/>
                    </a:ext>
                  </a:extLst>
                </a:gridCol>
                <a:gridCol w="431278">
                  <a:extLst>
                    <a:ext uri="{9D8B030D-6E8A-4147-A177-3AD203B41FA5}">
                      <a16:colId xmlns:a16="http://schemas.microsoft.com/office/drawing/2014/main" val="3044621168"/>
                    </a:ext>
                  </a:extLst>
                </a:gridCol>
                <a:gridCol w="431278">
                  <a:extLst>
                    <a:ext uri="{9D8B030D-6E8A-4147-A177-3AD203B41FA5}">
                      <a16:colId xmlns:a16="http://schemas.microsoft.com/office/drawing/2014/main" val="1259444428"/>
                    </a:ext>
                  </a:extLst>
                </a:gridCol>
                <a:gridCol w="431278">
                  <a:extLst>
                    <a:ext uri="{9D8B030D-6E8A-4147-A177-3AD203B41FA5}">
                      <a16:colId xmlns:a16="http://schemas.microsoft.com/office/drawing/2014/main" val="1305376148"/>
                    </a:ext>
                  </a:extLst>
                </a:gridCol>
                <a:gridCol w="431278">
                  <a:extLst>
                    <a:ext uri="{9D8B030D-6E8A-4147-A177-3AD203B41FA5}">
                      <a16:colId xmlns:a16="http://schemas.microsoft.com/office/drawing/2014/main" val="1099907645"/>
                    </a:ext>
                  </a:extLst>
                </a:gridCol>
                <a:gridCol w="431278">
                  <a:extLst>
                    <a:ext uri="{9D8B030D-6E8A-4147-A177-3AD203B41FA5}">
                      <a16:colId xmlns:a16="http://schemas.microsoft.com/office/drawing/2014/main" val="43445388"/>
                    </a:ext>
                  </a:extLst>
                </a:gridCol>
                <a:gridCol w="431278">
                  <a:extLst>
                    <a:ext uri="{9D8B030D-6E8A-4147-A177-3AD203B41FA5}">
                      <a16:colId xmlns:a16="http://schemas.microsoft.com/office/drawing/2014/main" val="1570889837"/>
                    </a:ext>
                  </a:extLst>
                </a:gridCol>
                <a:gridCol w="431278">
                  <a:extLst>
                    <a:ext uri="{9D8B030D-6E8A-4147-A177-3AD203B41FA5}">
                      <a16:colId xmlns:a16="http://schemas.microsoft.com/office/drawing/2014/main" val="1657044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47523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4191000" y="2132285"/>
            <a:ext cx="68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N=11</a:t>
            </a:r>
          </a:p>
        </p:txBody>
      </p:sp>
    </p:spTree>
    <p:extLst>
      <p:ext uri="{BB962C8B-B14F-4D97-AF65-F5344CB8AC3E}">
        <p14:creationId xmlns:p14="http://schemas.microsoft.com/office/powerpoint/2010/main" val="216659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Activity Selection Problem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0" y="2514600"/>
            <a:ext cx="4419600" cy="304800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b="1" dirty="0">
                    <a:solidFill>
                      <a:srgbClr val="002060"/>
                    </a:solidFill>
                  </a:rPr>
                  <a:t>G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𝑨𝒄𝒕𝒊𝒗𝒊𝒕𝒚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𝑺𝒆𝒍𝒆𝒄𝒕𝒐𝒓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solidFill>
                    <a:srgbClr val="002060"/>
                  </a:solidFill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1. n=</a:t>
                </a:r>
                <a:r>
                  <a:rPr lang="en-US" sz="2400" dirty="0" err="1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s.length</a:t>
                </a:r>
                <a:endParaRPr lang="en-US" sz="2400" dirty="0">
                  <a:solidFill>
                    <a:schemeClr val="accent5">
                      <a:lumMod val="75000"/>
                    </a:schemeClr>
                  </a:solidFill>
                  <a:cs typeface="Arial" panose="020B0604020202020204" pitchFamily="34" charset="0"/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2. A={a1}</a:t>
                </a:r>
              </a:p>
              <a:p>
                <a:pPr marL="541338"/>
                <a:r>
                  <a:rPr lang="en-US" sz="2400" dirty="0">
                    <a:solidFill>
                      <a:srgbClr val="00B050"/>
                    </a:solidFill>
                    <a:cs typeface="Arial" panose="020B0604020202020204" pitchFamily="34" charset="0"/>
                  </a:rPr>
                  <a:t>3. k=1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4. for m=2 to n do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5.    { </a:t>
                </a:r>
                <a:r>
                  <a:rPr lang="en-US" sz="2400" dirty="0"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if(s[m]&gt;=f[k])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A=A U {a</a:t>
                </a:r>
                <a:r>
                  <a:rPr lang="en-US" sz="2400" baseline="-250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m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k=m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    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Return A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  <a:blipFill>
                <a:blip r:embed="rId3"/>
                <a:stretch>
                  <a:fillRect l="-1500" t="-1288" b="-28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9EB574D-B973-4962-A11C-CFF2B32D9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496117"/>
              </p:ext>
            </p:extLst>
          </p:nvPr>
        </p:nvGraphicFramePr>
        <p:xfrm>
          <a:off x="6396870" y="2136932"/>
          <a:ext cx="47858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016">
                  <a:extLst>
                    <a:ext uri="{9D8B030D-6E8A-4147-A177-3AD203B41FA5}">
                      <a16:colId xmlns:a16="http://schemas.microsoft.com/office/drawing/2014/main" val="1110960460"/>
                    </a:ext>
                  </a:extLst>
                </a:gridCol>
                <a:gridCol w="308764">
                  <a:extLst>
                    <a:ext uri="{9D8B030D-6E8A-4147-A177-3AD203B41FA5}">
                      <a16:colId xmlns:a16="http://schemas.microsoft.com/office/drawing/2014/main" val="4142031974"/>
                    </a:ext>
                  </a:extLst>
                </a:gridCol>
                <a:gridCol w="385955">
                  <a:extLst>
                    <a:ext uri="{9D8B030D-6E8A-4147-A177-3AD203B41FA5}">
                      <a16:colId xmlns:a16="http://schemas.microsoft.com/office/drawing/2014/main" val="745154306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849004107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992915452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3473934354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3302131329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884486232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910198035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253041778"/>
                    </a:ext>
                  </a:extLst>
                </a:gridCol>
                <a:gridCol w="478088">
                  <a:extLst>
                    <a:ext uri="{9D8B030D-6E8A-4147-A177-3AD203B41FA5}">
                      <a16:colId xmlns:a16="http://schemas.microsoft.com/office/drawing/2014/main" val="1519621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47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3123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2104977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</a:rPr>
              <a:t>s</a:t>
            </a:r>
            <a:r>
              <a:rPr lang="en-US" sz="2000" b="1" baseline="-25000" dirty="0" err="1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53A5A9-7F5F-41D2-B9C3-1969A15F07B2}"/>
              </a:ext>
            </a:extLst>
          </p:cNvPr>
          <p:cNvSpPr txBox="1"/>
          <p:nvPr/>
        </p:nvSpPr>
        <p:spPr>
          <a:xfrm flipH="1">
            <a:off x="6005050" y="2495490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f</a:t>
            </a:r>
            <a:r>
              <a:rPr lang="en-US" sz="2000" b="1" baseline="-25000" dirty="0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C4B30BC-8086-4390-AA00-9BA682B0F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251403"/>
              </p:ext>
            </p:extLst>
          </p:nvPr>
        </p:nvGraphicFramePr>
        <p:xfrm>
          <a:off x="6362198" y="1788215"/>
          <a:ext cx="48207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247">
                  <a:extLst>
                    <a:ext uri="{9D8B030D-6E8A-4147-A177-3AD203B41FA5}">
                      <a16:colId xmlns:a16="http://schemas.microsoft.com/office/drawing/2014/main" val="840121244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346462574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202691312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552037812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304462116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25944442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30537614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099907645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4344538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570889837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657044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11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4752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1735645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70C0"/>
                </a:solidFill>
              </a:rPr>
              <a:t>a</a:t>
            </a:r>
            <a:r>
              <a:rPr lang="en-US" sz="2000" b="1" baseline="-25000" dirty="0" err="1" smtClean="0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24100" y="2910567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K=1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M=2 to 11</a:t>
            </a:r>
          </a:p>
          <a:p>
            <a:r>
              <a:rPr lang="en-US" dirty="0">
                <a:solidFill>
                  <a:srgbClr val="C00000"/>
                </a:solidFill>
              </a:rPr>
              <a:t>M=2        s[2]&gt;=f[1] false       m++ i.e. m=3</a:t>
            </a:r>
          </a:p>
          <a:p>
            <a:r>
              <a:rPr lang="en-US" dirty="0">
                <a:solidFill>
                  <a:srgbClr val="00B050"/>
                </a:solidFill>
              </a:rPr>
              <a:t>M=3, k=1 s[3]&gt;=f[1] false    m++  i.e. m=4</a:t>
            </a:r>
          </a:p>
          <a:p>
            <a:r>
              <a:rPr lang="en-US" dirty="0">
                <a:solidFill>
                  <a:srgbClr val="7030A0"/>
                </a:solidFill>
              </a:rPr>
              <a:t>M=4, k=1 s[4]&gt;=f[1] yes  </a:t>
            </a:r>
          </a:p>
          <a:p>
            <a:r>
              <a:rPr lang="en-US" dirty="0">
                <a:solidFill>
                  <a:srgbClr val="7030A0"/>
                </a:solidFill>
              </a:rPr>
              <a:t>                  A={a1, a4}</a:t>
            </a:r>
          </a:p>
          <a:p>
            <a:r>
              <a:rPr lang="en-US" dirty="0">
                <a:solidFill>
                  <a:srgbClr val="7030A0"/>
                </a:solidFill>
              </a:rPr>
              <a:t>                  k=m i.e. k=4       m++ i.e. m=5</a:t>
            </a:r>
          </a:p>
          <a:p>
            <a:r>
              <a:rPr lang="en-US" dirty="0">
                <a:solidFill>
                  <a:srgbClr val="00B0F0"/>
                </a:solidFill>
              </a:rPr>
              <a:t>M=5, k=4  s[5]&gt;=f[4] false     m++ i.e. m=6</a:t>
            </a:r>
          </a:p>
          <a:p>
            <a:r>
              <a:rPr lang="en-US" dirty="0">
                <a:solidFill>
                  <a:srgbClr val="00B0F0"/>
                </a:solidFill>
              </a:rPr>
              <a:t>M=6, k=4  s[6]&gt;=f[4] false     m++ i.e. m=7</a:t>
            </a:r>
          </a:p>
          <a:p>
            <a:r>
              <a:rPr lang="en-US" dirty="0">
                <a:solidFill>
                  <a:srgbClr val="00B0F0"/>
                </a:solidFill>
              </a:rPr>
              <a:t>M=7, k=4  s[7]&gt;=f[4] false     m++ i.e. m=8</a:t>
            </a:r>
          </a:p>
          <a:p>
            <a:r>
              <a:rPr lang="en-US" dirty="0">
                <a:solidFill>
                  <a:srgbClr val="7030A0"/>
                </a:solidFill>
              </a:rPr>
              <a:t>M=8, k=4  s[8]&gt;=f[4] yes</a:t>
            </a:r>
          </a:p>
          <a:p>
            <a:r>
              <a:rPr lang="en-US" dirty="0">
                <a:solidFill>
                  <a:srgbClr val="7030A0"/>
                </a:solidFill>
              </a:rPr>
              <a:t>            A={a1, a4, a8} k=m i.e. k=8 and m=9</a:t>
            </a:r>
          </a:p>
          <a:p>
            <a:r>
              <a:rPr lang="en-IN" dirty="0">
                <a:solidFill>
                  <a:srgbClr val="00B0F0"/>
                </a:solidFill>
              </a:rPr>
              <a:t>M=9, k=8  s[9]&gt;=f[8] false     m++ i.e. m=10</a:t>
            </a:r>
          </a:p>
          <a:p>
            <a:r>
              <a:rPr lang="en-IN" dirty="0">
                <a:solidFill>
                  <a:srgbClr val="00B0F0"/>
                </a:solidFill>
              </a:rPr>
              <a:t>M=10, k=8 s[10]&gt;=f[8] false  m++ i.e. m=11</a:t>
            </a:r>
          </a:p>
          <a:p>
            <a:r>
              <a:rPr lang="en-IN" dirty="0">
                <a:solidFill>
                  <a:srgbClr val="C00000"/>
                </a:solidFill>
              </a:rPr>
              <a:t>M=11, k=8 s[11]&gt;=f[8] yes A={a1, a4, a8, a11)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4242972" y="2495490"/>
            <a:ext cx="80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A={a1}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67200" y="2132285"/>
            <a:ext cx="68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N=11</a:t>
            </a:r>
          </a:p>
        </p:txBody>
      </p:sp>
    </p:spTree>
    <p:extLst>
      <p:ext uri="{BB962C8B-B14F-4D97-AF65-F5344CB8AC3E}">
        <p14:creationId xmlns:p14="http://schemas.microsoft.com/office/powerpoint/2010/main" val="423861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Activity Selection Problem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0" y="2895600"/>
            <a:ext cx="4419600" cy="304800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b="1" dirty="0">
                    <a:solidFill>
                      <a:srgbClr val="002060"/>
                    </a:solidFill>
                  </a:rPr>
                  <a:t>G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𝑨𝒄𝒕𝒊𝒗𝒊𝒕𝒚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𝑺𝒆𝒍𝒆𝒄𝒕𝒐𝒓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solidFill>
                    <a:srgbClr val="002060"/>
                  </a:solidFill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1. n=</a:t>
                </a:r>
                <a:r>
                  <a:rPr lang="en-US" sz="2400" dirty="0" err="1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s.length</a:t>
                </a:r>
                <a:endParaRPr lang="en-US" sz="2400" dirty="0">
                  <a:solidFill>
                    <a:schemeClr val="accent5">
                      <a:lumMod val="75000"/>
                    </a:schemeClr>
                  </a:solidFill>
                  <a:cs typeface="Arial" panose="020B0604020202020204" pitchFamily="34" charset="0"/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2. A={a1}</a:t>
                </a:r>
              </a:p>
              <a:p>
                <a:pPr marL="541338"/>
                <a:r>
                  <a:rPr lang="en-US" sz="2400" dirty="0">
                    <a:solidFill>
                      <a:srgbClr val="00B050"/>
                    </a:solidFill>
                    <a:cs typeface="Arial" panose="020B0604020202020204" pitchFamily="34" charset="0"/>
                  </a:rPr>
                  <a:t>3. k=1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4. for m=2 to n do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5.    { </a:t>
                </a:r>
                <a:r>
                  <a:rPr lang="en-US" sz="2400" dirty="0"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if(s[m]&gt;=f[k])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A=A U {a</a:t>
                </a:r>
                <a:r>
                  <a:rPr lang="en-US" sz="2400" baseline="-250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m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k=m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    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Return A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  <a:blipFill>
                <a:blip r:embed="rId3"/>
                <a:stretch>
                  <a:fillRect l="-1500" t="-1288" b="-28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9EB574D-B973-4962-A11C-CFF2B32D9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496117"/>
              </p:ext>
            </p:extLst>
          </p:nvPr>
        </p:nvGraphicFramePr>
        <p:xfrm>
          <a:off x="6396870" y="2136932"/>
          <a:ext cx="47858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016">
                  <a:extLst>
                    <a:ext uri="{9D8B030D-6E8A-4147-A177-3AD203B41FA5}">
                      <a16:colId xmlns:a16="http://schemas.microsoft.com/office/drawing/2014/main" val="1110960460"/>
                    </a:ext>
                  </a:extLst>
                </a:gridCol>
                <a:gridCol w="308764">
                  <a:extLst>
                    <a:ext uri="{9D8B030D-6E8A-4147-A177-3AD203B41FA5}">
                      <a16:colId xmlns:a16="http://schemas.microsoft.com/office/drawing/2014/main" val="4142031974"/>
                    </a:ext>
                  </a:extLst>
                </a:gridCol>
                <a:gridCol w="385955">
                  <a:extLst>
                    <a:ext uri="{9D8B030D-6E8A-4147-A177-3AD203B41FA5}">
                      <a16:colId xmlns:a16="http://schemas.microsoft.com/office/drawing/2014/main" val="745154306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849004107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992915452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3473934354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3302131329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884486232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910198035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253041778"/>
                    </a:ext>
                  </a:extLst>
                </a:gridCol>
                <a:gridCol w="478088">
                  <a:extLst>
                    <a:ext uri="{9D8B030D-6E8A-4147-A177-3AD203B41FA5}">
                      <a16:colId xmlns:a16="http://schemas.microsoft.com/office/drawing/2014/main" val="1519621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47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3123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2104977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</a:rPr>
              <a:t>s</a:t>
            </a:r>
            <a:r>
              <a:rPr lang="en-US" sz="2000" b="1" baseline="-25000" dirty="0" err="1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53A5A9-7F5F-41D2-B9C3-1969A15F07B2}"/>
              </a:ext>
            </a:extLst>
          </p:cNvPr>
          <p:cNvSpPr txBox="1"/>
          <p:nvPr/>
        </p:nvSpPr>
        <p:spPr>
          <a:xfrm flipH="1">
            <a:off x="6005050" y="2495490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f</a:t>
            </a:r>
            <a:r>
              <a:rPr lang="en-US" sz="2000" b="1" baseline="-25000" dirty="0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C4B30BC-8086-4390-AA00-9BA682B0F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251403"/>
              </p:ext>
            </p:extLst>
          </p:nvPr>
        </p:nvGraphicFramePr>
        <p:xfrm>
          <a:off x="6362198" y="1788215"/>
          <a:ext cx="48207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247">
                  <a:extLst>
                    <a:ext uri="{9D8B030D-6E8A-4147-A177-3AD203B41FA5}">
                      <a16:colId xmlns:a16="http://schemas.microsoft.com/office/drawing/2014/main" val="840121244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346462574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202691312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552037812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304462116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25944442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30537614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099907645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4344538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570889837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657044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11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4752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1735645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70C0"/>
                </a:solidFill>
              </a:rPr>
              <a:t>a</a:t>
            </a:r>
            <a:r>
              <a:rPr lang="en-US" sz="2000" b="1" baseline="-25000" dirty="0" err="1" smtClean="0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24100" y="2910567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M=2 </a:t>
            </a:r>
            <a:r>
              <a:rPr lang="en-US" dirty="0">
                <a:solidFill>
                  <a:srgbClr val="FF0000"/>
                </a:solidFill>
              </a:rPr>
              <a:t>to 11</a:t>
            </a:r>
          </a:p>
          <a:p>
            <a:r>
              <a:rPr lang="en-US" dirty="0">
                <a:solidFill>
                  <a:srgbClr val="C00000"/>
                </a:solidFill>
              </a:rPr>
              <a:t>M=2        s[2]&gt;=f[1] false       m++ i.e. m=3</a:t>
            </a:r>
          </a:p>
          <a:p>
            <a:r>
              <a:rPr lang="en-US" dirty="0">
                <a:solidFill>
                  <a:srgbClr val="00B050"/>
                </a:solidFill>
              </a:rPr>
              <a:t>M=3, k=1 s[3]&gt;=f[1] false    m++  i.e. m=4</a:t>
            </a:r>
          </a:p>
          <a:p>
            <a:r>
              <a:rPr lang="en-US" dirty="0">
                <a:solidFill>
                  <a:srgbClr val="7030A0"/>
                </a:solidFill>
              </a:rPr>
              <a:t>M=4, k=1 s[4]&gt;=f[1] yes  </a:t>
            </a:r>
          </a:p>
          <a:p>
            <a:r>
              <a:rPr lang="en-US" dirty="0">
                <a:solidFill>
                  <a:srgbClr val="7030A0"/>
                </a:solidFill>
              </a:rPr>
              <a:t>                  A={a1, a4}</a:t>
            </a:r>
          </a:p>
          <a:p>
            <a:r>
              <a:rPr lang="en-US" dirty="0">
                <a:solidFill>
                  <a:srgbClr val="7030A0"/>
                </a:solidFill>
              </a:rPr>
              <a:t>                  k=m i.e. k=4       m++ i.e. m=5</a:t>
            </a:r>
          </a:p>
          <a:p>
            <a:r>
              <a:rPr lang="en-US" dirty="0">
                <a:solidFill>
                  <a:srgbClr val="00B0F0"/>
                </a:solidFill>
              </a:rPr>
              <a:t>M=5, k=4  s[5]&gt;=f[4] false     m++ i.e. m=6</a:t>
            </a:r>
          </a:p>
          <a:p>
            <a:r>
              <a:rPr lang="en-US" dirty="0">
                <a:solidFill>
                  <a:srgbClr val="00B0F0"/>
                </a:solidFill>
              </a:rPr>
              <a:t>M=6, k=4  s[6]&gt;=f[4] false     m++ i.e. m=7</a:t>
            </a:r>
          </a:p>
          <a:p>
            <a:r>
              <a:rPr lang="en-US" dirty="0">
                <a:solidFill>
                  <a:srgbClr val="00B0F0"/>
                </a:solidFill>
              </a:rPr>
              <a:t>M=7, k=4  s[7]&gt;=f[4] false     m++ i.e. m=8</a:t>
            </a:r>
          </a:p>
          <a:p>
            <a:r>
              <a:rPr lang="en-US" dirty="0">
                <a:solidFill>
                  <a:srgbClr val="7030A0"/>
                </a:solidFill>
              </a:rPr>
              <a:t>M=8, k=4  s[8]&gt;=f[4] yes</a:t>
            </a:r>
          </a:p>
          <a:p>
            <a:r>
              <a:rPr lang="en-US" dirty="0">
                <a:solidFill>
                  <a:srgbClr val="7030A0"/>
                </a:solidFill>
              </a:rPr>
              <a:t>            A={a1, a4, a8} k=m i.e. k=8 and m=9</a:t>
            </a:r>
          </a:p>
          <a:p>
            <a:r>
              <a:rPr lang="en-IN" dirty="0">
                <a:solidFill>
                  <a:srgbClr val="00B0F0"/>
                </a:solidFill>
              </a:rPr>
              <a:t>M=9, k=8  s[9]&gt;=f[8] false     m++ i.e. m=10</a:t>
            </a:r>
          </a:p>
          <a:p>
            <a:r>
              <a:rPr lang="en-IN" dirty="0">
                <a:solidFill>
                  <a:srgbClr val="00B0F0"/>
                </a:solidFill>
              </a:rPr>
              <a:t>M=10, k=8 s[10]&gt;=f[8] false  m++ i.e. m=11</a:t>
            </a:r>
          </a:p>
          <a:p>
            <a:r>
              <a:rPr lang="en-IN" dirty="0">
                <a:solidFill>
                  <a:srgbClr val="C00000"/>
                </a:solidFill>
              </a:rPr>
              <a:t>M=11, k=8 s[11]&gt;=f[8] yes A={a1, a4, a8, a11)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4242972" y="2495490"/>
            <a:ext cx="80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A={a1}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67200" y="2132285"/>
            <a:ext cx="68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N=11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42111" y="2852664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K=1</a:t>
            </a:r>
          </a:p>
        </p:txBody>
      </p:sp>
    </p:spTree>
    <p:extLst>
      <p:ext uri="{BB962C8B-B14F-4D97-AF65-F5344CB8AC3E}">
        <p14:creationId xmlns:p14="http://schemas.microsoft.com/office/powerpoint/2010/main" val="173155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Activity Selection Problem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0" y="3276599"/>
            <a:ext cx="4419600" cy="1742369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b="1" dirty="0">
                    <a:solidFill>
                      <a:srgbClr val="002060"/>
                    </a:solidFill>
                  </a:rPr>
                  <a:t>G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𝑨𝒄𝒕𝒊𝒗𝒊𝒕𝒚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𝑺𝒆𝒍𝒆𝒄𝒕𝒐𝒓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solidFill>
                    <a:srgbClr val="002060"/>
                  </a:solidFill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1. n=</a:t>
                </a:r>
                <a:r>
                  <a:rPr lang="en-US" sz="2400" dirty="0" err="1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s.length</a:t>
                </a:r>
                <a:endParaRPr lang="en-US" sz="2400" dirty="0">
                  <a:solidFill>
                    <a:schemeClr val="accent5">
                      <a:lumMod val="75000"/>
                    </a:schemeClr>
                  </a:solidFill>
                  <a:cs typeface="Arial" panose="020B0604020202020204" pitchFamily="34" charset="0"/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2. A={a1}</a:t>
                </a:r>
              </a:p>
              <a:p>
                <a:pPr marL="541338"/>
                <a:r>
                  <a:rPr lang="en-US" sz="2400" dirty="0">
                    <a:solidFill>
                      <a:srgbClr val="00B050"/>
                    </a:solidFill>
                    <a:cs typeface="Arial" panose="020B0604020202020204" pitchFamily="34" charset="0"/>
                  </a:rPr>
                  <a:t>3. k=1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4. for m=2 to n do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5.    { </a:t>
                </a:r>
                <a:r>
                  <a:rPr lang="en-US" sz="2400" dirty="0"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if(s[m]&gt;=f[k])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A=A U {a</a:t>
                </a:r>
                <a:r>
                  <a:rPr lang="en-US" sz="2400" baseline="-250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m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k=m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    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Return A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  <a:blipFill>
                <a:blip r:embed="rId3"/>
                <a:stretch>
                  <a:fillRect l="-1500" t="-1288" b="-28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9EB574D-B973-4962-A11C-CFF2B32D9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496117"/>
              </p:ext>
            </p:extLst>
          </p:nvPr>
        </p:nvGraphicFramePr>
        <p:xfrm>
          <a:off x="6396870" y="2136932"/>
          <a:ext cx="47858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016">
                  <a:extLst>
                    <a:ext uri="{9D8B030D-6E8A-4147-A177-3AD203B41FA5}">
                      <a16:colId xmlns:a16="http://schemas.microsoft.com/office/drawing/2014/main" val="1110960460"/>
                    </a:ext>
                  </a:extLst>
                </a:gridCol>
                <a:gridCol w="308764">
                  <a:extLst>
                    <a:ext uri="{9D8B030D-6E8A-4147-A177-3AD203B41FA5}">
                      <a16:colId xmlns:a16="http://schemas.microsoft.com/office/drawing/2014/main" val="4142031974"/>
                    </a:ext>
                  </a:extLst>
                </a:gridCol>
                <a:gridCol w="385955">
                  <a:extLst>
                    <a:ext uri="{9D8B030D-6E8A-4147-A177-3AD203B41FA5}">
                      <a16:colId xmlns:a16="http://schemas.microsoft.com/office/drawing/2014/main" val="745154306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849004107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992915452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3473934354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3302131329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884486232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910198035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253041778"/>
                    </a:ext>
                  </a:extLst>
                </a:gridCol>
                <a:gridCol w="478088">
                  <a:extLst>
                    <a:ext uri="{9D8B030D-6E8A-4147-A177-3AD203B41FA5}">
                      <a16:colId xmlns:a16="http://schemas.microsoft.com/office/drawing/2014/main" val="1519621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47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3123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2104977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</a:rPr>
              <a:t>s</a:t>
            </a:r>
            <a:r>
              <a:rPr lang="en-US" sz="2000" b="1" baseline="-25000" dirty="0" err="1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53A5A9-7F5F-41D2-B9C3-1969A15F07B2}"/>
              </a:ext>
            </a:extLst>
          </p:cNvPr>
          <p:cNvSpPr txBox="1"/>
          <p:nvPr/>
        </p:nvSpPr>
        <p:spPr>
          <a:xfrm flipH="1">
            <a:off x="6005050" y="2495490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f</a:t>
            </a:r>
            <a:r>
              <a:rPr lang="en-US" sz="2000" b="1" baseline="-25000" dirty="0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C4B30BC-8086-4390-AA00-9BA682B0F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251403"/>
              </p:ext>
            </p:extLst>
          </p:nvPr>
        </p:nvGraphicFramePr>
        <p:xfrm>
          <a:off x="6362198" y="1788215"/>
          <a:ext cx="48207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247">
                  <a:extLst>
                    <a:ext uri="{9D8B030D-6E8A-4147-A177-3AD203B41FA5}">
                      <a16:colId xmlns:a16="http://schemas.microsoft.com/office/drawing/2014/main" val="840121244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346462574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202691312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552037812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304462116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25944442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30537614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099907645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4344538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570889837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657044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11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4752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1735645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70C0"/>
                </a:solidFill>
              </a:rPr>
              <a:t>a</a:t>
            </a:r>
            <a:r>
              <a:rPr lang="en-US" sz="2000" b="1" baseline="-25000" dirty="0" err="1" smtClean="0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05050" y="3354050"/>
            <a:ext cx="515063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C00000"/>
                </a:solidFill>
              </a:rPr>
              <a:t>M=2        </a:t>
            </a:r>
          </a:p>
          <a:p>
            <a:r>
              <a:rPr lang="en-US" sz="2200" dirty="0" smtClean="0">
                <a:solidFill>
                  <a:srgbClr val="C00000"/>
                </a:solidFill>
              </a:rPr>
              <a:t>s[2</a:t>
            </a:r>
            <a:r>
              <a:rPr lang="en-US" sz="2200" dirty="0">
                <a:solidFill>
                  <a:srgbClr val="C00000"/>
                </a:solidFill>
              </a:rPr>
              <a:t>]&gt;=f[1] false       </a:t>
            </a:r>
            <a:endParaRPr lang="en-US" sz="2200" dirty="0" smtClean="0">
              <a:solidFill>
                <a:srgbClr val="C00000"/>
              </a:solidFill>
            </a:endParaRPr>
          </a:p>
          <a:p>
            <a:r>
              <a:rPr lang="en-US" sz="2200" dirty="0" smtClean="0">
                <a:solidFill>
                  <a:srgbClr val="C00000"/>
                </a:solidFill>
              </a:rPr>
              <a:t>m</a:t>
            </a:r>
            <a:r>
              <a:rPr lang="en-US" sz="2200" dirty="0">
                <a:solidFill>
                  <a:srgbClr val="C00000"/>
                </a:solidFill>
              </a:rPr>
              <a:t>++ i.e. </a:t>
            </a:r>
            <a:endParaRPr lang="en-US" sz="2200" dirty="0" smtClean="0">
              <a:solidFill>
                <a:srgbClr val="C00000"/>
              </a:solidFill>
            </a:endParaRPr>
          </a:p>
          <a:p>
            <a:r>
              <a:rPr lang="en-US" sz="2200" dirty="0" smtClean="0">
                <a:solidFill>
                  <a:srgbClr val="C00000"/>
                </a:solidFill>
              </a:rPr>
              <a:t>m=3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42972" y="2495490"/>
            <a:ext cx="80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A={a1}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67200" y="2132285"/>
            <a:ext cx="68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N=11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42111" y="2852664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K=1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13536" y="3240196"/>
            <a:ext cx="1150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M=2 to 11</a:t>
            </a:r>
          </a:p>
        </p:txBody>
      </p:sp>
    </p:spTree>
    <p:extLst>
      <p:ext uri="{BB962C8B-B14F-4D97-AF65-F5344CB8AC3E}">
        <p14:creationId xmlns:p14="http://schemas.microsoft.com/office/powerpoint/2010/main" val="285053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7431</TotalTime>
  <Words>2127</Words>
  <Application>Microsoft Office PowerPoint</Application>
  <PresentationFormat>Widescreen</PresentationFormat>
  <Paragraphs>815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Courier New</vt:lpstr>
      <vt:lpstr>Times New Roman</vt:lpstr>
      <vt:lpstr>Retrospect</vt:lpstr>
      <vt:lpstr> Greedy Approach</vt:lpstr>
      <vt:lpstr>Greedy Approach</vt:lpstr>
      <vt:lpstr>Greedy Approach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Binomial Heap</dc:title>
  <dc:creator>Windows User</dc:creator>
  <cp:lastModifiedBy>Arshita Tripathi</cp:lastModifiedBy>
  <cp:revision>590</cp:revision>
  <dcterms:created xsi:type="dcterms:W3CDTF">2019-01-25T09:00:02Z</dcterms:created>
  <dcterms:modified xsi:type="dcterms:W3CDTF">2020-12-11T06:01:17Z</dcterms:modified>
</cp:coreProperties>
</file>